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ti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media/image84.jpg" ContentType="image/jpg"/>
  <Override PartName="/ppt/media/image85.jpg" ContentType="image/jpg"/>
  <Override PartName="/ppt/media/image86.jpg" ContentType="image/jpg"/>
  <Override PartName="/ppt/media/image87.jpg" ContentType="image/jpg"/>
  <Override PartName="/ppt/media/image88.jpg" ContentType="image/jpg"/>
  <Override PartName="/ppt/media/image89.jpg" ContentType="image/jpg"/>
  <Override PartName="/ppt/media/image90.jpg" ContentType="image/jpg"/>
  <Override PartName="/ppt/media/image91.jpg" ContentType="image/jpg"/>
  <Override PartName="/ppt/media/image92.jpg" ContentType="image/jpg"/>
  <Override PartName="/ppt/media/image93.jpg" ContentType="image/jpg"/>
  <Override PartName="/ppt/media/image94.jpg" ContentType="image/jpg"/>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0"/>
  </p:notesMasterIdLst>
  <p:handoutMasterIdLst>
    <p:handoutMasterId r:id="rId51"/>
  </p:handoutMasterIdLst>
  <p:sldIdLst>
    <p:sldId id="256" r:id="rId5"/>
    <p:sldId id="259" r:id="rId6"/>
    <p:sldId id="263" r:id="rId7"/>
    <p:sldId id="291" r:id="rId8"/>
    <p:sldId id="264" r:id="rId9"/>
    <p:sldId id="298" r:id="rId10"/>
    <p:sldId id="295" r:id="rId11"/>
    <p:sldId id="308" r:id="rId12"/>
    <p:sldId id="306" r:id="rId13"/>
    <p:sldId id="260" r:id="rId14"/>
    <p:sldId id="277" r:id="rId15"/>
    <p:sldId id="261" r:id="rId16"/>
    <p:sldId id="307" r:id="rId17"/>
    <p:sldId id="262" r:id="rId18"/>
    <p:sldId id="309" r:id="rId19"/>
    <p:sldId id="265" r:id="rId20"/>
    <p:sldId id="266" r:id="rId21"/>
    <p:sldId id="267" r:id="rId22"/>
    <p:sldId id="310" r:id="rId23"/>
    <p:sldId id="268" r:id="rId24"/>
    <p:sldId id="314" r:id="rId25"/>
    <p:sldId id="274" r:id="rId26"/>
    <p:sldId id="273" r:id="rId27"/>
    <p:sldId id="272" r:id="rId28"/>
    <p:sldId id="271" r:id="rId29"/>
    <p:sldId id="270" r:id="rId30"/>
    <p:sldId id="279" r:id="rId31"/>
    <p:sldId id="315" r:id="rId32"/>
    <p:sldId id="278" r:id="rId33"/>
    <p:sldId id="276" r:id="rId34"/>
    <p:sldId id="316" r:id="rId35"/>
    <p:sldId id="269" r:id="rId36"/>
    <p:sldId id="297" r:id="rId37"/>
    <p:sldId id="296" r:id="rId38"/>
    <p:sldId id="275" r:id="rId39"/>
    <p:sldId id="293" r:id="rId40"/>
    <p:sldId id="299" r:id="rId41"/>
    <p:sldId id="286" r:id="rId42"/>
    <p:sldId id="280" r:id="rId43"/>
    <p:sldId id="292" r:id="rId44"/>
    <p:sldId id="300" r:id="rId45"/>
    <p:sldId id="301" r:id="rId46"/>
    <p:sldId id="302" r:id="rId47"/>
    <p:sldId id="305" r:id="rId48"/>
    <p:sldId id="285" r:id="rId49"/>
  </p:sldIdLst>
  <p:sldSz cx="12192000" cy="6858000"/>
  <p:notesSz cx="7315200" cy="96012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DB2208-709E-FBD9-A9A9-DA4C9761177A}" name="Brent Killackey" initials="BK" userId="S::bkillackey@referee.com::3318562b-8b32-47ec-bd46-6a15c70cea4c" providerId="AD"/>
  <p188:author id="{34441749-CF74-C322-A43C-A80F63E23221}" name="Julie Cochran" initials="JC" userId="S::jcochran@nfhs.org::00795c24-6ab4-41d1-8967-05a41a314b9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0032"/>
    <a:srgbClr val="0020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2967" autoAdjust="0"/>
  </p:normalViewPr>
  <p:slideViewPr>
    <p:cSldViewPr snapToGrid="0">
      <p:cViewPr>
        <p:scale>
          <a:sx n="46" d="100"/>
          <a:sy n="46" d="100"/>
        </p:scale>
        <p:origin x="-1806" y="-282"/>
      </p:cViewPr>
      <p:guideLst>
        <p:guide orient="horz" pos="2160"/>
        <p:guide pos="3840"/>
      </p:guideLst>
    </p:cSldViewPr>
  </p:slideViewPr>
  <p:outlineViewPr>
    <p:cViewPr>
      <p:scale>
        <a:sx n="33" d="100"/>
        <a:sy n="33" d="100"/>
      </p:scale>
      <p:origin x="0" y="-3510"/>
    </p:cViewPr>
  </p:outlineViewPr>
  <p:notesTextViewPr>
    <p:cViewPr>
      <p:scale>
        <a:sx n="1" d="1"/>
        <a:sy n="1" d="1"/>
      </p:scale>
      <p:origin x="0" y="0"/>
    </p:cViewPr>
  </p:notesTextViewPr>
  <p:notesViewPr>
    <p:cSldViewPr snapToGrid="0">
      <p:cViewPr varScale="1">
        <p:scale>
          <a:sx n="84" d="100"/>
          <a:sy n="84" d="100"/>
        </p:scale>
        <p:origin x="3672"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8/10/relationships/authors" Target="authors.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12914F2-0539-4F74-84C6-1C5DC70BA37F}"/>
              </a:ext>
            </a:extLst>
          </p:cNvPr>
          <p:cNvSpPr>
            <a:spLocks noGrp="1"/>
          </p:cNvSpPr>
          <p:nvPr>
            <p:ph type="hdr" sz="quarter"/>
          </p:nvPr>
        </p:nvSpPr>
        <p:spPr>
          <a:xfrm>
            <a:off x="1" y="0"/>
            <a:ext cx="3170583" cy="480389"/>
          </a:xfrm>
          <a:prstGeom prst="rect">
            <a:avLst/>
          </a:prstGeom>
        </p:spPr>
        <p:txBody>
          <a:bodyPr vert="horz" lIns="96642" tIns="48322" rIns="96642" bIns="48322"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DE0F286F-B684-4180-B974-5C99D0E398A7}"/>
              </a:ext>
            </a:extLst>
          </p:cNvPr>
          <p:cNvSpPr>
            <a:spLocks noGrp="1"/>
          </p:cNvSpPr>
          <p:nvPr>
            <p:ph type="dt" sz="quarter" idx="1"/>
          </p:nvPr>
        </p:nvSpPr>
        <p:spPr>
          <a:xfrm>
            <a:off x="4142962" y="0"/>
            <a:ext cx="3170583" cy="480389"/>
          </a:xfrm>
          <a:prstGeom prst="rect">
            <a:avLst/>
          </a:prstGeom>
        </p:spPr>
        <p:txBody>
          <a:bodyPr vert="horz" lIns="96642" tIns="48322" rIns="96642" bIns="48322" rtlCol="0"/>
          <a:lstStyle>
            <a:lvl1pPr algn="r" eaLnBrk="1" hangingPunct="1">
              <a:defRPr sz="1200">
                <a:latin typeface="Arial" charset="0"/>
                <a:cs typeface="Arial" charset="0"/>
              </a:defRPr>
            </a:lvl1pPr>
          </a:lstStyle>
          <a:p>
            <a:pPr>
              <a:defRPr/>
            </a:pPr>
            <a:fld id="{6C7E80D5-F1A8-4E6F-862E-E650C877881E}" type="datetimeFigureOut">
              <a:rPr lang="en-US"/>
              <a:pPr>
                <a:defRPr/>
              </a:pPr>
              <a:t>7/8/2024</a:t>
            </a:fld>
            <a:endParaRPr lang="en-US"/>
          </a:p>
        </p:txBody>
      </p:sp>
      <p:sp>
        <p:nvSpPr>
          <p:cNvPr id="4" name="Footer Placeholder 3">
            <a:extLst>
              <a:ext uri="{FF2B5EF4-FFF2-40B4-BE49-F238E27FC236}">
                <a16:creationId xmlns:a16="http://schemas.microsoft.com/office/drawing/2014/main" xmlns="" id="{0075EFB0-44FB-4291-B357-69B823116951}"/>
              </a:ext>
            </a:extLst>
          </p:cNvPr>
          <p:cNvSpPr>
            <a:spLocks noGrp="1"/>
          </p:cNvSpPr>
          <p:nvPr>
            <p:ph type="ftr" sz="quarter" idx="2"/>
          </p:nvPr>
        </p:nvSpPr>
        <p:spPr>
          <a:xfrm>
            <a:off x="1" y="9119172"/>
            <a:ext cx="3170583" cy="480389"/>
          </a:xfrm>
          <a:prstGeom prst="rect">
            <a:avLst/>
          </a:prstGeom>
        </p:spPr>
        <p:txBody>
          <a:bodyPr vert="horz" lIns="96642" tIns="48322" rIns="96642" bIns="48322" rtlCol="0" anchor="b"/>
          <a:lstStyle>
            <a:lvl1pPr algn="l" eaLnBrk="1" hangingPunct="1">
              <a:defRPr sz="1200">
                <a:latin typeface="Arial" charset="0"/>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xmlns="" id="{CA8A54EC-9299-4B52-AF80-D565859E51F9}"/>
              </a:ext>
            </a:extLst>
          </p:cNvPr>
          <p:cNvSpPr>
            <a:spLocks noGrp="1"/>
          </p:cNvSpPr>
          <p:nvPr>
            <p:ph type="sldNum" sz="quarter" idx="3"/>
          </p:nvPr>
        </p:nvSpPr>
        <p:spPr>
          <a:xfrm>
            <a:off x="4142962" y="9119172"/>
            <a:ext cx="3170583" cy="480389"/>
          </a:xfrm>
          <a:prstGeom prst="rect">
            <a:avLst/>
          </a:prstGeom>
        </p:spPr>
        <p:txBody>
          <a:bodyPr vert="horz" lIns="96642" tIns="48322" rIns="96642" bIns="48322" rtlCol="0" anchor="b"/>
          <a:lstStyle>
            <a:lvl1pPr algn="r" eaLnBrk="1" hangingPunct="1">
              <a:defRPr sz="1200">
                <a:latin typeface="Arial" charset="0"/>
                <a:cs typeface="Arial" charset="0"/>
              </a:defRPr>
            </a:lvl1pPr>
          </a:lstStyle>
          <a:p>
            <a:pPr>
              <a:defRPr/>
            </a:pPr>
            <a:fld id="{CB56A5D0-69BF-4FAC-BF98-81213EFD5567}"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E529071-C03D-4158-B46E-8CD5D69E5A02}"/>
              </a:ext>
            </a:extLst>
          </p:cNvPr>
          <p:cNvSpPr>
            <a:spLocks noGrp="1"/>
          </p:cNvSpPr>
          <p:nvPr>
            <p:ph type="hdr" sz="quarter"/>
          </p:nvPr>
        </p:nvSpPr>
        <p:spPr>
          <a:xfrm>
            <a:off x="1" y="0"/>
            <a:ext cx="3170583" cy="480389"/>
          </a:xfrm>
          <a:prstGeom prst="rect">
            <a:avLst/>
          </a:prstGeom>
        </p:spPr>
        <p:txBody>
          <a:bodyPr vert="horz" lIns="96642" tIns="48322" rIns="96642" bIns="48322"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5BFB4B54-3A57-4AA1-BC5E-9060D5DF50BC}"/>
              </a:ext>
            </a:extLst>
          </p:cNvPr>
          <p:cNvSpPr>
            <a:spLocks noGrp="1"/>
          </p:cNvSpPr>
          <p:nvPr>
            <p:ph type="dt" idx="1"/>
          </p:nvPr>
        </p:nvSpPr>
        <p:spPr>
          <a:xfrm>
            <a:off x="4142962" y="0"/>
            <a:ext cx="3170583" cy="480389"/>
          </a:xfrm>
          <a:prstGeom prst="rect">
            <a:avLst/>
          </a:prstGeom>
        </p:spPr>
        <p:txBody>
          <a:bodyPr vert="horz" lIns="96642" tIns="48322" rIns="96642" bIns="48322" rtlCol="0"/>
          <a:lstStyle>
            <a:lvl1pPr algn="r" eaLnBrk="1" hangingPunct="1">
              <a:defRPr sz="1200">
                <a:latin typeface="Arial" charset="0"/>
                <a:cs typeface="Arial" charset="0"/>
              </a:defRPr>
            </a:lvl1pPr>
          </a:lstStyle>
          <a:p>
            <a:pPr>
              <a:defRPr/>
            </a:pPr>
            <a:fld id="{5785C147-DE6E-44AF-9501-F5A9E3994E64}" type="datetimeFigureOut">
              <a:rPr lang="en-US"/>
              <a:pPr>
                <a:defRPr/>
              </a:pPr>
              <a:t>7/8/2024</a:t>
            </a:fld>
            <a:endParaRPr lang="en-US"/>
          </a:p>
        </p:txBody>
      </p:sp>
      <p:sp>
        <p:nvSpPr>
          <p:cNvPr id="4" name="Slide Image Placeholder 3">
            <a:extLst>
              <a:ext uri="{FF2B5EF4-FFF2-40B4-BE49-F238E27FC236}">
                <a16:creationId xmlns:a16="http://schemas.microsoft.com/office/drawing/2014/main" xmlns="" id="{BD60A1D9-86EC-4C79-BFD0-1369B4890868}"/>
              </a:ext>
            </a:extLst>
          </p:cNvPr>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42" tIns="48322" rIns="96642" bIns="48322" rtlCol="0" anchor="ctr"/>
          <a:lstStyle/>
          <a:p>
            <a:pPr lvl="0"/>
            <a:endParaRPr lang="en-US" noProof="0"/>
          </a:p>
        </p:txBody>
      </p:sp>
      <p:sp>
        <p:nvSpPr>
          <p:cNvPr id="5" name="Notes Placeholder 4">
            <a:extLst>
              <a:ext uri="{FF2B5EF4-FFF2-40B4-BE49-F238E27FC236}">
                <a16:creationId xmlns:a16="http://schemas.microsoft.com/office/drawing/2014/main" xmlns="" id="{ED14ED97-9732-4E6A-9D56-8AE3E72C8453}"/>
              </a:ext>
            </a:extLst>
          </p:cNvPr>
          <p:cNvSpPr>
            <a:spLocks noGrp="1"/>
          </p:cNvSpPr>
          <p:nvPr>
            <p:ph type="body" sz="quarter" idx="3"/>
          </p:nvPr>
        </p:nvSpPr>
        <p:spPr>
          <a:xfrm>
            <a:off x="732184" y="4561226"/>
            <a:ext cx="5850834" cy="4320213"/>
          </a:xfrm>
          <a:prstGeom prst="rect">
            <a:avLst/>
          </a:prstGeom>
        </p:spPr>
        <p:txBody>
          <a:bodyPr vert="horz" lIns="96642" tIns="48322" rIns="96642" bIns="48322"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xmlns="" id="{CAE0F91B-4DC9-42DB-A44A-A30C3BF72F69}"/>
              </a:ext>
            </a:extLst>
          </p:cNvPr>
          <p:cNvSpPr>
            <a:spLocks noGrp="1"/>
          </p:cNvSpPr>
          <p:nvPr>
            <p:ph type="ftr" sz="quarter" idx="4"/>
          </p:nvPr>
        </p:nvSpPr>
        <p:spPr>
          <a:xfrm>
            <a:off x="1" y="9119172"/>
            <a:ext cx="3170583" cy="480389"/>
          </a:xfrm>
          <a:prstGeom prst="rect">
            <a:avLst/>
          </a:prstGeom>
        </p:spPr>
        <p:txBody>
          <a:bodyPr vert="horz" lIns="96642" tIns="48322" rIns="96642" bIns="48322" rtlCol="0" anchor="b"/>
          <a:lstStyle>
            <a:lvl1pPr algn="l" eaLnBrk="1" hangingPunct="1">
              <a:defRPr sz="1200">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xmlns="" id="{18A4A736-5D23-4489-B96D-409B32C098C1}"/>
              </a:ext>
            </a:extLst>
          </p:cNvPr>
          <p:cNvSpPr>
            <a:spLocks noGrp="1"/>
          </p:cNvSpPr>
          <p:nvPr>
            <p:ph type="sldNum" sz="quarter" idx="5"/>
          </p:nvPr>
        </p:nvSpPr>
        <p:spPr>
          <a:xfrm>
            <a:off x="4142962" y="9119172"/>
            <a:ext cx="3170583" cy="480389"/>
          </a:xfrm>
          <a:prstGeom prst="rect">
            <a:avLst/>
          </a:prstGeom>
        </p:spPr>
        <p:txBody>
          <a:bodyPr vert="horz" lIns="96642" tIns="48322" rIns="96642" bIns="48322" rtlCol="0" anchor="b"/>
          <a:lstStyle>
            <a:lvl1pPr algn="r" eaLnBrk="1" hangingPunct="1">
              <a:defRPr sz="1200">
                <a:latin typeface="Arial" charset="0"/>
                <a:cs typeface="Arial" charset="0"/>
              </a:defRPr>
            </a:lvl1pPr>
          </a:lstStyle>
          <a:p>
            <a:pPr>
              <a:defRPr/>
            </a:pPr>
            <a:fld id="{6666CE19-52FC-412B-A3FC-C4B1E62DF806}" type="slidenum">
              <a:rPr lang="en-US"/>
              <a:pPr>
                <a:defRPr/>
              </a:pPr>
              <a:t>‹#›</a:t>
            </a:fld>
            <a:endParaRPr lang="en-US"/>
          </a:p>
        </p:txBody>
      </p:sp>
    </p:spTree>
    <p:extLst>
      <p:ext uri="{BB962C8B-B14F-4D97-AF65-F5344CB8AC3E}">
        <p14:creationId xmlns:p14="http://schemas.microsoft.com/office/powerpoint/2010/main" val="5747414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33.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34.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34.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39.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xmlns="" id="{E3B3D3C0-360A-402A-9C61-711D8DDA5A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xmlns="" id="{71DC946F-4575-4DA7-AFA5-42C32DFA56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8436" name="Slide Number Placeholder 3">
            <a:extLst>
              <a:ext uri="{FF2B5EF4-FFF2-40B4-BE49-F238E27FC236}">
                <a16:creationId xmlns:a16="http://schemas.microsoft.com/office/drawing/2014/main" xmlns="" id="{90853AA1-6E0A-4613-92D2-E5DFC3F7E4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6900200-DD1F-4E62-BDC8-27D1F130FE2F}"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Wingdings" panose="05000000000000000000" pitchFamily="2" charset="2"/>
              <a:buChar char=""/>
            </a:pPr>
            <a:r>
              <a:rPr lang="en-US" sz="1200" dirty="0">
                <a:effectLst/>
                <a:latin typeface="Calibri" panose="020F0502020204030204" pitchFamily="34" charset="0"/>
                <a:ea typeface="Calibri" panose="020F0502020204030204" pitchFamily="34" charset="0"/>
              </a:rPr>
              <a:t>The NFHS is the national leader and advocate for high school athletics and performing arts programs. Services of the NFHS reach more than 19,500 high schools and 12 million participants throughout the eight NFHS sections across the U.S.</a:t>
            </a:r>
            <a:endParaRPr lang="en-US" sz="1200" dirty="0">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800"/>
              </a:spcAft>
              <a:buFont typeface="Wingdings" panose="05000000000000000000" pitchFamily="2" charset="2"/>
              <a:buChar char=""/>
              <a:tabLst>
                <a:tab pos="457200" algn="l"/>
              </a:tabLst>
            </a:pPr>
            <a:r>
              <a:rPr lang="en-US" sz="1200" dirty="0">
                <a:effectLst/>
                <a:latin typeface="Calibri" panose="020F0502020204030204" pitchFamily="34" charset="0"/>
                <a:ea typeface="Calibri" panose="020F0502020204030204" pitchFamily="34" charset="0"/>
                <a:cs typeface="Times New Roman" panose="02020603050405020304" pitchFamily="18" charset="0"/>
              </a:rPr>
              <a:t>A significant responsibility of the NFHS is the commitment to writing quality playing rules for 17 high school sports for boys and girls, in addition to providing educational resources for high school coaches, officials, parents and students.</a:t>
            </a:r>
          </a:p>
          <a:p>
            <a:pPr marL="342900" marR="0" lvl="0" indent="-342900">
              <a:lnSpc>
                <a:spcPct val="107000"/>
              </a:lnSpc>
              <a:spcBef>
                <a:spcPts val="0"/>
              </a:spcBef>
              <a:spcAft>
                <a:spcPts val="800"/>
              </a:spcAft>
              <a:buFont typeface="Wingdings" panose="05000000000000000000" pitchFamily="2" charset="2"/>
              <a:buChar char=""/>
              <a:tabLst>
                <a:tab pos="457200" algn="l"/>
              </a:tabLst>
            </a:pPr>
            <a:r>
              <a:rPr lang="en-US" sz="1200" dirty="0">
                <a:effectLst/>
                <a:latin typeface="Calibri" panose="020F0502020204030204" pitchFamily="34" charset="0"/>
                <a:ea typeface="Calibri" panose="020F0502020204030204" pitchFamily="34" charset="0"/>
                <a:cs typeface="Times New Roman" panose="02020603050405020304" pitchFamily="18" charset="0"/>
              </a:rPr>
              <a:t>It is the vision of the NFHS to help prepare tomorrow’s leaders for the next level of life through the many program offerings in education-based athletics and activities.</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a:t>
            </a:fld>
            <a:endParaRPr lang="en-US"/>
          </a:p>
        </p:txBody>
      </p:sp>
    </p:spTree>
    <p:extLst>
      <p:ext uri="{BB962C8B-B14F-4D97-AF65-F5344CB8AC3E}">
        <p14:creationId xmlns:p14="http://schemas.microsoft.com/office/powerpoint/2010/main" val="4108546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rules writing process is multi-tiered.  Each year, specific committee meets to deliberate rules proposals submitted by state associations and committee members.  After each committee concludes its deliberations and has adopted its recommended changes for the subsequent year, proposals are sent to the Rules Review Committee, who then evaluates the proposals and then forwards the to the NFHS Board of Directors for their consideration. The NFHS Rules Review Committee is chaired by the chief operating officer and consists of all NFHS rules editors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a:t>
            </a:fld>
            <a:endParaRPr lang="en-US"/>
          </a:p>
        </p:txBody>
      </p:sp>
    </p:spTree>
    <p:extLst>
      <p:ext uri="{BB962C8B-B14F-4D97-AF65-F5344CB8AC3E}">
        <p14:creationId xmlns:p14="http://schemas.microsoft.com/office/powerpoint/2010/main" val="1464683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2024 Soccer Rules committee members. R</a:t>
            </a:r>
            <a:r>
              <a:rPr lang="en-US" sz="1200" dirty="0">
                <a:effectLst/>
                <a:latin typeface="Calibri" panose="020F0502020204030204" pitchFamily="34" charset="0"/>
                <a:ea typeface="Calibri" panose="020F0502020204030204" pitchFamily="34" charset="0"/>
                <a:cs typeface="Times New Roman" panose="02020603050405020304" pitchFamily="18" charset="0"/>
              </a:rPr>
              <a:t>epresentation of eight sections, the NFHS Officials Association, the NFHS Coaches Association, and Rules Committee Chair.</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a:t>
            </a:fld>
            <a:endParaRPr lang="en-US"/>
          </a:p>
        </p:txBody>
      </p:sp>
    </p:spTree>
    <p:extLst>
      <p:ext uri="{BB962C8B-B14F-4D97-AF65-F5344CB8AC3E}">
        <p14:creationId xmlns:p14="http://schemas.microsoft.com/office/powerpoint/2010/main" val="2167436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NFHS writes playing rules for 17 sports for boys and girls at the high school level and publishes 4 million pieces of materials annually.</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5</a:t>
            </a:fld>
            <a:endParaRPr lang="en-US"/>
          </a:p>
        </p:txBody>
      </p:sp>
    </p:spTree>
    <p:extLst>
      <p:ext uri="{BB962C8B-B14F-4D97-AF65-F5344CB8AC3E}">
        <p14:creationId xmlns:p14="http://schemas.microsoft.com/office/powerpoint/2010/main" val="4195496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err="1">
                <a:effectLst/>
                <a:latin typeface="Calibri" panose="020F0502020204030204" pitchFamily="34" charset="0"/>
                <a:ea typeface="Calibri" panose="020F0502020204030204" pitchFamily="34" charset="0"/>
                <a:cs typeface="Times New Roman" panose="02020603050405020304" pitchFamily="18" charset="0"/>
              </a:rPr>
              <a:t>AllAccess</a:t>
            </a:r>
            <a:r>
              <a:rPr lang="en-US" sz="1200" dirty="0">
                <a:effectLst/>
                <a:latin typeface="Calibri" panose="020F0502020204030204" pitchFamily="34" charset="0"/>
                <a:ea typeface="Calibri" panose="020F0502020204030204" pitchFamily="34" charset="0"/>
                <a:cs typeface="Times New Roman" panose="02020603050405020304" pitchFamily="18" charset="0"/>
              </a:rPr>
              <a:t> is the </a:t>
            </a:r>
            <a:r>
              <a:rPr lang="en-US" sz="1200" b="1" dirty="0">
                <a:effectLst/>
                <a:latin typeface="Calibri" panose="020F0502020204030204" pitchFamily="34" charset="0"/>
                <a:ea typeface="Calibri" panose="020F0502020204030204" pitchFamily="34" charset="0"/>
                <a:cs typeface="Times New Roman" panose="02020603050405020304" pitchFamily="18" charset="0"/>
              </a:rPr>
              <a:t>New NFHS Digital Publications Platform </a:t>
            </a:r>
            <a:r>
              <a:rPr lang="en-US" sz="1200" dirty="0">
                <a:effectLst/>
                <a:latin typeface="Calibri" panose="020F0502020204030204" pitchFamily="34" charset="0"/>
                <a:ea typeface="Calibri" panose="020F0502020204030204" pitchFamily="34" charset="0"/>
                <a:cs typeface="Times New Roman" panose="02020603050405020304" pitchFamily="18" charset="0"/>
              </a:rPr>
              <a:t>that includes:</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Rules Publications</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High School Today Magazine</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Policy Debate Quarterlies</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Other NFHS Digital Publications</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Website organized for associations and individuals to assign books and manage purchases</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Visit </a:t>
            </a:r>
            <a:r>
              <a:rPr lang="en-US" sz="1200" i="1" dirty="0">
                <a:effectLst/>
                <a:latin typeface="Calibri" panose="020F0502020204030204" pitchFamily="34" charset="0"/>
                <a:ea typeface="Calibri" panose="020F0502020204030204" pitchFamily="34" charset="0"/>
                <a:cs typeface="Times New Roman" panose="02020603050405020304" pitchFamily="18" charset="0"/>
              </a:rPr>
              <a:t>www.allaccess.nfhs.org</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6</a:t>
            </a:fld>
            <a:endParaRPr lang="en-US"/>
          </a:p>
        </p:txBody>
      </p:sp>
    </p:spTree>
    <p:extLst>
      <p:ext uri="{BB962C8B-B14F-4D97-AF65-F5344CB8AC3E}">
        <p14:creationId xmlns:p14="http://schemas.microsoft.com/office/powerpoint/2010/main" val="965606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cs typeface="Times New Roman" panose="02020603050405020304" pitchFamily="18" charset="0"/>
              </a:rPr>
              <a:t>Access Via Website or Mobile App:</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View available publications for sale</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View publications assigned to you</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Download books for offline viewing</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Read publications as an e-book</a:t>
            </a:r>
          </a:p>
          <a:p>
            <a:r>
              <a:rPr lang="en-US" sz="1200" b="1" dirty="0">
                <a:effectLst/>
                <a:latin typeface="Calibri" panose="020F0502020204030204" pitchFamily="34" charset="0"/>
                <a:ea typeface="Calibri" panose="020F0502020204030204" pitchFamily="34" charset="0"/>
                <a:cs typeface="Times New Roman" panose="02020603050405020304" pitchFamily="18" charset="0"/>
              </a:rPr>
              <a:t>Book features include:</a:t>
            </a:r>
            <a:br>
              <a:rPr lang="en-US" sz="1200" b="1"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Table of contents</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Highlighting text</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Creating ‘sticky notes’ on pages</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Searching for terms</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Mark-up pen feature</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Viewing highlights and notes on data page</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Available on App Store and Google Play</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7</a:t>
            </a:fld>
            <a:endParaRPr lang="en-US"/>
          </a:p>
        </p:txBody>
      </p:sp>
    </p:spTree>
    <p:extLst>
      <p:ext uri="{BB962C8B-B14F-4D97-AF65-F5344CB8AC3E}">
        <p14:creationId xmlns:p14="http://schemas.microsoft.com/office/powerpoint/2010/main" val="389898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ED53D7-7D80-469C-A1F2-75F2CA12D650}" type="slidenum">
              <a:rPr lang="en-US" altLang="en-US" smtClean="0"/>
              <a:pPr/>
              <a:t>8</a:t>
            </a:fld>
            <a:endParaRPr lang="en-US" altLang="en-US"/>
          </a:p>
        </p:txBody>
      </p:sp>
    </p:spTree>
    <p:extLst>
      <p:ext uri="{BB962C8B-B14F-4D97-AF65-F5344CB8AC3E}">
        <p14:creationId xmlns:p14="http://schemas.microsoft.com/office/powerpoint/2010/main" val="34736206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effectLst/>
                <a:latin typeface="Calibri" panose="020F0502020204030204" pitchFamily="34" charset="0"/>
                <a:ea typeface="Times New Roman" panose="02020603050405020304" pitchFamily="18" charset="0"/>
              </a:rPr>
              <a:t> Athletes have the flexibility to modify socks within the existing regulations. Frequently, they remove the foot of one sock to layer another underneath, enhancing comfort or grip inside their shoes and fastening the top sock around the ankle. Any tape or similar material used above the ankle must match the sock's color, while at or below the ankle, any color is allowed. Referees are no longer required to oversee socks below the ankle.</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9</a:t>
            </a:fld>
            <a:endParaRPr lang="en-US"/>
          </a:p>
        </p:txBody>
      </p:sp>
    </p:spTree>
    <p:extLst>
      <p:ext uri="{BB962C8B-B14F-4D97-AF65-F5344CB8AC3E}">
        <p14:creationId xmlns:p14="http://schemas.microsoft.com/office/powerpoint/2010/main" val="22940872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effectLst/>
                <a:latin typeface="Calibri" panose="020F0502020204030204" pitchFamily="34" charset="0"/>
                <a:ea typeface="Arial" panose="020B0604020202020204" pitchFamily="34" charset="0"/>
              </a:rPr>
              <a:t>Rationale</a:t>
            </a:r>
            <a:r>
              <a:rPr lang="en-US" sz="1800" dirty="0">
                <a:effectLst/>
                <a:latin typeface="Calibri" panose="020F0502020204030204" pitchFamily="34" charset="0"/>
                <a:ea typeface="Arial" panose="020B0604020202020204" pitchFamily="34" charset="0"/>
              </a:rPr>
              <a:t>: The Fouls and Misconduct rule has been revised to eliminate duplicate language and improve usability. The main changes involve reorganizing the existing rule for clarity. Sections have been rearranged to enhance ease of reference, and a new section addressing Stopping a Promising Attack (SPA) has been included. Certain general language in the rule has been modified to align with other rules codes. Section 6, Ejections, provides an ordered list of offenses by severity to allow associations more flexibility for determining post-game sanctions for misconduct. Additionally, an article has been added to clarify that all necessary conditions must be met for DOGSO (Denial of an Obvious Goal-Scoring Opportunity) to be applicable.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10</a:t>
            </a:fld>
            <a:endParaRPr lang="en-US"/>
          </a:p>
        </p:txBody>
      </p:sp>
    </p:spTree>
    <p:extLst>
      <p:ext uri="{BB962C8B-B14F-4D97-AF65-F5344CB8AC3E}">
        <p14:creationId xmlns:p14="http://schemas.microsoft.com/office/powerpoint/2010/main" val="21814639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Rationale: </a:t>
            </a:r>
            <a:r>
              <a:rPr lang="en-US" dirty="0"/>
              <a:t>Breaking the Direct and indirect Fouls into separate sections enhances ease of reference and logically groups fouls with similar characteristics. </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11</a:t>
            </a:fld>
            <a:endParaRPr lang="en-US"/>
          </a:p>
        </p:txBody>
      </p:sp>
    </p:spTree>
    <p:extLst>
      <p:ext uri="{BB962C8B-B14F-4D97-AF65-F5344CB8AC3E}">
        <p14:creationId xmlns:p14="http://schemas.microsoft.com/office/powerpoint/2010/main" val="146076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Rationale: </a:t>
            </a:r>
            <a:r>
              <a:rPr lang="en-US" dirty="0"/>
              <a:t>General language has been modified to align with other rules codes for officials working at different levels. </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12</a:t>
            </a:fld>
            <a:endParaRPr lang="en-US"/>
          </a:p>
        </p:txBody>
      </p:sp>
    </p:spTree>
    <p:extLst>
      <p:ext uri="{BB962C8B-B14F-4D97-AF65-F5344CB8AC3E}">
        <p14:creationId xmlns:p14="http://schemas.microsoft.com/office/powerpoint/2010/main" val="26579731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Rationale</a:t>
            </a:r>
            <a:r>
              <a:rPr lang="en-US" dirty="0"/>
              <a:t>: A new section addressing the </a:t>
            </a:r>
            <a:r>
              <a:rPr lang="en-US" sz="1800" dirty="0">
                <a:effectLst/>
                <a:latin typeface="Calibri" panose="020F0502020204030204" pitchFamily="34" charset="0"/>
                <a:ea typeface="Calibri" panose="020F0502020204030204" pitchFamily="34" charset="0"/>
              </a:rPr>
              <a:t>considerations for a promising attack serves as a crucial clarification in the rules, specifically addressing what was previously referred to as “tactical fouls”.  </a:t>
            </a:r>
          </a:p>
          <a:p>
            <a:r>
              <a:rPr lang="en-US" sz="1800" dirty="0">
                <a:effectLst/>
                <a:latin typeface="Calibri" panose="020F0502020204030204" pitchFamily="34" charset="0"/>
                <a:ea typeface="Calibri" panose="020F0502020204030204" pitchFamily="34" charset="0"/>
              </a:rPr>
              <a:t>While the considerations are clear for obvious goal-scoring opportunities, promising attacks may be more difficult to recognize. </a:t>
            </a:r>
            <a:endParaRPr lang="en-US" dirty="0"/>
          </a:p>
          <a:p>
            <a:r>
              <a:rPr lang="en-US" dirty="0"/>
              <a:t>The new section assists officials in identifying plays where an attacking opportunity with clear potential has been halted through a foul. </a:t>
            </a:r>
          </a:p>
          <a:p>
            <a:endParaRPr lang="en-US" dirty="0"/>
          </a:p>
          <a:p>
            <a:r>
              <a:rPr lang="en-US" b="1" dirty="0"/>
              <a:t>Slide Note</a:t>
            </a:r>
            <a:r>
              <a:rPr lang="en-US" dirty="0"/>
              <a:t>: One of the DOGSO criteria is missing in this </a:t>
            </a:r>
            <a:r>
              <a:rPr lang="en-US" dirty="0" err="1"/>
              <a:t>PlayPic</a:t>
            </a:r>
            <a:r>
              <a:rPr lang="en-US" dirty="0"/>
              <a:t>. There are too many defenders between the carless foul and the goal. While the offender has not denied an obvious goal-scoring opportunity, they should be cautioned for stopping a promising attack. </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13</a:t>
            </a:fld>
            <a:endParaRPr lang="en-US"/>
          </a:p>
        </p:txBody>
      </p:sp>
    </p:spTree>
    <p:extLst>
      <p:ext uri="{BB962C8B-B14F-4D97-AF65-F5344CB8AC3E}">
        <p14:creationId xmlns:p14="http://schemas.microsoft.com/office/powerpoint/2010/main" val="15303029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u="sng" dirty="0">
                <a:solidFill>
                  <a:srgbClr val="00B050"/>
                </a:solidFill>
                <a:effectLst/>
                <a:latin typeface="Calibri" panose="020F0502020204030204" pitchFamily="34" charset="0"/>
                <a:ea typeface="Aptos" panose="020B0004020202020204" pitchFamily="34" charset="0"/>
              </a:rPr>
              <a:t>Rationale:</a:t>
            </a:r>
            <a:r>
              <a:rPr lang="en-US" sz="1800" b="1" dirty="0">
                <a:solidFill>
                  <a:srgbClr val="00B050"/>
                </a:solidFill>
                <a:effectLst/>
                <a:latin typeface="Calibri" panose="020F0502020204030204" pitchFamily="34" charset="0"/>
                <a:ea typeface="Aptos" panose="020B0004020202020204" pitchFamily="34" charset="0"/>
              </a:rPr>
              <a:t> </a:t>
            </a:r>
            <a:r>
              <a:rPr lang="en-US" sz="1800" dirty="0">
                <a:effectLst/>
                <a:latin typeface="Calibri" panose="020F0502020204030204" pitchFamily="34" charset="0"/>
                <a:ea typeface="Aptos" panose="020B0004020202020204" pitchFamily="34" charset="0"/>
              </a:rPr>
              <a:t>An article was added to clarify that all necessary conditions must be met for DOGSO to be applicable. </a:t>
            </a:r>
          </a:p>
          <a:p>
            <a:r>
              <a:rPr lang="en-US" sz="1800" b="1" dirty="0">
                <a:effectLst/>
                <a:latin typeface="Calibri" panose="020F0502020204030204" pitchFamily="34" charset="0"/>
              </a:rPr>
              <a:t>Slide Note</a:t>
            </a:r>
            <a:r>
              <a:rPr lang="en-US" sz="1800" dirty="0">
                <a:effectLst/>
                <a:latin typeface="Calibri" panose="020F0502020204030204" pitchFamily="34" charset="0"/>
              </a:rPr>
              <a:t>: </a:t>
            </a:r>
            <a:r>
              <a:rPr lang="en-US" dirty="0"/>
              <a:t> Unlike the previous </a:t>
            </a:r>
            <a:r>
              <a:rPr lang="en-US" sz="1800" u="none" dirty="0">
                <a:effectLst/>
                <a:latin typeface="Calibri" panose="020F0502020204030204" pitchFamily="34" charset="0"/>
                <a:ea typeface="Aptos" panose="020B0004020202020204" pitchFamily="34" charset="0"/>
              </a:rPr>
              <a:t>slide</a:t>
            </a:r>
            <a:r>
              <a:rPr lang="en-US" sz="1800" u="none" dirty="0">
                <a:solidFill>
                  <a:srgbClr val="00B050"/>
                </a:solidFill>
                <a:effectLst/>
                <a:latin typeface="Calibri" panose="020F0502020204030204" pitchFamily="34" charset="0"/>
                <a:ea typeface="Aptos" panose="020B0004020202020204" pitchFamily="34" charset="0"/>
              </a:rPr>
              <a:t>, this </a:t>
            </a:r>
            <a:r>
              <a:rPr lang="en-US" sz="1800" u="none" dirty="0" err="1">
                <a:solidFill>
                  <a:srgbClr val="00B050"/>
                </a:solidFill>
                <a:effectLst/>
                <a:latin typeface="Calibri" panose="020F0502020204030204" pitchFamily="34" charset="0"/>
                <a:ea typeface="Aptos" panose="020B0004020202020204" pitchFamily="34" charset="0"/>
              </a:rPr>
              <a:t>PlayPic</a:t>
            </a:r>
            <a:r>
              <a:rPr lang="en-US" sz="1800" u="none" dirty="0">
                <a:solidFill>
                  <a:srgbClr val="00B050"/>
                </a:solidFill>
                <a:effectLst/>
                <a:latin typeface="Calibri" panose="020F0502020204030204" pitchFamily="34" charset="0"/>
                <a:ea typeface="Aptos" panose="020B0004020202020204" pitchFamily="34" charset="0"/>
              </a:rPr>
              <a:t> shows all four considerations are met and warrant the offender’s ejection for denying an obvious goal-scoring opportunity </a:t>
            </a:r>
            <a:endParaRPr lang="en-US" u="none"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14</a:t>
            </a:fld>
            <a:endParaRPr lang="en-US"/>
          </a:p>
        </p:txBody>
      </p:sp>
    </p:spTree>
    <p:extLst>
      <p:ext uri="{BB962C8B-B14F-4D97-AF65-F5344CB8AC3E}">
        <p14:creationId xmlns:p14="http://schemas.microsoft.com/office/powerpoint/2010/main" val="1569666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ED53D7-7D80-469C-A1F2-75F2CA12D650}" type="slidenum">
              <a:rPr lang="en-US" altLang="en-US" smtClean="0"/>
              <a:pPr/>
              <a:t>15</a:t>
            </a:fld>
            <a:endParaRPr lang="en-US" altLang="en-US"/>
          </a:p>
        </p:txBody>
      </p:sp>
    </p:spTree>
    <p:extLst>
      <p:ext uri="{BB962C8B-B14F-4D97-AF65-F5344CB8AC3E}">
        <p14:creationId xmlns:p14="http://schemas.microsoft.com/office/powerpoint/2010/main" val="36007611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This is not a rules change this year, but a clarification that the language that was in 3-4-3 has been removed so now all language is in 7-4-3. </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16</a:t>
            </a:fld>
            <a:endParaRPr lang="en-US"/>
          </a:p>
        </p:txBody>
      </p:sp>
    </p:spTree>
    <p:extLst>
      <p:ext uri="{BB962C8B-B14F-4D97-AF65-F5344CB8AC3E}">
        <p14:creationId xmlns:p14="http://schemas.microsoft.com/office/powerpoint/2010/main" val="30143370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Removed duplicate description of when the clock Is to start and stop and consolidates all articles within the book. </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17</a:t>
            </a:fld>
            <a:endParaRPr lang="en-US"/>
          </a:p>
        </p:txBody>
      </p:sp>
    </p:spTree>
    <p:extLst>
      <p:ext uri="{BB962C8B-B14F-4D97-AF65-F5344CB8AC3E}">
        <p14:creationId xmlns:p14="http://schemas.microsoft.com/office/powerpoint/2010/main" val="40858998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Notes: </a:t>
            </a:r>
            <a:r>
              <a:rPr lang="en-US" sz="1200" b="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This editorial change b</a:t>
            </a:r>
            <a:r>
              <a:rPr lang="en-US" sz="12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rings language in line with all NFHS Rules Books.</a:t>
            </a:r>
            <a:endParaRPr lang="en-US" sz="12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18</a:t>
            </a:fld>
            <a:endParaRPr lang="en-US"/>
          </a:p>
        </p:txBody>
      </p:sp>
    </p:spTree>
    <p:extLst>
      <p:ext uri="{BB962C8B-B14F-4D97-AF65-F5344CB8AC3E}">
        <p14:creationId xmlns:p14="http://schemas.microsoft.com/office/powerpoint/2010/main" val="2529966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ED53D7-7D80-469C-A1F2-75F2CA12D650}" type="slidenum">
              <a:rPr lang="en-US" altLang="en-US" smtClean="0"/>
              <a:pPr/>
              <a:t>19</a:t>
            </a:fld>
            <a:endParaRPr lang="en-US" altLang="en-US"/>
          </a:p>
        </p:txBody>
      </p:sp>
    </p:spTree>
    <p:extLst>
      <p:ext uri="{BB962C8B-B14F-4D97-AF65-F5344CB8AC3E}">
        <p14:creationId xmlns:p14="http://schemas.microsoft.com/office/powerpoint/2010/main" val="2795508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A referee's "toolbox" for game management consists of various skills, techniques, and strategies they can employ to effectively officiate a match and maintain control over the players, coaches and game environment.</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By utilizing these tools effectively while managing emotions and remaining calm and composed, referees can promote fair play, ensure player safety, and contribute to a positive and enjoyable experience for everyone involved in the game.</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20</a:t>
            </a:fld>
            <a:endParaRPr lang="en-US"/>
          </a:p>
        </p:txBody>
      </p:sp>
    </p:spTree>
    <p:extLst>
      <p:ext uri="{BB962C8B-B14F-4D97-AF65-F5344CB8AC3E}">
        <p14:creationId xmlns:p14="http://schemas.microsoft.com/office/powerpoint/2010/main" val="20213503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21</a:t>
            </a:fld>
            <a:endParaRPr lang="en-US"/>
          </a:p>
        </p:txBody>
      </p:sp>
    </p:spTree>
    <p:extLst>
      <p:ext uri="{BB962C8B-B14F-4D97-AF65-F5344CB8AC3E}">
        <p14:creationId xmlns:p14="http://schemas.microsoft.com/office/powerpoint/2010/main" val="15765245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22</a:t>
            </a:fld>
            <a:endParaRPr lang="en-US"/>
          </a:p>
        </p:txBody>
      </p:sp>
    </p:spTree>
    <p:extLst>
      <p:ext uri="{BB962C8B-B14F-4D97-AF65-F5344CB8AC3E}">
        <p14:creationId xmlns:p14="http://schemas.microsoft.com/office/powerpoint/2010/main" val="42511094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rPr>
              <a:t>The inclusion of the considerations for a promising attack serves as a crucial clarification in the rules, specifically addressing what was previously referred to as “tactical fouls”.  While the considerations are clear for obvious goal-scoring opportunities, promising attacks may be more difficult to recognize. </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23</a:t>
            </a:fld>
            <a:endParaRPr lang="en-US"/>
          </a:p>
        </p:txBody>
      </p:sp>
    </p:spTree>
    <p:extLst>
      <p:ext uri="{BB962C8B-B14F-4D97-AF65-F5344CB8AC3E}">
        <p14:creationId xmlns:p14="http://schemas.microsoft.com/office/powerpoint/2010/main" val="42612415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24</a:t>
            </a:fld>
            <a:endParaRPr lang="en-US"/>
          </a:p>
        </p:txBody>
      </p:sp>
    </p:spTree>
    <p:extLst>
      <p:ext uri="{BB962C8B-B14F-4D97-AF65-F5344CB8AC3E}">
        <p14:creationId xmlns:p14="http://schemas.microsoft.com/office/powerpoint/2010/main" val="23962403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25</a:t>
            </a:fld>
            <a:endParaRPr lang="en-US"/>
          </a:p>
        </p:txBody>
      </p:sp>
    </p:spTree>
    <p:extLst>
      <p:ext uri="{BB962C8B-B14F-4D97-AF65-F5344CB8AC3E}">
        <p14:creationId xmlns:p14="http://schemas.microsoft.com/office/powerpoint/2010/main" val="16345821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In this </a:t>
            </a:r>
            <a:r>
              <a:rPr lang="en-US" dirty="0" err="1"/>
              <a:t>PlayPic</a:t>
            </a:r>
            <a:r>
              <a:rPr lang="en-US" dirty="0"/>
              <a:t>, the defender attempted to play the ball, but carelessly tripped the opponent in the penalty area. This is a foul that stops a promising attack. The official awards a penalty kick and the offender is not cautioned (yellow card). </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26</a:t>
            </a:fld>
            <a:endParaRPr lang="en-US"/>
          </a:p>
        </p:txBody>
      </p:sp>
    </p:spTree>
    <p:extLst>
      <p:ext uri="{BB962C8B-B14F-4D97-AF65-F5344CB8AC3E}">
        <p14:creationId xmlns:p14="http://schemas.microsoft.com/office/powerpoint/2010/main" val="8738890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Notes: </a:t>
            </a:r>
            <a:r>
              <a:rPr lang="en-US" sz="1800" u="none" dirty="0">
                <a:solidFill>
                  <a:srgbClr val="00B050"/>
                </a:solidFill>
                <a:effectLst/>
                <a:latin typeface="Calibri" panose="020F0502020204030204" pitchFamily="34" charset="0"/>
                <a:ea typeface="Aptos" panose="020B0004020202020204" pitchFamily="34" charset="0"/>
              </a:rPr>
              <a:t>In this </a:t>
            </a:r>
            <a:r>
              <a:rPr lang="en-US" sz="1800" u="none" dirty="0" err="1">
                <a:solidFill>
                  <a:srgbClr val="00B050"/>
                </a:solidFill>
                <a:effectLst/>
                <a:latin typeface="Calibri" panose="020F0502020204030204" pitchFamily="34" charset="0"/>
                <a:ea typeface="Aptos" panose="020B0004020202020204" pitchFamily="34" charset="0"/>
              </a:rPr>
              <a:t>PlayPic</a:t>
            </a:r>
            <a:r>
              <a:rPr lang="en-US" sz="1800" u="none" dirty="0">
                <a:solidFill>
                  <a:srgbClr val="00B050"/>
                </a:solidFill>
                <a:effectLst/>
                <a:latin typeface="Calibri" panose="020F0502020204030204" pitchFamily="34" charset="0"/>
                <a:ea typeface="Aptos" panose="020B0004020202020204" pitchFamily="34" charset="0"/>
              </a:rPr>
              <a:t>,</a:t>
            </a:r>
            <a:r>
              <a:rPr lang="en-US" sz="1800" u="none" dirty="0">
                <a:effectLst/>
                <a:latin typeface="Calibri" panose="020F0502020204030204" pitchFamily="34" charset="0"/>
                <a:ea typeface="Aptos" panose="020B0004020202020204" pitchFamily="34" charset="0"/>
              </a:rPr>
              <a:t> the defender did not attempt to play the ball in the penalty area</a:t>
            </a:r>
            <a:r>
              <a:rPr lang="en-US" sz="1800" u="none" dirty="0">
                <a:solidFill>
                  <a:srgbClr val="00B050"/>
                </a:solidFill>
                <a:effectLst/>
                <a:latin typeface="Calibri" panose="020F0502020204030204" pitchFamily="34" charset="0"/>
                <a:ea typeface="Aptos" panose="020B0004020202020204" pitchFamily="34" charset="0"/>
              </a:rPr>
              <a:t>.</a:t>
            </a:r>
            <a:r>
              <a:rPr lang="en-US" sz="1800" u="none" strike="sngStrike" dirty="0">
                <a:effectLst/>
                <a:latin typeface="Calibri" panose="020F0502020204030204" pitchFamily="34" charset="0"/>
                <a:ea typeface="Aptos" panose="020B0004020202020204" pitchFamily="34" charset="0"/>
              </a:rPr>
              <a:t>,</a:t>
            </a:r>
            <a:r>
              <a:rPr lang="en-US" sz="1800" u="none" dirty="0">
                <a:effectLst/>
                <a:latin typeface="Calibri" panose="020F0502020204030204" pitchFamily="34" charset="0"/>
                <a:ea typeface="Aptos" panose="020B0004020202020204" pitchFamily="34" charset="0"/>
              </a:rPr>
              <a:t> </a:t>
            </a:r>
            <a:r>
              <a:rPr lang="en-US" sz="1800" u="none" dirty="0" err="1">
                <a:solidFill>
                  <a:srgbClr val="00B050"/>
                </a:solidFill>
                <a:effectLst/>
                <a:latin typeface="Calibri" panose="020F0502020204030204" pitchFamily="34" charset="0"/>
                <a:ea typeface="Aptos" panose="020B0004020202020204" pitchFamily="34" charset="0"/>
              </a:rPr>
              <a:t>T</a:t>
            </a:r>
            <a:r>
              <a:rPr lang="en-US" sz="1800" u="none" strike="sngStrike" dirty="0" err="1">
                <a:effectLst/>
                <a:latin typeface="Calibri" panose="020F0502020204030204" pitchFamily="34" charset="0"/>
                <a:ea typeface="Aptos" panose="020B0004020202020204" pitchFamily="34" charset="0"/>
              </a:rPr>
              <a:t>t</a:t>
            </a:r>
            <a:r>
              <a:rPr lang="en-US" sz="1800" u="none" dirty="0" err="1">
                <a:effectLst/>
                <a:latin typeface="Calibri" panose="020F0502020204030204" pitchFamily="34" charset="0"/>
                <a:ea typeface="Aptos" panose="020B0004020202020204" pitchFamily="34" charset="0"/>
              </a:rPr>
              <a:t>his</a:t>
            </a:r>
            <a:r>
              <a:rPr lang="en-US" sz="1800" u="none" dirty="0">
                <a:effectLst/>
                <a:latin typeface="Calibri" panose="020F0502020204030204" pitchFamily="34" charset="0"/>
                <a:ea typeface="Aptos" panose="020B0004020202020204" pitchFamily="34" charset="0"/>
              </a:rPr>
              <a:t> is a foul that stops a promising attack</a:t>
            </a:r>
            <a:r>
              <a:rPr lang="en-US" sz="1800" u="none" dirty="0">
                <a:solidFill>
                  <a:srgbClr val="00B050"/>
                </a:solidFill>
                <a:effectLst/>
                <a:latin typeface="Calibri" panose="020F0502020204030204" pitchFamily="34" charset="0"/>
                <a:ea typeface="Aptos" panose="020B0004020202020204" pitchFamily="34" charset="0"/>
              </a:rPr>
              <a:t>.</a:t>
            </a:r>
            <a:r>
              <a:rPr lang="en-US" sz="1800" u="none" dirty="0">
                <a:effectLst/>
                <a:latin typeface="Calibri" panose="020F0502020204030204" pitchFamily="34" charset="0"/>
                <a:ea typeface="Aptos" panose="020B0004020202020204" pitchFamily="34" charset="0"/>
              </a:rPr>
              <a:t> </a:t>
            </a:r>
            <a:r>
              <a:rPr lang="en-US" sz="1800" u="none" strike="sngStrike" dirty="0">
                <a:effectLst/>
                <a:latin typeface="Calibri" panose="020F0502020204030204" pitchFamily="34" charset="0"/>
                <a:ea typeface="Aptos" panose="020B0004020202020204" pitchFamily="34" charset="0"/>
              </a:rPr>
              <a:t>and</a:t>
            </a:r>
            <a:r>
              <a:rPr lang="en-US" sz="1800" u="none" dirty="0">
                <a:effectLst/>
                <a:latin typeface="Calibri" panose="020F0502020204030204" pitchFamily="34" charset="0"/>
                <a:ea typeface="Aptos" panose="020B0004020202020204" pitchFamily="34" charset="0"/>
              </a:rPr>
              <a:t> </a:t>
            </a:r>
            <a:r>
              <a:rPr lang="en-US" sz="1800" u="none" dirty="0">
                <a:solidFill>
                  <a:srgbClr val="00B050"/>
                </a:solidFill>
                <a:effectLst/>
                <a:latin typeface="Calibri" panose="020F0502020204030204" pitchFamily="34" charset="0"/>
                <a:ea typeface="Aptos" panose="020B0004020202020204" pitchFamily="34" charset="0"/>
              </a:rPr>
              <a:t>T</a:t>
            </a:r>
            <a:r>
              <a:rPr lang="en-US" sz="1800" u="none" dirty="0">
                <a:effectLst/>
                <a:latin typeface="Calibri" panose="020F0502020204030204" pitchFamily="34" charset="0"/>
                <a:ea typeface="Aptos" panose="020B0004020202020204" pitchFamily="34" charset="0"/>
              </a:rPr>
              <a:t>he official awards a penalty kick and </a:t>
            </a:r>
            <a:r>
              <a:rPr lang="en-US" sz="1800" u="none" dirty="0">
                <a:solidFill>
                  <a:srgbClr val="00B050"/>
                </a:solidFill>
                <a:effectLst/>
                <a:latin typeface="Calibri" panose="020F0502020204030204" pitchFamily="34" charset="0"/>
                <a:ea typeface="Aptos" panose="020B0004020202020204" pitchFamily="34" charset="0"/>
              </a:rPr>
              <a:t>the offender is cautioned (</a:t>
            </a:r>
            <a:r>
              <a:rPr lang="en-US" sz="1800" u="none" strike="sngStrike" dirty="0">
                <a:effectLst/>
                <a:latin typeface="Calibri" panose="020F0502020204030204" pitchFamily="34" charset="0"/>
                <a:ea typeface="Aptos" panose="020B0004020202020204" pitchFamily="34" charset="0"/>
              </a:rPr>
              <a:t>a </a:t>
            </a:r>
            <a:r>
              <a:rPr lang="en-US" sz="1800" u="none" dirty="0">
                <a:effectLst/>
                <a:latin typeface="Calibri" panose="020F0502020204030204" pitchFamily="34" charset="0"/>
                <a:ea typeface="Aptos" panose="020B0004020202020204" pitchFamily="34" charset="0"/>
              </a:rPr>
              <a:t>yellow card</a:t>
            </a:r>
            <a:r>
              <a:rPr lang="en-US" sz="1800" u="none" dirty="0">
                <a:solidFill>
                  <a:srgbClr val="00B050"/>
                </a:solidFill>
                <a:effectLst/>
                <a:latin typeface="Calibri" panose="020F0502020204030204" pitchFamily="34" charset="0"/>
                <a:ea typeface="Aptos" panose="020B0004020202020204" pitchFamily="34" charset="0"/>
              </a:rPr>
              <a:t>)</a:t>
            </a:r>
            <a:r>
              <a:rPr lang="en-US" sz="1800" u="none" dirty="0">
                <a:effectLst/>
                <a:latin typeface="Calibri" panose="020F0502020204030204" pitchFamily="34" charset="0"/>
                <a:ea typeface="Aptos" panose="020B0004020202020204" pitchFamily="34" charset="0"/>
              </a:rPr>
              <a:t>.</a:t>
            </a:r>
            <a:endParaRPr lang="en-US" u="none"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27</a:t>
            </a:fld>
            <a:endParaRPr lang="en-US"/>
          </a:p>
        </p:txBody>
      </p:sp>
    </p:spTree>
    <p:extLst>
      <p:ext uri="{BB962C8B-B14F-4D97-AF65-F5344CB8AC3E}">
        <p14:creationId xmlns:p14="http://schemas.microsoft.com/office/powerpoint/2010/main" val="3222222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28</a:t>
            </a:fld>
            <a:endParaRPr lang="en-US"/>
          </a:p>
        </p:txBody>
      </p:sp>
    </p:spTree>
    <p:extLst>
      <p:ext uri="{BB962C8B-B14F-4D97-AF65-F5344CB8AC3E}">
        <p14:creationId xmlns:p14="http://schemas.microsoft.com/office/powerpoint/2010/main" val="9974767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F5DDB05-EE49-DEA3-318F-A5B1A795BF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CDE1952-68AA-97EE-16E9-0946009F71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2C84A964-3CC5-655E-8AF9-ADECA69CDA5A}"/>
              </a:ext>
            </a:extLst>
          </p:cNvPr>
          <p:cNvSpPr>
            <a:spLocks noGrp="1"/>
          </p:cNvSpPr>
          <p:nvPr>
            <p:ph type="body" idx="1"/>
          </p:nvPr>
        </p:nvSpPr>
        <p:spPr/>
        <p:txBody>
          <a:bodyPr>
            <a:normAutofit lnSpcReduction="10000"/>
          </a:bodyPr>
          <a:lstStyle/>
          <a:p>
            <a:pPr marL="0" marR="0" lvl="0" indent="0">
              <a:lnSpc>
                <a:spcPct val="106000"/>
              </a:lnSpc>
              <a:spcBef>
                <a:spcPts val="0"/>
              </a:spcBef>
              <a:spcAft>
                <a:spcPts val="0"/>
              </a:spcAft>
              <a:buFont typeface="Symbol" panose="05050102010706020507" pitchFamily="18" charset="2"/>
              <a:buNone/>
            </a:pPr>
            <a:r>
              <a:rPr lang="en-US" sz="1800" kern="100" dirty="0">
                <a:effectLst/>
                <a:latin typeface="Calibri" panose="020F0502020204030204" pitchFamily="34" charset="0"/>
                <a:ea typeface="Calibri" panose="020F0502020204030204" pitchFamily="34" charset="0"/>
                <a:cs typeface="Calibri" panose="020F0502020204030204" pitchFamily="34" charset="0"/>
              </a:rPr>
              <a:t>Notes: Observing players' reactions and behaviors after the goal is important to identify and address any unsporting actions or misconduct.  This includes potential confrontations, dissent, or provocative actions.  If the team that scored is behind, they may try to quickly retrieve the ball from the goal or grab it out of an opponent’s hands.  The defense that was setting an offside trap may swarm around the assistant referee to argue about a non-call.  These can be volatile situations and proactive officials will intervene quickly to make their presence known. Officials should encourage attackers to return to their side of the field promptly or remind defenders the decisions of the officiating crew must be respected before their actions rise to misconduct. When behavior crosses the line, officials must recognize it and deal with it firmly and according to the rules.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xmlns="" id="{9EAF8F9F-0338-0E7C-A3BD-F6143CD51B53}"/>
              </a:ext>
            </a:extLst>
          </p:cNvPr>
          <p:cNvSpPr>
            <a:spLocks noGrp="1"/>
          </p:cNvSpPr>
          <p:nvPr>
            <p:ph type="sldNum" sz="quarter" idx="5"/>
          </p:nvPr>
        </p:nvSpPr>
        <p:spPr/>
        <p:txBody>
          <a:bodyPr/>
          <a:lstStyle/>
          <a:p>
            <a:pPr>
              <a:defRPr/>
            </a:pPr>
            <a:fld id="{8B4E09B2-6408-441F-BB3F-D03E0D1A73E8}" type="slidenum">
              <a:rPr lang="en-US" smtClean="0"/>
              <a:pPr>
                <a:defRPr/>
              </a:pPr>
              <a:t>29</a:t>
            </a:fld>
            <a:endParaRPr lang="en-US"/>
          </a:p>
        </p:txBody>
      </p:sp>
    </p:spTree>
    <p:extLst>
      <p:ext uri="{BB962C8B-B14F-4D97-AF65-F5344CB8AC3E}">
        <p14:creationId xmlns:p14="http://schemas.microsoft.com/office/powerpoint/2010/main" val="4915601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30</a:t>
            </a:fld>
            <a:endParaRPr lang="en-US"/>
          </a:p>
        </p:txBody>
      </p:sp>
    </p:spTree>
    <p:extLst>
      <p:ext uri="{BB962C8B-B14F-4D97-AF65-F5344CB8AC3E}">
        <p14:creationId xmlns:p14="http://schemas.microsoft.com/office/powerpoint/2010/main" val="33777694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dirty="0">
                <a:solidFill>
                  <a:srgbClr val="000000"/>
                </a:solidFill>
                <a:effectLst/>
                <a:latin typeface="Times New Roman" panose="02020603050405020304" pitchFamily="18" charset="0"/>
              </a:rPr>
              <a:t>Notes: </a:t>
            </a:r>
            <a:r>
              <a:rPr lang="en-US" sz="1800" u="none" dirty="0">
                <a:solidFill>
                  <a:srgbClr val="00B050"/>
                </a:solidFill>
                <a:effectLst/>
                <a:latin typeface="Calibri" panose="020F0502020204030204" pitchFamily="34" charset="0"/>
                <a:ea typeface="Aptos" panose="020B0004020202020204" pitchFamily="34" charset="0"/>
              </a:rPr>
              <a:t>A recommended g</a:t>
            </a:r>
            <a:r>
              <a:rPr lang="en-US" sz="1800" u="none" dirty="0">
                <a:effectLst/>
                <a:latin typeface="Calibri" panose="020F0502020204030204" pitchFamily="34" charset="0"/>
                <a:ea typeface="Aptos" panose="020B0004020202020204" pitchFamily="34" charset="0"/>
              </a:rPr>
              <a:t>ood practice</a:t>
            </a:r>
            <a:r>
              <a:rPr lang="en-US" sz="1800" u="none" strike="sngStrike" dirty="0">
                <a:effectLst/>
                <a:latin typeface="Calibri" panose="020F0502020204030204" pitchFamily="34" charset="0"/>
                <a:ea typeface="Aptos" panose="020B0004020202020204" pitchFamily="34" charset="0"/>
              </a:rPr>
              <a:t>:</a:t>
            </a:r>
            <a:r>
              <a:rPr lang="en-US" sz="1800" u="none" dirty="0">
                <a:effectLst/>
                <a:latin typeface="Calibri" panose="020F0502020204030204" pitchFamily="34" charset="0"/>
                <a:ea typeface="Aptos" panose="020B0004020202020204" pitchFamily="34" charset="0"/>
              </a:rPr>
              <a:t> </a:t>
            </a:r>
            <a:r>
              <a:rPr lang="en-US" sz="1800" u="none" dirty="0">
                <a:solidFill>
                  <a:srgbClr val="00B050"/>
                </a:solidFill>
                <a:effectLst/>
                <a:latin typeface="Calibri" panose="020F0502020204030204" pitchFamily="34" charset="0"/>
                <a:ea typeface="Aptos" panose="020B0004020202020204" pitchFamily="34" charset="0"/>
              </a:rPr>
              <a:t>in the officials’</a:t>
            </a:r>
            <a:r>
              <a:rPr lang="en-US" sz="1800" u="none" dirty="0">
                <a:effectLst/>
                <a:latin typeface="Calibri" panose="020F0502020204030204" pitchFamily="34" charset="0"/>
                <a:ea typeface="Aptos" panose="020B0004020202020204" pitchFamily="34" charset="0"/>
              </a:rPr>
              <a:t> pregame discussion </a:t>
            </a:r>
            <a:r>
              <a:rPr lang="en-US" sz="1800" u="none" dirty="0">
                <a:solidFill>
                  <a:srgbClr val="00B050"/>
                </a:solidFill>
                <a:effectLst/>
                <a:latin typeface="Calibri" panose="020F0502020204030204" pitchFamily="34" charset="0"/>
                <a:ea typeface="Aptos" panose="020B0004020202020204" pitchFamily="34" charset="0"/>
              </a:rPr>
              <a:t>is to review amongst the officiating crew the expected</a:t>
            </a:r>
            <a:r>
              <a:rPr lang="en-US" sz="1800" u="none" dirty="0">
                <a:effectLst/>
                <a:latin typeface="Calibri" panose="020F0502020204030204" pitchFamily="34" charset="0"/>
                <a:ea typeface="Aptos" panose="020B0004020202020204" pitchFamily="34" charset="0"/>
              </a:rPr>
              <a:t> record keeping </a:t>
            </a:r>
            <a:r>
              <a:rPr lang="en-US" sz="1800" u="none" dirty="0">
                <a:solidFill>
                  <a:srgbClr val="00B050"/>
                </a:solidFill>
                <a:effectLst/>
                <a:latin typeface="Calibri" panose="020F0502020204030204" pitchFamily="34" charset="0"/>
                <a:ea typeface="Aptos" panose="020B0004020202020204" pitchFamily="34" charset="0"/>
              </a:rPr>
              <a:t>procedures after a goal</a:t>
            </a:r>
            <a:r>
              <a:rPr lang="en-US" sz="1800" u="none" dirty="0">
                <a:effectLst/>
                <a:latin typeface="Calibri" panose="020F0502020204030204" pitchFamily="34" charset="0"/>
                <a:ea typeface="Aptos" panose="020B0004020202020204" pitchFamily="34" charset="0"/>
              </a:rPr>
              <a:t> to prevent all officials from looking at their books at the same time. </a:t>
            </a:r>
            <a:r>
              <a:rPr lang="en-US" sz="1800" u="none" dirty="0">
                <a:solidFill>
                  <a:srgbClr val="00B050"/>
                </a:solidFill>
                <a:effectLst/>
                <a:latin typeface="Calibri" panose="020F0502020204030204" pitchFamily="34" charset="0"/>
                <a:ea typeface="Aptos" panose="020B0004020202020204" pitchFamily="34" charset="0"/>
              </a:rPr>
              <a:t>A prepared and proactive officiating crew plans for success by having</a:t>
            </a:r>
            <a:r>
              <a:rPr lang="en-US" sz="1800" u="none" dirty="0">
                <a:effectLst/>
                <a:latin typeface="Calibri" panose="020F0502020204030204" pitchFamily="34" charset="0"/>
                <a:ea typeface="Aptos" panose="020B0004020202020204" pitchFamily="34" charset="0"/>
              </a:rPr>
              <a:t> least one official </a:t>
            </a:r>
            <a:r>
              <a:rPr lang="en-US" sz="1800" u="none" dirty="0">
                <a:solidFill>
                  <a:srgbClr val="00B050"/>
                </a:solidFill>
                <a:effectLst/>
                <a:latin typeface="Calibri" panose="020F0502020204030204" pitchFamily="34" charset="0"/>
                <a:ea typeface="Aptos" panose="020B0004020202020204" pitchFamily="34" charset="0"/>
              </a:rPr>
              <a:t>observing</a:t>
            </a:r>
            <a:r>
              <a:rPr lang="en-US" sz="1800" u="none" dirty="0">
                <a:effectLst/>
                <a:latin typeface="Calibri" panose="020F0502020204030204" pitchFamily="34" charset="0"/>
                <a:ea typeface="Aptos" panose="020B0004020202020204" pitchFamily="34" charset="0"/>
              </a:rPr>
              <a:t> the field of play while another records the event. </a:t>
            </a:r>
            <a:endParaRPr lang="en-US" u="none"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31</a:t>
            </a:fld>
            <a:endParaRPr lang="en-US"/>
          </a:p>
        </p:txBody>
      </p:sp>
    </p:spTree>
    <p:extLst>
      <p:ext uri="{BB962C8B-B14F-4D97-AF65-F5344CB8AC3E}">
        <p14:creationId xmlns:p14="http://schemas.microsoft.com/office/powerpoint/2010/main" val="36887528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ED53D7-7D80-469C-A1F2-75F2CA12D650}" type="slidenum">
              <a:rPr lang="en-US" altLang="en-US" smtClean="0"/>
              <a:pPr/>
              <a:t>32</a:t>
            </a:fld>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algn="l" rtl="0">
              <a:spcBef>
                <a:spcPts val="0"/>
              </a:spcBef>
              <a:spcAft>
                <a:spcPts val="0"/>
              </a:spcAft>
              <a:buNone/>
            </a:pPr>
            <a:r>
              <a:rPr lang="en-US" dirty="0"/>
              <a:t>The NFHS Network is the leader in streaming Live and On Demand high school sports.</a:t>
            </a:r>
          </a:p>
          <a:p>
            <a:pPr marL="0" lvl="0" indent="0" algn="l" rtl="0">
              <a:spcBef>
                <a:spcPts val="300"/>
              </a:spcBef>
              <a:spcAft>
                <a:spcPts val="0"/>
              </a:spcAft>
              <a:buNone/>
            </a:pPr>
            <a:endParaRPr lang="en-US" dirty="0"/>
          </a:p>
          <a:p>
            <a:pPr marL="0" lvl="0" indent="0" algn="l" rtl="0">
              <a:spcBef>
                <a:spcPts val="300"/>
              </a:spcBef>
              <a:spcAft>
                <a:spcPts val="0"/>
              </a:spcAft>
              <a:buNone/>
            </a:pPr>
            <a:r>
              <a:rPr lang="en-US" dirty="0"/>
              <a:t>Partnered with the </a:t>
            </a:r>
            <a:r>
              <a:rPr lang="en-US" b="1" u="sng" dirty="0">
                <a:solidFill>
                  <a:schemeClr val="hlink"/>
                </a:solidFill>
                <a:hlinkClick r:id="rId3"/>
              </a:rPr>
              <a:t>National Federation of State High School Associations</a:t>
            </a:r>
            <a:r>
              <a:rPr lang="en-US" dirty="0"/>
              <a:t>, 45 high school state athletic/activities associations, and </a:t>
            </a:r>
            <a:r>
              <a:rPr lang="en-US" dirty="0" err="1"/>
              <a:t>PlayOn</a:t>
            </a:r>
            <a:r>
              <a:rPr lang="en-US" dirty="0"/>
              <a:t>! Sports, the NFHS Network is a joint venture created to provide fans with the ability to stream high school sports on any device, from wherever they are.</a:t>
            </a:r>
          </a:p>
          <a:p>
            <a:pPr marL="0" lvl="0" indent="0" algn="l" rtl="0">
              <a:spcBef>
                <a:spcPts val="300"/>
              </a:spcBef>
              <a:spcAft>
                <a:spcPts val="0"/>
              </a:spcAft>
              <a:buNone/>
            </a:pPr>
            <a:endParaRPr lang="en-US" dirty="0"/>
          </a:p>
          <a:p>
            <a:pPr marL="0" lvl="0" indent="0" algn="l" rtl="0">
              <a:spcBef>
                <a:spcPts val="300"/>
              </a:spcBef>
              <a:spcAft>
                <a:spcPts val="0"/>
              </a:spcAft>
              <a:buNone/>
            </a:pPr>
            <a:r>
              <a:rPr lang="en-US" dirty="0"/>
              <a:t>All NFHS Network events are available to watch online at </a:t>
            </a:r>
            <a:r>
              <a:rPr lang="en-US" b="1" u="sng" dirty="0">
                <a:solidFill>
                  <a:schemeClr val="hlink"/>
                </a:solidFill>
                <a:hlinkClick r:id="rId4"/>
              </a:rPr>
              <a:t>www.NFHSnetwork.com</a:t>
            </a:r>
            <a:r>
              <a:rPr lang="en-US" dirty="0"/>
              <a:t> and through the NFHS Network Live App for iOS and Android. Follow us on </a:t>
            </a:r>
            <a:r>
              <a:rPr lang="en-US" b="1" u="sng" dirty="0">
                <a:solidFill>
                  <a:schemeClr val="hlink"/>
                </a:solidFill>
                <a:hlinkClick r:id="rId5"/>
              </a:rPr>
              <a:t>Facebook</a:t>
            </a:r>
            <a:r>
              <a:rPr lang="en-US" dirty="0"/>
              <a:t>, </a:t>
            </a:r>
            <a:r>
              <a:rPr lang="en-US" b="1" u="sng" dirty="0">
                <a:solidFill>
                  <a:schemeClr val="hlink"/>
                </a:solidFill>
                <a:hlinkClick r:id="rId6"/>
              </a:rPr>
              <a:t>Twitter</a:t>
            </a:r>
            <a:r>
              <a:rPr lang="en-US" dirty="0"/>
              <a:t>, </a:t>
            </a:r>
            <a:r>
              <a:rPr lang="en-US" b="1" u="sng" dirty="0">
                <a:solidFill>
                  <a:schemeClr val="hlink"/>
                </a:solidFill>
                <a:hlinkClick r:id="rId7"/>
              </a:rPr>
              <a:t>Instagram</a:t>
            </a:r>
            <a:r>
              <a:rPr lang="en-US" dirty="0"/>
              <a:t>, and </a:t>
            </a:r>
            <a:r>
              <a:rPr lang="en-US" b="1" u="sng" dirty="0">
                <a:solidFill>
                  <a:schemeClr val="hlink"/>
                </a:solidFill>
                <a:hlinkClick r:id="rId8"/>
              </a:rPr>
              <a:t>YouTube</a:t>
            </a:r>
            <a:r>
              <a:rPr lang="en-US" dirty="0"/>
              <a:t>.</a:t>
            </a:r>
          </a:p>
          <a:p>
            <a:pPr marL="0" lvl="0" indent="0" algn="l" rtl="0">
              <a:spcBef>
                <a:spcPts val="300"/>
              </a:spcBef>
              <a:spcAft>
                <a:spcPts val="0"/>
              </a:spcAft>
              <a:buNone/>
            </a:pPr>
            <a:endParaRPr lang="en-US" dirty="0"/>
          </a:p>
          <a:p>
            <a:pPr marL="0" lvl="0" indent="0" algn="l" rtl="0">
              <a:spcBef>
                <a:spcPts val="300"/>
              </a:spcBef>
              <a:spcAft>
                <a:spcPts val="0"/>
              </a:spcAft>
              <a:buNone/>
            </a:pPr>
            <a:r>
              <a:rPr lang="en-US" dirty="0"/>
              <a:t>Watching high school sports and events has never been easier.</a:t>
            </a:r>
          </a:p>
          <a:p>
            <a:pPr marL="0" lvl="0" indent="0" algn="l" rtl="0">
              <a:spcBef>
                <a:spcPts val="300"/>
              </a:spcBef>
              <a:spcAft>
                <a:spcPts val="0"/>
              </a:spcAft>
              <a:buNone/>
            </a:pPr>
            <a:endParaRPr lang="en-US" dirty="0"/>
          </a:p>
          <a:p>
            <a:pPr marL="0" lvl="0" indent="0" algn="l" rtl="0">
              <a:spcBef>
                <a:spcPts val="300"/>
              </a:spcBef>
              <a:spcAft>
                <a:spcPts val="0"/>
              </a:spcAft>
              <a:buNone/>
            </a:pPr>
            <a:r>
              <a:rPr lang="en-US" dirty="0"/>
              <a:t>The NFHS Network’s goal to broadcast live all 2 million high school sporting events by 2025.</a:t>
            </a:r>
          </a:p>
          <a:p>
            <a:pPr marL="0" lvl="0" indent="0" algn="l" rtl="0">
              <a:spcBef>
                <a:spcPts val="300"/>
              </a:spcBef>
              <a:spcAft>
                <a:spcPts val="0"/>
              </a:spcAft>
              <a:buNone/>
            </a:pPr>
            <a:endParaRPr lang="en-US" dirty="0"/>
          </a:p>
          <a:p>
            <a:pPr marL="0" lvl="0" indent="0" algn="l" rtl="0">
              <a:spcBef>
                <a:spcPts val="300"/>
              </a:spcBef>
              <a:spcAft>
                <a:spcPts val="0"/>
              </a:spcAft>
              <a:buNone/>
            </a:pPr>
            <a:r>
              <a:rPr lang="en-US" dirty="0"/>
              <a:t>The NFHS Network covers 27 different regular season and postseason sports, as well as other high school activities, celebrating the accomplishments of students-athletes, student broadcasters, and high schools across the country.</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33</a:t>
            </a:fld>
            <a:endParaRPr lang="en-US"/>
          </a:p>
        </p:txBody>
      </p:sp>
    </p:spTree>
    <p:extLst>
      <p:ext uri="{BB962C8B-B14F-4D97-AF65-F5344CB8AC3E}">
        <p14:creationId xmlns:p14="http://schemas.microsoft.com/office/powerpoint/2010/main" val="20527740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The NFHS Network is the leader in streaming Live and On Demand high school sports.</a:t>
            </a:r>
          </a:p>
          <a:p>
            <a:pPr marL="0" lvl="0" indent="0" algn="l" rtl="0">
              <a:spcBef>
                <a:spcPts val="300"/>
              </a:spcBef>
              <a:spcAft>
                <a:spcPts val="0"/>
              </a:spcAft>
              <a:buNone/>
            </a:pPr>
            <a:endParaRPr lang="en-US" dirty="0"/>
          </a:p>
          <a:p>
            <a:pPr marL="0" lvl="0" indent="0" algn="l" rtl="0">
              <a:spcBef>
                <a:spcPts val="300"/>
              </a:spcBef>
              <a:spcAft>
                <a:spcPts val="0"/>
              </a:spcAft>
              <a:buNone/>
            </a:pPr>
            <a:r>
              <a:rPr lang="en-US" dirty="0"/>
              <a:t>Partnered with the </a:t>
            </a:r>
            <a:r>
              <a:rPr lang="en-US" b="1" u="sng" dirty="0">
                <a:solidFill>
                  <a:schemeClr val="hlink"/>
                </a:solidFill>
                <a:hlinkClick r:id="rId3"/>
              </a:rPr>
              <a:t>National Federation of State High School Associations</a:t>
            </a:r>
            <a:r>
              <a:rPr lang="en-US" dirty="0"/>
              <a:t>, 45 high school state athletic/activities associations, and </a:t>
            </a:r>
            <a:r>
              <a:rPr lang="en-US" dirty="0" err="1"/>
              <a:t>PlayOn</a:t>
            </a:r>
            <a:r>
              <a:rPr lang="en-US" dirty="0"/>
              <a:t>! Sports, the NFHS Network is a joint venture created to provide fans with the ability to stream high school sports on any device, from wherever they are.</a:t>
            </a:r>
          </a:p>
          <a:p>
            <a:pPr marL="0" lvl="0" indent="0" algn="l" rtl="0">
              <a:spcBef>
                <a:spcPts val="300"/>
              </a:spcBef>
              <a:spcAft>
                <a:spcPts val="0"/>
              </a:spcAft>
              <a:buNone/>
            </a:pPr>
            <a:endParaRPr lang="en-US" dirty="0"/>
          </a:p>
          <a:p>
            <a:pPr marL="0" lvl="0" indent="0" algn="l" rtl="0">
              <a:spcBef>
                <a:spcPts val="300"/>
              </a:spcBef>
              <a:spcAft>
                <a:spcPts val="0"/>
              </a:spcAft>
              <a:buNone/>
            </a:pPr>
            <a:r>
              <a:rPr lang="en-US" dirty="0"/>
              <a:t>All NFHS Network events are available to watch online at </a:t>
            </a:r>
            <a:r>
              <a:rPr lang="en-US" b="1" u="sng" dirty="0">
                <a:solidFill>
                  <a:schemeClr val="hlink"/>
                </a:solidFill>
                <a:hlinkClick r:id="rId4"/>
              </a:rPr>
              <a:t>www.NFHSnetwork.com</a:t>
            </a:r>
            <a:r>
              <a:rPr lang="en-US" dirty="0"/>
              <a:t> and through the NFHS Network Live App for iOS and Android. Follow us on </a:t>
            </a:r>
            <a:r>
              <a:rPr lang="en-US" b="1" u="sng" dirty="0">
                <a:solidFill>
                  <a:schemeClr val="hlink"/>
                </a:solidFill>
                <a:hlinkClick r:id="rId5"/>
              </a:rPr>
              <a:t>Facebook</a:t>
            </a:r>
            <a:r>
              <a:rPr lang="en-US" dirty="0"/>
              <a:t>, </a:t>
            </a:r>
            <a:r>
              <a:rPr lang="en-US" b="1" u="sng" dirty="0">
                <a:solidFill>
                  <a:schemeClr val="hlink"/>
                </a:solidFill>
                <a:hlinkClick r:id="rId6"/>
              </a:rPr>
              <a:t>Twitter</a:t>
            </a:r>
            <a:r>
              <a:rPr lang="en-US" dirty="0"/>
              <a:t>, </a:t>
            </a:r>
            <a:r>
              <a:rPr lang="en-US" b="1" u="sng" dirty="0">
                <a:solidFill>
                  <a:schemeClr val="hlink"/>
                </a:solidFill>
                <a:hlinkClick r:id="rId7"/>
              </a:rPr>
              <a:t>Instagram</a:t>
            </a:r>
            <a:r>
              <a:rPr lang="en-US" dirty="0"/>
              <a:t>, and </a:t>
            </a:r>
            <a:r>
              <a:rPr lang="en-US" b="1" u="sng" dirty="0">
                <a:solidFill>
                  <a:schemeClr val="hlink"/>
                </a:solidFill>
                <a:hlinkClick r:id="rId8"/>
              </a:rPr>
              <a:t>YouTube</a:t>
            </a:r>
            <a:r>
              <a:rPr lang="en-US" dirty="0"/>
              <a:t>.</a:t>
            </a:r>
          </a:p>
          <a:p>
            <a:pPr marL="0" lvl="0" indent="0" algn="l" rtl="0">
              <a:spcBef>
                <a:spcPts val="300"/>
              </a:spcBef>
              <a:spcAft>
                <a:spcPts val="0"/>
              </a:spcAft>
              <a:buNone/>
            </a:pPr>
            <a:endParaRPr lang="en-US" dirty="0"/>
          </a:p>
          <a:p>
            <a:pPr marL="0" lvl="0" indent="0" algn="l" rtl="0">
              <a:spcBef>
                <a:spcPts val="300"/>
              </a:spcBef>
              <a:spcAft>
                <a:spcPts val="0"/>
              </a:spcAft>
              <a:buNone/>
            </a:pPr>
            <a:r>
              <a:rPr lang="en-US" dirty="0"/>
              <a:t>Watching high school sports and events has never been easier.</a:t>
            </a:r>
          </a:p>
          <a:p>
            <a:pPr marL="0" lvl="0" indent="0" algn="l" rtl="0">
              <a:spcBef>
                <a:spcPts val="300"/>
              </a:spcBef>
              <a:spcAft>
                <a:spcPts val="0"/>
              </a:spcAft>
              <a:buNone/>
            </a:pPr>
            <a:endParaRPr lang="en-US" dirty="0"/>
          </a:p>
          <a:p>
            <a:pPr marL="0" lvl="0" indent="0" algn="l" rtl="0">
              <a:spcBef>
                <a:spcPts val="300"/>
              </a:spcBef>
              <a:spcAft>
                <a:spcPts val="0"/>
              </a:spcAft>
              <a:buNone/>
            </a:pPr>
            <a:r>
              <a:rPr lang="en-US" dirty="0"/>
              <a:t>The NFHS Network’s goal to broadcast live all 2 million high school sporting events by 2025.</a:t>
            </a:r>
          </a:p>
          <a:p>
            <a:pPr marL="0" lvl="0" indent="0" algn="l" rtl="0">
              <a:spcBef>
                <a:spcPts val="300"/>
              </a:spcBef>
              <a:spcAft>
                <a:spcPts val="0"/>
              </a:spcAft>
              <a:buNone/>
            </a:pPr>
            <a:endParaRPr lang="en-US" dirty="0"/>
          </a:p>
          <a:p>
            <a:pPr marL="0" lvl="0" indent="0" algn="l" rtl="0">
              <a:spcBef>
                <a:spcPts val="300"/>
              </a:spcBef>
              <a:spcAft>
                <a:spcPts val="0"/>
              </a:spcAft>
              <a:buNone/>
            </a:pPr>
            <a:r>
              <a:rPr lang="en-US" dirty="0"/>
              <a:t>The NFHS Network covers 27 different regular season and postseason sports, as well as other high school activities, celebrating the accomplishments of students-athletes, student broadcasters, and high schools across the country.</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34</a:t>
            </a:fld>
            <a:endParaRPr lang="en-US"/>
          </a:p>
        </p:txBody>
      </p:sp>
    </p:spTree>
    <p:extLst>
      <p:ext uri="{BB962C8B-B14F-4D97-AF65-F5344CB8AC3E}">
        <p14:creationId xmlns:p14="http://schemas.microsoft.com/office/powerpoint/2010/main" val="34237961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35</a:t>
            </a:fld>
            <a:endParaRPr lang="en-US"/>
          </a:p>
        </p:txBody>
      </p:sp>
    </p:spTree>
    <p:extLst>
      <p:ext uri="{BB962C8B-B14F-4D97-AF65-F5344CB8AC3E}">
        <p14:creationId xmlns:p14="http://schemas.microsoft.com/office/powerpoint/2010/main" val="34634603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NFHS Learning Center is the home to more than 90 online professional development courses for everyone within the interscholastic community - coaches, students, officials, parents, administrators, and individuals within performing arts programs. More than 60 courses are available for free.</a:t>
            </a:r>
          </a:p>
          <a:p>
            <a:endParaRPr lang="en-US" dirty="0"/>
          </a:p>
          <a:p>
            <a:r>
              <a:rPr lang="en-US" dirty="0"/>
              <a:t>The NFHS is an Accredited Institution and has delivered more than 15 million courses on its NFHS Learning Center platform since its inception in 2007. In receiving national accreditation by </a:t>
            </a:r>
            <a:r>
              <a:rPr lang="en-US" dirty="0" err="1"/>
              <a:t>Cognia</a:t>
            </a:r>
            <a:r>
              <a:rPr lang="en-US" dirty="0"/>
              <a:t>, the NFHS has upheld itself to rigorous standards that focus on productive learning environments, equitable resource allocation that meet the needs of learners, and effective leadership. </a:t>
            </a:r>
          </a:p>
          <a:p>
            <a:endParaRPr lang="en-US" dirty="0"/>
          </a:p>
          <a:p>
            <a:r>
              <a:rPr lang="en-US" dirty="0"/>
              <a:t>The NFHS Learning Center features its flagship coaching course, “Fundamentals of Coaching,” as well as several health and safety courses that have been completed by millions of individuals, such as “Concussion in Sports,” “Heat Illness Prevention,” “Sudden Cardiac Arrest” and “Protecting Students from Abuse.” The NFHS Learning Center offers several national credentials that can be earned by individuals who complete specific NFHS courses. Through the School Honor Roll Program, schools can earn a physical banner to hang in their school.</a:t>
            </a:r>
          </a:p>
          <a:p>
            <a:r>
              <a:rPr lang="en-US" dirty="0"/>
              <a:t> </a:t>
            </a:r>
          </a:p>
          <a:p>
            <a:r>
              <a:rPr lang="en-US" dirty="0"/>
              <a:t>To learn more and start your professional development journey, please visit the NFHS Learning Center at NFHSLearn.com.</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36</a:t>
            </a:fld>
            <a:endParaRPr lang="en-US"/>
          </a:p>
        </p:txBody>
      </p:sp>
    </p:spTree>
    <p:extLst>
      <p:ext uri="{BB962C8B-B14F-4D97-AF65-F5344CB8AC3E}">
        <p14:creationId xmlns:p14="http://schemas.microsoft.com/office/powerpoint/2010/main" val="31056081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38</a:t>
            </a:fld>
            <a:endParaRPr lang="en-US"/>
          </a:p>
        </p:txBody>
      </p:sp>
    </p:spTree>
    <p:extLst>
      <p:ext uri="{BB962C8B-B14F-4D97-AF65-F5344CB8AC3E}">
        <p14:creationId xmlns:p14="http://schemas.microsoft.com/office/powerpoint/2010/main" val="16536501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NFHS Network is the leader in streaming Live and On Demand high school sports.</a:t>
            </a:r>
          </a:p>
          <a:p>
            <a:endParaRPr lang="en-US" altLang="en-US" dirty="0"/>
          </a:p>
          <a:p>
            <a:r>
              <a:rPr lang="en-US" altLang="en-US" dirty="0"/>
              <a:t>Partnered with the </a:t>
            </a:r>
            <a:r>
              <a:rPr lang="en-US" altLang="en-US" b="1" dirty="0">
                <a:hlinkClick r:id="rId3"/>
              </a:rPr>
              <a:t>National Federation of State High School Associations</a:t>
            </a:r>
            <a:r>
              <a:rPr lang="en-US" altLang="en-US" dirty="0"/>
              <a:t>, 45 high school state athletic/activities associations, and </a:t>
            </a:r>
            <a:r>
              <a:rPr lang="en-US" altLang="en-US" dirty="0" err="1"/>
              <a:t>PlayOn</a:t>
            </a:r>
            <a:r>
              <a:rPr lang="en-US" altLang="en-US" dirty="0"/>
              <a:t>! Sports, the NFHS Network is a joint venture created to provide fans with the ability to stream high school sports on any device, from wherever they are.</a:t>
            </a:r>
          </a:p>
          <a:p>
            <a:endParaRPr lang="en-US" altLang="en-US" dirty="0"/>
          </a:p>
          <a:p>
            <a:r>
              <a:rPr lang="en-US" altLang="en-US" dirty="0"/>
              <a:t>All NFHS Network events are available to watch online at </a:t>
            </a:r>
            <a:r>
              <a:rPr lang="en-US" altLang="en-US" b="1" dirty="0">
                <a:hlinkClick r:id="rId4"/>
              </a:rPr>
              <a:t>www.NFHSnetwork.com</a:t>
            </a:r>
            <a:r>
              <a:rPr lang="en-US" altLang="en-US" dirty="0"/>
              <a:t> and through the NFHS Network Live App for iOS and Android. Follow us on </a:t>
            </a:r>
            <a:r>
              <a:rPr lang="en-US" altLang="en-US" b="1" dirty="0">
                <a:hlinkClick r:id="rId5"/>
              </a:rPr>
              <a:t>Facebook</a:t>
            </a:r>
            <a:r>
              <a:rPr lang="en-US" altLang="en-US" dirty="0"/>
              <a:t>, </a:t>
            </a:r>
            <a:r>
              <a:rPr lang="en-US" altLang="en-US" b="1" dirty="0">
                <a:hlinkClick r:id="rId6"/>
              </a:rPr>
              <a:t>Twitter</a:t>
            </a:r>
            <a:r>
              <a:rPr lang="en-US" altLang="en-US" dirty="0"/>
              <a:t>, </a:t>
            </a:r>
            <a:r>
              <a:rPr lang="en-US" altLang="en-US" b="1" dirty="0">
                <a:hlinkClick r:id="rId7"/>
              </a:rPr>
              <a:t>Instagram</a:t>
            </a:r>
            <a:r>
              <a:rPr lang="en-US" altLang="en-US" dirty="0"/>
              <a:t>, and </a:t>
            </a:r>
            <a:r>
              <a:rPr lang="en-US" altLang="en-US" b="1" dirty="0">
                <a:hlinkClick r:id="rId8"/>
              </a:rPr>
              <a:t>YouTube</a:t>
            </a:r>
            <a:r>
              <a:rPr lang="en-US" altLang="en-US" dirty="0"/>
              <a:t>.</a:t>
            </a:r>
          </a:p>
          <a:p>
            <a:endParaRPr lang="en-US" altLang="en-US" dirty="0"/>
          </a:p>
          <a:p>
            <a:r>
              <a:rPr lang="en-US" altLang="en-US" dirty="0"/>
              <a:t>Watching high school sports and events has never been easier.</a:t>
            </a:r>
          </a:p>
          <a:p>
            <a:endParaRPr lang="en-US" altLang="en-US" dirty="0"/>
          </a:p>
          <a:p>
            <a:r>
              <a:rPr lang="en-US" altLang="en-US" dirty="0"/>
              <a:t>The NFHS Network’s goal to broadcast live all 2 million high school sporting events by 2025.</a:t>
            </a:r>
          </a:p>
          <a:p>
            <a:endParaRPr lang="en-US" altLang="en-US" dirty="0"/>
          </a:p>
          <a:p>
            <a:r>
              <a:rPr lang="en-US" altLang="en-US" dirty="0"/>
              <a:t>The NFHS Network covers 27 different regular season and postseason sports, as well as other high school activities, celebrating the accomplishments of students-athletes, student broadcasters, and high schools across the country.</a:t>
            </a:r>
          </a:p>
          <a:p>
            <a:endParaRPr lang="en-US" altLang="en-US" dirty="0"/>
          </a:p>
          <a:p>
            <a:endParaRPr lang="en-US" altLang="en-US" dirty="0"/>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0C41D3-3470-4D3A-AC95-814AB2B8462E}" type="slidenum">
              <a:rPr lang="en-US" altLang="en-US" smtClean="0"/>
              <a:pPr/>
              <a:t>39</a:t>
            </a:fld>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xmlns=""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xmlns=""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will broadcast over 150,000 live events this year. If your school is not a member of the NFHS Network School Broadcast Program, please contact us at Mark.Koski@NFHSnetwork.com</a:t>
            </a:r>
          </a:p>
          <a:p>
            <a:endParaRPr lang="en-US" altLang="en-US"/>
          </a:p>
        </p:txBody>
      </p:sp>
      <p:sp>
        <p:nvSpPr>
          <p:cNvPr id="41988" name="Slide Number Placeholder 3">
            <a:extLst>
              <a:ext uri="{FF2B5EF4-FFF2-40B4-BE49-F238E27FC236}">
                <a16:creationId xmlns:a16="http://schemas.microsoft.com/office/drawing/2014/main" xmlns=""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9CDFA74-AD87-4B98-9EF5-04469DF3089D}" type="slidenum">
              <a:rPr lang="en-US" altLang="en-US" smtClean="0"/>
              <a:pPr/>
              <a:t>40</a:t>
            </a:fld>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42</a:t>
            </a:fld>
            <a:endParaRPr lang="en-US"/>
          </a:p>
        </p:txBody>
      </p:sp>
    </p:spTree>
    <p:extLst>
      <p:ext uri="{BB962C8B-B14F-4D97-AF65-F5344CB8AC3E}">
        <p14:creationId xmlns:p14="http://schemas.microsoft.com/office/powerpoint/2010/main" val="41661515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45</a:t>
            </a:fld>
            <a:endParaRPr lang="en-US"/>
          </a:p>
        </p:txBody>
      </p:sp>
    </p:spTree>
    <p:extLst>
      <p:ext uri="{BB962C8B-B14F-4D97-AF65-F5344CB8AC3E}">
        <p14:creationId xmlns:p14="http://schemas.microsoft.com/office/powerpoint/2010/main" val="33662674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dwhitfield@nfhs.org"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16">
            <a:extLst>
              <a:ext uri="{FF2B5EF4-FFF2-40B4-BE49-F238E27FC236}">
                <a16:creationId xmlns:a16="http://schemas.microsoft.com/office/drawing/2014/main" xmlns="" id="{05776A87-DE02-4380-BE4E-590E16FBA8E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90" r="90"/>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2024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pic>
        <p:nvPicPr>
          <p:cNvPr id="3" name="Picture 2" descr="A logo with red and white stripes&#10;&#10;Description automatically generated">
            <a:extLst>
              <a:ext uri="{FF2B5EF4-FFF2-40B4-BE49-F238E27FC236}">
                <a16:creationId xmlns:a16="http://schemas.microsoft.com/office/drawing/2014/main" xmlns="" id="{C9F03424-9D1F-8B85-AA1F-6B67ADCEDE0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983" y="4596342"/>
            <a:ext cx="1497836" cy="2081739"/>
          </a:xfrm>
          <a:prstGeom prst="rect">
            <a:avLst/>
          </a:prstGeom>
        </p:spPr>
      </p:pic>
    </p:spTree>
    <p:extLst>
      <p:ext uri="{BB962C8B-B14F-4D97-AF65-F5344CB8AC3E}">
        <p14:creationId xmlns:p14="http://schemas.microsoft.com/office/powerpoint/2010/main" val="1764874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2024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2"/>
              </a:rPr>
              <a:t>dwhitfield@nfhs.org</a:t>
            </a:r>
            <a:r>
              <a:rPr lang="en-US" sz="800" dirty="0">
                <a:effectLst/>
                <a:latin typeface="Calibri" panose="020F0502020204030204" pitchFamily="34" charset="0"/>
                <a:ea typeface="Calibri" panose="020F0502020204030204" pitchFamily="34" charset="0"/>
              </a:rPr>
              <a:t> with requests.</a:t>
            </a:r>
          </a:p>
        </p:txBody>
      </p:sp>
      <p:pic>
        <p:nvPicPr>
          <p:cNvPr id="3" name="Picture 2" descr="A logo with red and white stripes&#10;&#10;Description automatically generated">
            <a:extLst>
              <a:ext uri="{FF2B5EF4-FFF2-40B4-BE49-F238E27FC236}">
                <a16:creationId xmlns:a16="http://schemas.microsoft.com/office/drawing/2014/main" xmlns="" id="{E292331E-9DC5-D583-B354-17AB8C5AF38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4983" y="4596342"/>
            <a:ext cx="1497836" cy="2081739"/>
          </a:xfrm>
          <a:prstGeom prst="rect">
            <a:avLst/>
          </a:prstGeom>
        </p:spPr>
      </p:pic>
    </p:spTree>
    <p:extLst>
      <p:ext uri="{BB962C8B-B14F-4D97-AF65-F5344CB8AC3E}">
        <p14:creationId xmlns:p14="http://schemas.microsoft.com/office/powerpoint/2010/main" val="2853151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7/8/2024</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2150243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7/8/2024</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290706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7/8/2024</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545833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7/8/2024</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898763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7/8/2024</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2974638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7/8/2024</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1936777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7/8/2024</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4230398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a:extLst>
              <a:ext uri="{FF2B5EF4-FFF2-40B4-BE49-F238E27FC236}">
                <a16:creationId xmlns:a16="http://schemas.microsoft.com/office/drawing/2014/main" xmlns="" id="{514FB2DB-0F72-4310-89CB-B4B32531118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90" r="90"/>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3" name="Picture 12" descr="A logo with red white and blue stripes&#10;&#10;Description automatically generated">
            <a:extLst>
              <a:ext uri="{FF2B5EF4-FFF2-40B4-BE49-F238E27FC236}">
                <a16:creationId xmlns:a16="http://schemas.microsoft.com/office/drawing/2014/main" xmlns="" id="{C4E4C792-4485-D9D6-A172-90AEEADB596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58585" y="4594503"/>
            <a:ext cx="1506460" cy="2090181"/>
          </a:xfrm>
          <a:prstGeom prst="rect">
            <a:avLst/>
          </a:prstGeom>
        </p:spPr>
      </p:pic>
    </p:spTree>
    <p:extLst>
      <p:ext uri="{BB962C8B-B14F-4D97-AF65-F5344CB8AC3E}">
        <p14:creationId xmlns:p14="http://schemas.microsoft.com/office/powerpoint/2010/main" val="2596711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logo with red white and blue stripes&#10;&#10;Description automatically generated">
            <a:extLst>
              <a:ext uri="{FF2B5EF4-FFF2-40B4-BE49-F238E27FC236}">
                <a16:creationId xmlns:a16="http://schemas.microsoft.com/office/drawing/2014/main" xmlns="" id="{0776A861-14CA-2F7C-7E39-BC1A46A247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58585" y="4594503"/>
            <a:ext cx="1506460" cy="2090181"/>
          </a:xfrm>
          <a:prstGeom prst="rect">
            <a:avLst/>
          </a:prstGeom>
        </p:spPr>
      </p:pic>
    </p:spTree>
    <p:extLst>
      <p:ext uri="{BB962C8B-B14F-4D97-AF65-F5344CB8AC3E}">
        <p14:creationId xmlns:p14="http://schemas.microsoft.com/office/powerpoint/2010/main" val="632401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1843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7/8/2024</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28655961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7/8/2024</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5" name="Picture 14" descr="A red white and blue logo&#10;&#10;Description automatically generated">
            <a:extLst>
              <a:ext uri="{FF2B5EF4-FFF2-40B4-BE49-F238E27FC236}">
                <a16:creationId xmlns:a16="http://schemas.microsoft.com/office/drawing/2014/main" xmlns="" id="{69BDF467-28B7-8020-A0BF-38F2EBB9256F}"/>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27203" y="5764266"/>
            <a:ext cx="1682547" cy="813823"/>
          </a:xfrm>
          <a:prstGeom prst="rect">
            <a:avLst/>
          </a:prstGeom>
        </p:spPr>
      </p:pic>
    </p:spTree>
  </p:cSld>
  <p:clrMap bg1="lt1" tx1="dk1" bg2="lt2" tx2="dk2" accent1="accent1" accent2="accent2" accent3="accent3" accent4="accent4" accent5="accent5" accent6="accent6" hlink="hlink" folHlink="folHlink"/>
  <p:sldLayoutIdLst>
    <p:sldLayoutId id="2147483818" r:id="rId1"/>
    <p:sldLayoutId id="2147483819" r:id="rId2"/>
    <p:sldLayoutId id="2147483816" r:id="rId3"/>
    <p:sldLayoutId id="2147483820" r:id="rId4"/>
    <p:sldLayoutId id="2147483821" r:id="rId5"/>
    <p:sldLayoutId id="2147483822" r:id="rId6"/>
    <p:sldLayoutId id="2147483823" r:id="rId7"/>
    <p:sldLayoutId id="2147483824" r:id="rId8"/>
    <p:sldLayoutId id="2147483830" r:id="rId9"/>
    <p:sldLayoutId id="2147483825" r:id="rId10"/>
    <p:sldLayoutId id="2147483826" r:id="rId11"/>
    <p:sldLayoutId id="2147483827" r:id="rId12"/>
    <p:sldLayoutId id="2147483828" r:id="rId13"/>
    <p:sldLayoutId id="2147483829" r:id="rId14"/>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slides/_rels/slide4.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image" Target="../media/image26.tif"/><Relationship Id="rId3" Type="http://schemas.openxmlformats.org/officeDocument/2006/relationships/image" Target="../media/image16.tiff"/><Relationship Id="rId7" Type="http://schemas.openxmlformats.org/officeDocument/2006/relationships/image" Target="../media/image20.png"/><Relationship Id="rId12" Type="http://schemas.openxmlformats.org/officeDocument/2006/relationships/image" Target="../media/image25.jpeg"/><Relationship Id="rId2" Type="http://schemas.openxmlformats.org/officeDocument/2006/relationships/notesSlide" Target="../notesSlides/notesSlide4.xml"/><Relationship Id="rId16" Type="http://schemas.openxmlformats.org/officeDocument/2006/relationships/image" Target="../media/image29.png"/><Relationship Id="rId1" Type="http://schemas.openxmlformats.org/officeDocument/2006/relationships/slideLayout" Target="../slideLayouts/slideLayout9.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jpeg"/><Relationship Id="rId15" Type="http://schemas.openxmlformats.org/officeDocument/2006/relationships/image" Target="../media/image28.jpeg"/><Relationship Id="rId10" Type="http://schemas.openxmlformats.org/officeDocument/2006/relationships/image" Target="../media/image23.jpeg"/><Relationship Id="rId4" Type="http://schemas.openxmlformats.org/officeDocument/2006/relationships/image" Target="../media/image17.jpeg"/><Relationship Id="rId9" Type="http://schemas.openxmlformats.org/officeDocument/2006/relationships/image" Target="../media/image22.jpg"/><Relationship Id="rId14" Type="http://schemas.openxmlformats.org/officeDocument/2006/relationships/image" Target="../media/image27.jpeg"/></Relationships>
</file>

<file path=ppt/slides/_rels/slide5.xml.rels><?xml version="1.0" encoding="UTF-8" standalone="yes"?>
<Relationships xmlns="http://schemas.openxmlformats.org/package/2006/relationships"><Relationship Id="rId8" Type="http://schemas.openxmlformats.org/officeDocument/2006/relationships/image" Target="../media/image35.jpeg"/><Relationship Id="rId13" Type="http://schemas.openxmlformats.org/officeDocument/2006/relationships/image" Target="../media/image40.jpeg"/><Relationship Id="rId18" Type="http://schemas.openxmlformats.org/officeDocument/2006/relationships/image" Target="../media/image45.jpg"/><Relationship Id="rId3" Type="http://schemas.openxmlformats.org/officeDocument/2006/relationships/image" Target="../media/image30.jpeg"/><Relationship Id="rId7" Type="http://schemas.openxmlformats.org/officeDocument/2006/relationships/image" Target="../media/image34.jpeg"/><Relationship Id="rId12" Type="http://schemas.openxmlformats.org/officeDocument/2006/relationships/image" Target="../media/image39.jpeg"/><Relationship Id="rId17" Type="http://schemas.openxmlformats.org/officeDocument/2006/relationships/image" Target="../media/image44.jpeg"/><Relationship Id="rId2" Type="http://schemas.openxmlformats.org/officeDocument/2006/relationships/notesSlide" Target="../notesSlides/notesSlide5.xml"/><Relationship Id="rId16" Type="http://schemas.openxmlformats.org/officeDocument/2006/relationships/image" Target="../media/image43.jpeg"/><Relationship Id="rId20" Type="http://schemas.openxmlformats.org/officeDocument/2006/relationships/image" Target="../media/image47.jpeg"/><Relationship Id="rId1" Type="http://schemas.openxmlformats.org/officeDocument/2006/relationships/slideLayout" Target="../slideLayouts/slideLayout3.xml"/><Relationship Id="rId6" Type="http://schemas.openxmlformats.org/officeDocument/2006/relationships/image" Target="../media/image33.jpeg"/><Relationship Id="rId11" Type="http://schemas.openxmlformats.org/officeDocument/2006/relationships/image" Target="../media/image38.jpeg"/><Relationship Id="rId5" Type="http://schemas.openxmlformats.org/officeDocument/2006/relationships/image" Target="../media/image32.jpeg"/><Relationship Id="rId15" Type="http://schemas.openxmlformats.org/officeDocument/2006/relationships/image" Target="../media/image42.jpeg"/><Relationship Id="rId10" Type="http://schemas.openxmlformats.org/officeDocument/2006/relationships/image" Target="../media/image37.jpeg"/><Relationship Id="rId19" Type="http://schemas.openxmlformats.org/officeDocument/2006/relationships/image" Target="../media/image46.jpg"/><Relationship Id="rId4" Type="http://schemas.openxmlformats.org/officeDocument/2006/relationships/image" Target="../media/image31.jpeg"/><Relationship Id="rId9" Type="http://schemas.openxmlformats.org/officeDocument/2006/relationships/image" Target="../media/image36.jpeg"/><Relationship Id="rId14" Type="http://schemas.openxmlformats.org/officeDocument/2006/relationships/image" Target="../media/image41.jpeg"/></Relationships>
</file>

<file path=ppt/slides/_rels/slide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51.jpeg"/><Relationship Id="rId4" Type="http://schemas.openxmlformats.org/officeDocument/2006/relationships/image" Target="../media/image5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78.jpeg"/></Relationships>
</file>

<file path=ppt/slides/_rels/slide4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39.xml"/><Relationship Id="rId1" Type="http://schemas.openxmlformats.org/officeDocument/2006/relationships/slideLayout" Target="../slideLayouts/slideLayout14.xml"/><Relationship Id="rId4" Type="http://schemas.openxmlformats.org/officeDocument/2006/relationships/image" Target="../media/image8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0.xml"/><Relationship Id="rId1" Type="http://schemas.openxmlformats.org/officeDocument/2006/relationships/slideLayout" Target="../slideLayouts/slideLayout3.xml"/><Relationship Id="rId5" Type="http://schemas.openxmlformats.org/officeDocument/2006/relationships/image" Target="../media/image83.jpg"/><Relationship Id="rId4" Type="http://schemas.openxmlformats.org/officeDocument/2006/relationships/image" Target="../media/image82.png"/></Relationships>
</file>

<file path=ppt/slides/_rels/slide43.xml.rels><?xml version="1.0" encoding="UTF-8" standalone="yes"?>
<Relationships xmlns="http://schemas.openxmlformats.org/package/2006/relationships"><Relationship Id="rId8" Type="http://schemas.openxmlformats.org/officeDocument/2006/relationships/image" Target="../media/image90.jpg"/><Relationship Id="rId3" Type="http://schemas.openxmlformats.org/officeDocument/2006/relationships/image" Target="../media/image85.jpg"/><Relationship Id="rId7" Type="http://schemas.openxmlformats.org/officeDocument/2006/relationships/image" Target="../media/image89.jpg"/><Relationship Id="rId2" Type="http://schemas.openxmlformats.org/officeDocument/2006/relationships/image" Target="../media/image84.jpg"/><Relationship Id="rId1" Type="http://schemas.openxmlformats.org/officeDocument/2006/relationships/slideLayout" Target="../slideLayouts/slideLayout3.xml"/><Relationship Id="rId6" Type="http://schemas.openxmlformats.org/officeDocument/2006/relationships/image" Target="../media/image88.jpg"/><Relationship Id="rId11" Type="http://schemas.openxmlformats.org/officeDocument/2006/relationships/image" Target="../media/image93.jpg"/><Relationship Id="rId5" Type="http://schemas.openxmlformats.org/officeDocument/2006/relationships/image" Target="../media/image87.jpg"/><Relationship Id="rId10" Type="http://schemas.openxmlformats.org/officeDocument/2006/relationships/image" Target="../media/image92.jpg"/><Relationship Id="rId4" Type="http://schemas.openxmlformats.org/officeDocument/2006/relationships/image" Target="../media/image86.jpg"/><Relationship Id="rId9" Type="http://schemas.openxmlformats.org/officeDocument/2006/relationships/image" Target="../media/image91.jpg"/></Relationships>
</file>

<file path=ppt/slides/_rels/slide4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jpg"/><Relationship Id="rId1" Type="http://schemas.openxmlformats.org/officeDocument/2006/relationships/slideLayout" Target="../slideLayouts/slideLayout3.xml"/><Relationship Id="rId4" Type="http://schemas.openxmlformats.org/officeDocument/2006/relationships/image" Target="../media/image96.png"/></Relationships>
</file>

<file path=ppt/slides/_rels/slide4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088842-D099-453D-83E3-38838F32098D}"/>
              </a:ext>
            </a:extLst>
          </p:cNvPr>
          <p:cNvSpPr>
            <a:spLocks noGrp="1"/>
          </p:cNvSpPr>
          <p:nvPr>
            <p:ph type="ctrTitle"/>
          </p:nvPr>
        </p:nvSpPr>
        <p:spPr/>
        <p:txBody>
          <a:bodyPr/>
          <a:lstStyle/>
          <a:p>
            <a:r>
              <a:rPr lang="en-US" dirty="0"/>
              <a:t>2024-25 NFHS soccer Rules PowerPoint</a:t>
            </a:r>
          </a:p>
        </p:txBody>
      </p:sp>
      <p:sp>
        <p:nvSpPr>
          <p:cNvPr id="4" name="Subtitle 3">
            <a:extLst>
              <a:ext uri="{FF2B5EF4-FFF2-40B4-BE49-F238E27FC236}">
                <a16:creationId xmlns:a16="http://schemas.microsoft.com/office/drawing/2014/main" xmlns="" id="{5446AC9A-1F48-4526-9DD1-AB4700D03743}"/>
              </a:ext>
            </a:extLst>
          </p:cNvPr>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E7CA7D-CE1E-477E-A515-EC60E62B933A}"/>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1507" name="Content Placeholder 2">
            <a:extLst>
              <a:ext uri="{FF2B5EF4-FFF2-40B4-BE49-F238E27FC236}">
                <a16:creationId xmlns:a16="http://schemas.microsoft.com/office/drawing/2014/main" xmlns="" id="{6ABCCFEB-262C-4707-9393-47F1189CAFF9}"/>
              </a:ext>
            </a:extLst>
          </p:cNvPr>
          <p:cNvSpPr>
            <a:spLocks noGrp="1" noChangeArrowheads="1"/>
          </p:cNvSpPr>
          <p:nvPr>
            <p:ph idx="1"/>
          </p:nvPr>
        </p:nvSpPr>
        <p:spPr/>
        <p:txBody>
          <a:bodyPr/>
          <a:lstStyle/>
          <a:p>
            <a:r>
              <a:rPr lang="en-US" altLang="en-US" sz="2400"/>
              <a:t>NFHS (located in Indianapolis, IN – Est. 1920):</a:t>
            </a:r>
          </a:p>
          <a:p>
            <a:pPr lvl="1"/>
            <a:r>
              <a:rPr lang="en-US" altLang="en-US" sz="2200"/>
              <a:t>National leader and advocate for </a:t>
            </a:r>
            <a:br>
              <a:rPr lang="en-US" altLang="en-US" sz="2200"/>
            </a:br>
            <a:r>
              <a:rPr lang="en-US" altLang="en-US" sz="2200"/>
              <a:t>high school athletics and </a:t>
            </a:r>
            <a:br>
              <a:rPr lang="en-US" altLang="en-US" sz="2200"/>
            </a:br>
            <a:r>
              <a:rPr lang="en-US" altLang="en-US" sz="2200"/>
              <a:t>performing arts programs.</a:t>
            </a:r>
          </a:p>
          <a:p>
            <a:pPr lvl="1"/>
            <a:r>
              <a:rPr lang="en-US" altLang="en-US" sz="2200"/>
              <a:t>Serves 51 state associations, 19,500 </a:t>
            </a:r>
            <a:br>
              <a:rPr lang="en-US" altLang="en-US" sz="2200"/>
            </a:br>
            <a:r>
              <a:rPr lang="en-US" altLang="en-US" sz="2200"/>
              <a:t>high schools and 12 million student </a:t>
            </a:r>
            <a:br>
              <a:rPr lang="en-US" altLang="en-US" sz="2200"/>
            </a:br>
            <a:r>
              <a:rPr lang="en-US" altLang="en-US" sz="2200"/>
              <a:t>participants.</a:t>
            </a:r>
          </a:p>
          <a:p>
            <a:pPr lvl="1"/>
            <a:r>
              <a:rPr lang="en-US" altLang="en-US" sz="2200"/>
              <a:t>Writes playing rules for 17 high school </a:t>
            </a:r>
            <a:br>
              <a:rPr lang="en-US" altLang="en-US" sz="2200"/>
            </a:br>
            <a:r>
              <a:rPr lang="en-US" altLang="en-US" sz="2200"/>
              <a:t>sports for boys and girls.</a:t>
            </a:r>
          </a:p>
          <a:p>
            <a:pPr lvl="1"/>
            <a:r>
              <a:rPr lang="en-US" altLang="en-US" sz="2200"/>
              <a:t>Offers online education courses for high school coaches, </a:t>
            </a:r>
            <a:br>
              <a:rPr lang="en-US" altLang="en-US" sz="2200"/>
            </a:br>
            <a:r>
              <a:rPr lang="en-US" altLang="en-US" sz="2200"/>
              <a:t>officials, parents, students and others.</a:t>
            </a:r>
          </a:p>
          <a:p>
            <a:pPr lvl="1"/>
            <a:r>
              <a:rPr lang="en-US" altLang="en-US" sz="220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B83D9D80-4CAC-4163-AB25-77D2EBBC87F1}"/>
              </a:ext>
            </a:extLst>
          </p:cNvPr>
          <p:cNvSpPr>
            <a:spLocks noGrp="1"/>
          </p:cNvSpPr>
          <p:nvPr>
            <p:ph type="ftr" sz="quarter" idx="11"/>
          </p:nvPr>
        </p:nvSpPr>
        <p:spPr/>
        <p:txBody>
          <a:bodyPr/>
          <a:lstStyle/>
          <a:p>
            <a:pPr>
              <a:defRPr/>
            </a:pPr>
            <a:r>
              <a:rPr lang="en-US"/>
              <a:t>www.nfhs.org</a:t>
            </a:r>
          </a:p>
        </p:txBody>
      </p:sp>
      <p:pic>
        <p:nvPicPr>
          <p:cNvPr id="6" name="Picture 5" descr="Map&#10;&#10;Description automatically generated">
            <a:extLst>
              <a:ext uri="{FF2B5EF4-FFF2-40B4-BE49-F238E27FC236}">
                <a16:creationId xmlns:a16="http://schemas.microsoft.com/office/drawing/2014/main" xmlns="" id="{943DCE0A-A7CC-4FD8-F8B3-9C3461F647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2984" y="2578396"/>
            <a:ext cx="4629016" cy="231258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5E145-B9CD-4342-A82E-FEC53A18BBF8}"/>
              </a:ext>
            </a:extLst>
          </p:cNvPr>
          <p:cNvSpPr>
            <a:spLocks noGrp="1"/>
          </p:cNvSpPr>
          <p:nvPr>
            <p:ph type="title"/>
          </p:nvPr>
        </p:nvSpPr>
        <p:spPr/>
        <p:txBody>
          <a:bodyPr/>
          <a:lstStyle/>
          <a:p>
            <a:pPr>
              <a:defRPr/>
            </a:pPr>
            <a:r>
              <a:rPr lang="en-US" dirty="0"/>
              <a:t>NFHS Rules Review Committee</a:t>
            </a:r>
          </a:p>
        </p:txBody>
      </p:sp>
      <p:sp>
        <p:nvSpPr>
          <p:cNvPr id="22531" name="Content Placeholder 2">
            <a:extLst>
              <a:ext uri="{FF2B5EF4-FFF2-40B4-BE49-F238E27FC236}">
                <a16:creationId xmlns:a16="http://schemas.microsoft.com/office/drawing/2014/main" xmlns="" id="{84B64DE9-E29E-4B13-9615-425E4B0278E0}"/>
              </a:ext>
            </a:extLst>
          </p:cNvPr>
          <p:cNvSpPr>
            <a:spLocks noGrp="1" noChangeArrowheads="1"/>
          </p:cNvSpPr>
          <p:nvPr>
            <p:ph idx="1"/>
          </p:nvPr>
        </p:nvSpPr>
        <p:spPr>
          <a:xfrm>
            <a:off x="1941513" y="1989138"/>
            <a:ext cx="10026650" cy="2290762"/>
          </a:xfrm>
        </p:spPr>
        <p:txBody>
          <a:bodyPr/>
          <a:lstStyle/>
          <a:p>
            <a:r>
              <a:rPr lang="en-US" altLang="en-US" dirty="0"/>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6E1A9D62-A3CA-437C-81A3-D28246C2DF10}"/>
              </a:ext>
            </a:extLst>
          </p:cNvPr>
          <p:cNvSpPr>
            <a:spLocks noGrp="1"/>
          </p:cNvSpPr>
          <p:nvPr>
            <p:ph type="ftr" sz="quarter" idx="11"/>
          </p:nvPr>
        </p:nvSpPr>
        <p:spPr/>
        <p:txBody>
          <a:bodyPr/>
          <a:lstStyle/>
          <a:p>
            <a:pPr>
              <a:defRPr/>
            </a:pPr>
            <a:r>
              <a:rPr lang="en-US"/>
              <a:t>www.nfhs.org</a:t>
            </a:r>
          </a:p>
        </p:txBody>
      </p:sp>
      <p:sp>
        <p:nvSpPr>
          <p:cNvPr id="22540" name="TextBox 1">
            <a:extLst>
              <a:ext uri="{FF2B5EF4-FFF2-40B4-BE49-F238E27FC236}">
                <a16:creationId xmlns:a16="http://schemas.microsoft.com/office/drawing/2014/main" xmlns="" id="{B26F1860-9067-4FDB-A3BD-A20B4813ADB0}"/>
              </a:ext>
            </a:extLst>
          </p:cNvPr>
          <p:cNvSpPr txBox="1">
            <a:spLocks noChangeArrowheads="1"/>
          </p:cNvSpPr>
          <p:nvPr/>
        </p:nvSpPr>
        <p:spPr bwMode="auto">
          <a:xfrm>
            <a:off x="24066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Davis Whitfield</a:t>
            </a:r>
          </a:p>
          <a:p>
            <a:pPr algn="ctr" eaLnBrk="1" hangingPunct="1">
              <a:buFontTx/>
              <a:buNone/>
            </a:pPr>
            <a:r>
              <a:rPr lang="en-US" altLang="en-US" sz="800" dirty="0">
                <a:cs typeface="Calibri" panose="020F0502020204030204" pitchFamily="34" charset="0"/>
              </a:rPr>
              <a:t>Chief Operating Officer</a:t>
            </a:r>
          </a:p>
        </p:txBody>
      </p:sp>
      <p:sp>
        <p:nvSpPr>
          <p:cNvPr id="22541" name="TextBox 31">
            <a:extLst>
              <a:ext uri="{FF2B5EF4-FFF2-40B4-BE49-F238E27FC236}">
                <a16:creationId xmlns:a16="http://schemas.microsoft.com/office/drawing/2014/main" xmlns="" id="{AF37E6DE-BAA0-4201-924E-A4D092CB2DF1}"/>
              </a:ext>
            </a:extLst>
          </p:cNvPr>
          <p:cNvSpPr txBox="1">
            <a:spLocks noChangeArrowheads="1"/>
          </p:cNvSpPr>
          <p:nvPr/>
        </p:nvSpPr>
        <p:spPr bwMode="auto">
          <a:xfrm>
            <a:off x="46767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Bob Colgate</a:t>
            </a:r>
          </a:p>
          <a:p>
            <a:pPr algn="ctr" eaLnBrk="1" hangingPunct="1">
              <a:buFontTx/>
              <a:buNone/>
            </a:pPr>
            <a:r>
              <a:rPr lang="en-US" altLang="en-US" sz="800" dirty="0">
                <a:cs typeface="Calibri" panose="020F0502020204030204" pitchFamily="34" charset="0"/>
              </a:rPr>
              <a:t>Football and Sports </a:t>
            </a:r>
          </a:p>
          <a:p>
            <a:pPr algn="ctr" eaLnBrk="1" hangingPunct="1">
              <a:buFontTx/>
              <a:buNone/>
            </a:pPr>
            <a:r>
              <a:rPr lang="en-US" altLang="en-US" sz="800" dirty="0">
                <a:cs typeface="Calibri" panose="020F0502020204030204" pitchFamily="34" charset="0"/>
              </a:rPr>
              <a:t>Medicine</a:t>
            </a:r>
          </a:p>
        </p:txBody>
      </p:sp>
      <p:sp>
        <p:nvSpPr>
          <p:cNvPr id="22542" name="TextBox 32">
            <a:extLst>
              <a:ext uri="{FF2B5EF4-FFF2-40B4-BE49-F238E27FC236}">
                <a16:creationId xmlns:a16="http://schemas.microsoft.com/office/drawing/2014/main" xmlns="" id="{B1997B18-819B-46F0-943D-BA6AC252CD36}"/>
              </a:ext>
            </a:extLst>
          </p:cNvPr>
          <p:cNvSpPr txBox="1">
            <a:spLocks noChangeArrowheads="1"/>
          </p:cNvSpPr>
          <p:nvPr/>
        </p:nvSpPr>
        <p:spPr bwMode="auto">
          <a:xfrm>
            <a:off x="69754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Elliot Hopkins</a:t>
            </a:r>
          </a:p>
          <a:p>
            <a:pPr algn="ctr" eaLnBrk="1" hangingPunct="1">
              <a:buFontTx/>
              <a:buNone/>
            </a:pPr>
            <a:r>
              <a:rPr lang="en-US" altLang="en-US" sz="800" dirty="0">
                <a:cs typeface="Calibri" panose="020F0502020204030204" pitchFamily="34" charset="0"/>
              </a:rPr>
              <a:t>Baseball and Wrestling</a:t>
            </a:r>
          </a:p>
        </p:txBody>
      </p:sp>
      <p:sp>
        <p:nvSpPr>
          <p:cNvPr id="22543" name="TextBox 33">
            <a:extLst>
              <a:ext uri="{FF2B5EF4-FFF2-40B4-BE49-F238E27FC236}">
                <a16:creationId xmlns:a16="http://schemas.microsoft.com/office/drawing/2014/main" xmlns="" id="{FA26650D-C7F1-40CF-B667-28073CBBE287}"/>
              </a:ext>
            </a:extLst>
          </p:cNvPr>
          <p:cNvSpPr txBox="1">
            <a:spLocks noChangeArrowheads="1"/>
          </p:cNvSpPr>
          <p:nvPr/>
        </p:nvSpPr>
        <p:spPr bwMode="auto">
          <a:xfrm>
            <a:off x="3541713" y="5880100"/>
            <a:ext cx="1035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Lindsey Atkinson</a:t>
            </a:r>
          </a:p>
          <a:p>
            <a:pPr algn="ctr" eaLnBrk="1" hangingPunct="1">
              <a:buFontTx/>
              <a:buNone/>
            </a:pPr>
            <a:r>
              <a:rPr lang="en-US" altLang="en-US" sz="800" dirty="0">
                <a:cs typeface="Calibri" panose="020F0502020204030204" pitchFamily="34" charset="0"/>
              </a:rPr>
              <a:t>Basketball, Girls Lacrosse and Volleyball</a:t>
            </a:r>
          </a:p>
        </p:txBody>
      </p:sp>
      <p:sp>
        <p:nvSpPr>
          <p:cNvPr id="22544" name="TextBox 34">
            <a:extLst>
              <a:ext uri="{FF2B5EF4-FFF2-40B4-BE49-F238E27FC236}">
                <a16:creationId xmlns:a16="http://schemas.microsoft.com/office/drawing/2014/main" xmlns="" id="{117C1F1D-EF3A-4B1C-8FB3-D6D76F9384BB}"/>
              </a:ext>
            </a:extLst>
          </p:cNvPr>
          <p:cNvSpPr txBox="1">
            <a:spLocks noChangeArrowheads="1"/>
          </p:cNvSpPr>
          <p:nvPr/>
        </p:nvSpPr>
        <p:spPr bwMode="auto">
          <a:xfrm>
            <a:off x="7943850" y="58705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Julie Cochran</a:t>
            </a:r>
          </a:p>
          <a:p>
            <a:pPr algn="ctr" eaLnBrk="1" hangingPunct="1">
              <a:buFontTx/>
              <a:buNone/>
            </a:pPr>
            <a:r>
              <a:rPr lang="en-US" altLang="en-US" sz="800" dirty="0">
                <a:cs typeface="Calibri" panose="020F0502020204030204" pitchFamily="34" charset="0"/>
              </a:rPr>
              <a:t>Cross Country, Gymnastics, Field Hockey, Soccer and </a:t>
            </a:r>
          </a:p>
          <a:p>
            <a:pPr algn="ctr" eaLnBrk="1" hangingPunct="1">
              <a:buFontTx/>
              <a:buNone/>
            </a:pPr>
            <a:r>
              <a:rPr lang="en-US" altLang="en-US" sz="800" dirty="0">
                <a:cs typeface="Calibri" panose="020F0502020204030204" pitchFamily="34" charset="0"/>
              </a:rPr>
              <a:t>Track &amp; Field</a:t>
            </a:r>
          </a:p>
        </p:txBody>
      </p:sp>
      <p:sp>
        <p:nvSpPr>
          <p:cNvPr id="22545" name="TextBox 35">
            <a:extLst>
              <a:ext uri="{FF2B5EF4-FFF2-40B4-BE49-F238E27FC236}">
                <a16:creationId xmlns:a16="http://schemas.microsoft.com/office/drawing/2014/main" xmlns="" id="{AAA39036-CF91-423F-8D3F-AA4FA65F0EE1}"/>
              </a:ext>
            </a:extLst>
          </p:cNvPr>
          <p:cNvSpPr txBox="1">
            <a:spLocks noChangeArrowheads="1"/>
          </p:cNvSpPr>
          <p:nvPr/>
        </p:nvSpPr>
        <p:spPr bwMode="auto">
          <a:xfrm>
            <a:off x="10369550"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Dan Schuster</a:t>
            </a:r>
          </a:p>
          <a:p>
            <a:pPr algn="ctr" eaLnBrk="1" hangingPunct="1">
              <a:buFontTx/>
              <a:buNone/>
            </a:pPr>
            <a:r>
              <a:rPr lang="en-US" altLang="en-US" sz="800" dirty="0">
                <a:cs typeface="Calibri" panose="020F0502020204030204" pitchFamily="34" charset="0"/>
              </a:rPr>
              <a:t>Ice Hockey</a:t>
            </a:r>
          </a:p>
        </p:txBody>
      </p:sp>
      <p:sp>
        <p:nvSpPr>
          <p:cNvPr id="22546" name="TextBox 36">
            <a:extLst>
              <a:ext uri="{FF2B5EF4-FFF2-40B4-BE49-F238E27FC236}">
                <a16:creationId xmlns:a16="http://schemas.microsoft.com/office/drawing/2014/main" xmlns="" id="{CD8BFC92-13FA-4A38-8FBF-A60C76349AE3}"/>
              </a:ext>
            </a:extLst>
          </p:cNvPr>
          <p:cNvSpPr txBox="1">
            <a:spLocks noChangeArrowheads="1"/>
          </p:cNvSpPr>
          <p:nvPr/>
        </p:nvSpPr>
        <p:spPr bwMode="auto">
          <a:xfrm>
            <a:off x="9229351" y="5881688"/>
            <a:ext cx="1063681"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James Weaver</a:t>
            </a:r>
          </a:p>
          <a:p>
            <a:pPr algn="ctr" eaLnBrk="1" hangingPunct="1">
              <a:buFontTx/>
              <a:buNone/>
            </a:pPr>
            <a:r>
              <a:rPr lang="en-US" altLang="en-US" sz="800" dirty="0">
                <a:cs typeface="Calibri" panose="020F0502020204030204" pitchFamily="34" charset="0"/>
              </a:rPr>
              <a:t>Boys Lacrosse</a:t>
            </a:r>
          </a:p>
          <a:p>
            <a:pPr algn="ctr" eaLnBrk="1" hangingPunct="1">
              <a:buFontTx/>
              <a:buNone/>
            </a:pPr>
            <a:r>
              <a:rPr lang="en-US" altLang="en-US" sz="800" dirty="0">
                <a:cs typeface="Calibri" panose="020F0502020204030204" pitchFamily="34" charset="0"/>
              </a:rPr>
              <a:t>and Spirit</a:t>
            </a:r>
          </a:p>
        </p:txBody>
      </p:sp>
      <p:sp>
        <p:nvSpPr>
          <p:cNvPr id="22548" name="TextBox 36">
            <a:extLst>
              <a:ext uri="{FF2B5EF4-FFF2-40B4-BE49-F238E27FC236}">
                <a16:creationId xmlns:a16="http://schemas.microsoft.com/office/drawing/2014/main" xmlns="" id="{DB8AAB08-9D0A-4BD7-ABCC-CE75307CB8D6}"/>
              </a:ext>
            </a:extLst>
          </p:cNvPr>
          <p:cNvSpPr txBox="1">
            <a:spLocks noChangeArrowheads="1"/>
          </p:cNvSpPr>
          <p:nvPr/>
        </p:nvSpPr>
        <p:spPr bwMode="auto">
          <a:xfrm>
            <a:off x="57670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Sandy Searcy</a:t>
            </a:r>
          </a:p>
          <a:p>
            <a:pPr algn="ctr" eaLnBrk="1" hangingPunct="1">
              <a:buFontTx/>
              <a:buNone/>
            </a:pPr>
            <a:r>
              <a:rPr lang="en-US" altLang="en-US" sz="800" dirty="0">
                <a:cs typeface="Calibri" panose="020F0502020204030204" pitchFamily="34" charset="0"/>
              </a:rPr>
              <a:t>Softball, Swimming &amp; Diving and Water Polo</a:t>
            </a:r>
          </a:p>
        </p:txBody>
      </p:sp>
      <p:pic>
        <p:nvPicPr>
          <p:cNvPr id="3" name="Picture 2" descr="A picture containing person, suit, sky, clothing&#10;&#10;Description automatically generated">
            <a:extLst>
              <a:ext uri="{FF2B5EF4-FFF2-40B4-BE49-F238E27FC236}">
                <a16:creationId xmlns:a16="http://schemas.microsoft.com/office/drawing/2014/main" xmlns="" id="{2E87D21B-2E15-965F-09CC-DC3F839C22E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121" t="10180" r="25427" b="41647"/>
          <a:stretch/>
        </p:blipFill>
        <p:spPr>
          <a:xfrm>
            <a:off x="3544048" y="4567498"/>
            <a:ext cx="1055688" cy="1233602"/>
          </a:xfrm>
          <a:prstGeom prst="rect">
            <a:avLst/>
          </a:prstGeom>
          <a:ln w="6350">
            <a:solidFill>
              <a:schemeClr val="tx1"/>
            </a:solidFill>
          </a:ln>
        </p:spPr>
      </p:pic>
      <p:pic>
        <p:nvPicPr>
          <p:cNvPr id="5" name="Picture 4" descr="A person smiling for the camera&#10;&#10;Description automatically generated with low confidence">
            <a:extLst>
              <a:ext uri="{FF2B5EF4-FFF2-40B4-BE49-F238E27FC236}">
                <a16:creationId xmlns:a16="http://schemas.microsoft.com/office/drawing/2014/main" xmlns="" id="{A5B82B3A-0661-B5AF-4B38-71689E7BCEC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7385" t="10149" r="25253" b="41059"/>
          <a:stretch/>
        </p:blipFill>
        <p:spPr>
          <a:xfrm>
            <a:off x="8087479" y="4556933"/>
            <a:ext cx="1054004" cy="1235075"/>
          </a:xfrm>
          <a:prstGeom prst="rect">
            <a:avLst/>
          </a:prstGeom>
          <a:ln w="6350">
            <a:solidFill>
              <a:schemeClr val="tx1"/>
            </a:solidFill>
          </a:ln>
        </p:spPr>
      </p:pic>
      <p:pic>
        <p:nvPicPr>
          <p:cNvPr id="6" name="Picture 5" descr="A person wearing glasses and a suit&#10;&#10;Description automatically generated with medium confidence">
            <a:extLst>
              <a:ext uri="{FF2B5EF4-FFF2-40B4-BE49-F238E27FC236}">
                <a16:creationId xmlns:a16="http://schemas.microsoft.com/office/drawing/2014/main" xmlns="" id="{98268976-77BD-F0C7-98C3-B6CF1190C0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3406" t="11121" r="30450" b="40666"/>
          <a:stretch/>
        </p:blipFill>
        <p:spPr>
          <a:xfrm>
            <a:off x="4681445" y="4567497"/>
            <a:ext cx="1055689" cy="1233603"/>
          </a:xfrm>
          <a:prstGeom prst="rect">
            <a:avLst/>
          </a:prstGeom>
          <a:ln w="6350">
            <a:solidFill>
              <a:schemeClr val="tx1"/>
            </a:solidFill>
          </a:ln>
        </p:spPr>
      </p:pic>
      <p:pic>
        <p:nvPicPr>
          <p:cNvPr id="7" name="Picture 6" descr="A person wearing a suit and tie&#10;&#10;Description automatically generated with medium confidence">
            <a:extLst>
              <a:ext uri="{FF2B5EF4-FFF2-40B4-BE49-F238E27FC236}">
                <a16:creationId xmlns:a16="http://schemas.microsoft.com/office/drawing/2014/main" xmlns="" id="{FEB15326-3BE2-89E8-9C0C-4A32F2EF6C9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928" t="10396" r="31261" b="41669"/>
          <a:stretch/>
        </p:blipFill>
        <p:spPr>
          <a:xfrm>
            <a:off x="6953161" y="4558405"/>
            <a:ext cx="1054004" cy="1233603"/>
          </a:xfrm>
          <a:prstGeom prst="rect">
            <a:avLst/>
          </a:prstGeom>
          <a:ln w="6350">
            <a:solidFill>
              <a:schemeClr val="tx1"/>
            </a:solidFill>
          </a:ln>
        </p:spPr>
      </p:pic>
      <p:pic>
        <p:nvPicPr>
          <p:cNvPr id="8" name="Picture 7" descr="A person in a suit and tie&#10;&#10;Description automatically generated with medium confidence">
            <a:extLst>
              <a:ext uri="{FF2B5EF4-FFF2-40B4-BE49-F238E27FC236}">
                <a16:creationId xmlns:a16="http://schemas.microsoft.com/office/drawing/2014/main" xmlns="" id="{CAF58783-8C87-EE51-E628-14921D15FA9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1660" t="9834" r="31060" b="41273"/>
          <a:stretch/>
        </p:blipFill>
        <p:spPr>
          <a:xfrm>
            <a:off x="10371223" y="4556932"/>
            <a:ext cx="1054004" cy="1235076"/>
          </a:xfrm>
          <a:prstGeom prst="rect">
            <a:avLst/>
          </a:prstGeom>
          <a:ln w="6350">
            <a:solidFill>
              <a:schemeClr val="tx1"/>
            </a:solidFill>
          </a:ln>
        </p:spPr>
      </p:pic>
      <p:pic>
        <p:nvPicPr>
          <p:cNvPr id="9" name="Picture 8" descr="A picture containing person, clothing, suit, posing&#10;&#10;Description automatically generated">
            <a:extLst>
              <a:ext uri="{FF2B5EF4-FFF2-40B4-BE49-F238E27FC236}">
                <a16:creationId xmlns:a16="http://schemas.microsoft.com/office/drawing/2014/main" xmlns="" id="{47CAF483-2D6D-CFB6-8ECD-92BF38EBF4B8}"/>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165" t="12468" r="33851" b="41498"/>
          <a:stretch/>
        </p:blipFill>
        <p:spPr>
          <a:xfrm>
            <a:off x="5818843" y="4566025"/>
            <a:ext cx="1054004" cy="1235075"/>
          </a:xfrm>
          <a:prstGeom prst="rect">
            <a:avLst/>
          </a:prstGeom>
          <a:ln w="6350">
            <a:solidFill>
              <a:schemeClr val="tx1"/>
            </a:solidFill>
          </a:ln>
        </p:spPr>
      </p:pic>
      <p:pic>
        <p:nvPicPr>
          <p:cNvPr id="10" name="Picture 9" descr="A person in a suit smiling&#10;&#10;Description automatically generated with low confidence">
            <a:extLst>
              <a:ext uri="{FF2B5EF4-FFF2-40B4-BE49-F238E27FC236}">
                <a16:creationId xmlns:a16="http://schemas.microsoft.com/office/drawing/2014/main" xmlns="" id="{24FF875D-2742-0E46-E385-3CE37653C12C}"/>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3174" t="11660" r="31189" b="38785"/>
          <a:stretch/>
        </p:blipFill>
        <p:spPr>
          <a:xfrm>
            <a:off x="9229351" y="4556933"/>
            <a:ext cx="1054004" cy="1235075"/>
          </a:xfrm>
          <a:prstGeom prst="rect">
            <a:avLst/>
          </a:prstGeom>
          <a:ln w="6350">
            <a:solidFill>
              <a:schemeClr val="tx1"/>
            </a:solidFill>
          </a:ln>
        </p:spPr>
      </p:pic>
      <p:pic>
        <p:nvPicPr>
          <p:cNvPr id="11" name="Picture 10" descr="A person in a suit and tie&#10;&#10;Description automatically generated with medium confidence">
            <a:extLst>
              <a:ext uri="{FF2B5EF4-FFF2-40B4-BE49-F238E27FC236}">
                <a16:creationId xmlns:a16="http://schemas.microsoft.com/office/drawing/2014/main" xmlns="" id="{E83C7119-689E-CBFB-C4B2-D069C1A0C19F}"/>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793" t="12294" r="32837" b="40522"/>
          <a:stretch/>
        </p:blipFill>
        <p:spPr>
          <a:xfrm>
            <a:off x="2406650" y="4567498"/>
            <a:ext cx="1055689" cy="1233602"/>
          </a:xfrm>
          <a:prstGeom prst="rect">
            <a:avLst/>
          </a:prstGeom>
          <a:ln w="6350">
            <a:solidFill>
              <a:schemeClr val="tx1"/>
            </a:solid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7BD258-1EE9-4A0B-920B-2AA2E1219022}"/>
              </a:ext>
            </a:extLst>
          </p:cNvPr>
          <p:cNvSpPr>
            <a:spLocks noGrp="1"/>
          </p:cNvSpPr>
          <p:nvPr>
            <p:ph type="title"/>
          </p:nvPr>
        </p:nvSpPr>
        <p:spPr/>
        <p:txBody>
          <a:bodyPr/>
          <a:lstStyle/>
          <a:p>
            <a:r>
              <a:rPr lang="en-US" dirty="0"/>
              <a:t>NFHS Rules Committee</a:t>
            </a:r>
          </a:p>
        </p:txBody>
      </p:sp>
      <p:sp>
        <p:nvSpPr>
          <p:cNvPr id="3" name="Footer Placeholder 2">
            <a:extLst>
              <a:ext uri="{FF2B5EF4-FFF2-40B4-BE49-F238E27FC236}">
                <a16:creationId xmlns:a16="http://schemas.microsoft.com/office/drawing/2014/main" xmlns="" id="{39B184FC-4CF8-4D8D-8225-316FCE7E3497}"/>
              </a:ext>
            </a:extLst>
          </p:cNvPr>
          <p:cNvSpPr>
            <a:spLocks noGrp="1"/>
          </p:cNvSpPr>
          <p:nvPr>
            <p:ph type="ftr" sz="quarter" idx="11"/>
          </p:nvPr>
        </p:nvSpPr>
        <p:spPr/>
        <p:txBody>
          <a:bodyPr/>
          <a:lstStyle/>
          <a:p>
            <a:pPr>
              <a:defRPr/>
            </a:pPr>
            <a:r>
              <a:rPr lang="en-US"/>
              <a:t>www.nfhs.org</a:t>
            </a:r>
          </a:p>
        </p:txBody>
      </p:sp>
      <p:pic>
        <p:nvPicPr>
          <p:cNvPr id="48" name="Picture Placeholder 47" descr="A person smiling at the camera&#10;&#10;Description automatically generated">
            <a:extLst>
              <a:ext uri="{FF2B5EF4-FFF2-40B4-BE49-F238E27FC236}">
                <a16:creationId xmlns:a16="http://schemas.microsoft.com/office/drawing/2014/main" xmlns="" id="{C4B82648-F07E-240B-DF00-64BD7C33511F}"/>
              </a:ext>
            </a:extLst>
          </p:cNvPr>
          <p:cNvPicPr>
            <a:picLocks noGrp="1" noChangeAspect="1"/>
          </p:cNvPicPr>
          <p:nvPr>
            <p:ph type="pic" sz="quarter" idx="17"/>
          </p:nvPr>
        </p:nvPicPr>
        <p:blipFill>
          <a:blip r:embed="rId3" cstate="print">
            <a:extLst>
              <a:ext uri="{28A0092B-C50C-407E-A947-70E740481C1C}">
                <a14:useLocalDpi xmlns:a14="http://schemas.microsoft.com/office/drawing/2010/main" val="0"/>
              </a:ext>
            </a:extLst>
          </a:blip>
          <a:srcRect l="7110" r="7110"/>
          <a:stretch>
            <a:fillRect/>
          </a:stretch>
        </p:blipFill>
        <p:spPr/>
      </p:pic>
      <p:sp>
        <p:nvSpPr>
          <p:cNvPr id="12" name="Text Placeholder 11">
            <a:extLst>
              <a:ext uri="{FF2B5EF4-FFF2-40B4-BE49-F238E27FC236}">
                <a16:creationId xmlns:a16="http://schemas.microsoft.com/office/drawing/2014/main" xmlns="" id="{D61F14D8-0AB0-49C2-9F4C-F7B13C1471FE}"/>
              </a:ext>
            </a:extLst>
          </p:cNvPr>
          <p:cNvSpPr>
            <a:spLocks noGrp="1"/>
          </p:cNvSpPr>
          <p:nvPr>
            <p:ph type="body" sz="quarter" idx="21"/>
          </p:nvPr>
        </p:nvSpPr>
        <p:spPr/>
        <p:txBody>
          <a:bodyPr/>
          <a:lstStyle/>
          <a:p>
            <a:r>
              <a:rPr lang="en-US" dirty="0"/>
              <a:t>Dr. Karissa Niehoff</a:t>
            </a:r>
          </a:p>
          <a:p>
            <a:r>
              <a:rPr lang="en-US" dirty="0"/>
              <a:t>NFHS </a:t>
            </a:r>
          </a:p>
          <a:p>
            <a:r>
              <a:rPr lang="en-US" dirty="0"/>
              <a:t>Publisher</a:t>
            </a:r>
          </a:p>
          <a:p>
            <a:endParaRPr lang="en-US" dirty="0"/>
          </a:p>
        </p:txBody>
      </p:sp>
      <p:sp>
        <p:nvSpPr>
          <p:cNvPr id="13" name="Text Placeholder 12">
            <a:extLst>
              <a:ext uri="{FF2B5EF4-FFF2-40B4-BE49-F238E27FC236}">
                <a16:creationId xmlns:a16="http://schemas.microsoft.com/office/drawing/2014/main" xmlns="" id="{C453CC4C-276F-4C33-8528-A5F1FF4E8618}"/>
              </a:ext>
            </a:extLst>
          </p:cNvPr>
          <p:cNvSpPr>
            <a:spLocks noGrp="1"/>
          </p:cNvSpPr>
          <p:nvPr>
            <p:ph type="body" sz="quarter" idx="22"/>
          </p:nvPr>
        </p:nvSpPr>
        <p:spPr/>
        <p:txBody>
          <a:bodyPr/>
          <a:lstStyle/>
          <a:p>
            <a:r>
              <a:rPr lang="en-US" dirty="0"/>
              <a:t>Julie Cochran</a:t>
            </a:r>
          </a:p>
          <a:p>
            <a:r>
              <a:rPr lang="en-US" dirty="0"/>
              <a:t>NFHS</a:t>
            </a:r>
          </a:p>
          <a:p>
            <a:r>
              <a:rPr lang="en-US" dirty="0"/>
              <a:t>Editor</a:t>
            </a:r>
          </a:p>
          <a:p>
            <a:endParaRPr lang="en-US" dirty="0"/>
          </a:p>
        </p:txBody>
      </p:sp>
      <p:sp>
        <p:nvSpPr>
          <p:cNvPr id="14" name="Text Placeholder 13">
            <a:extLst>
              <a:ext uri="{FF2B5EF4-FFF2-40B4-BE49-F238E27FC236}">
                <a16:creationId xmlns:a16="http://schemas.microsoft.com/office/drawing/2014/main" xmlns="" id="{236347D2-9C00-4CF4-866D-67484EF92909}"/>
              </a:ext>
            </a:extLst>
          </p:cNvPr>
          <p:cNvSpPr>
            <a:spLocks noGrp="1"/>
          </p:cNvSpPr>
          <p:nvPr>
            <p:ph type="body" sz="quarter" idx="23"/>
          </p:nvPr>
        </p:nvSpPr>
        <p:spPr/>
        <p:txBody>
          <a:bodyPr/>
          <a:lstStyle/>
          <a:p>
            <a:r>
              <a:rPr lang="en-US" dirty="0"/>
              <a:t>Gibby Reynolds</a:t>
            </a:r>
          </a:p>
          <a:p>
            <a:r>
              <a:rPr lang="en-US" dirty="0"/>
              <a:t>Wilsonville, OR</a:t>
            </a:r>
          </a:p>
          <a:p>
            <a:r>
              <a:rPr lang="en-US" dirty="0"/>
              <a:t>Chair - 2027</a:t>
            </a:r>
          </a:p>
          <a:p>
            <a:endParaRPr lang="en-US" dirty="0"/>
          </a:p>
        </p:txBody>
      </p:sp>
      <p:sp>
        <p:nvSpPr>
          <p:cNvPr id="15" name="Text Placeholder 14">
            <a:extLst>
              <a:ext uri="{FF2B5EF4-FFF2-40B4-BE49-F238E27FC236}">
                <a16:creationId xmlns:a16="http://schemas.microsoft.com/office/drawing/2014/main" xmlns="" id="{6918DDA6-387C-4FC7-B0F9-46992543532F}"/>
              </a:ext>
            </a:extLst>
          </p:cNvPr>
          <p:cNvSpPr>
            <a:spLocks noGrp="1"/>
          </p:cNvSpPr>
          <p:nvPr>
            <p:ph type="body" sz="quarter" idx="24"/>
          </p:nvPr>
        </p:nvSpPr>
        <p:spPr/>
        <p:txBody>
          <a:bodyPr/>
          <a:lstStyle/>
          <a:p>
            <a:r>
              <a:rPr lang="en-US" dirty="0"/>
              <a:t>Brianna Hines</a:t>
            </a:r>
          </a:p>
          <a:p>
            <a:r>
              <a:rPr lang="en-US" dirty="0"/>
              <a:t>Woodbridge, VA</a:t>
            </a:r>
          </a:p>
          <a:p>
            <a:r>
              <a:rPr lang="en-US" dirty="0"/>
              <a:t>Coaches- 2026</a:t>
            </a:r>
          </a:p>
          <a:p>
            <a:endParaRPr lang="en-US" dirty="0"/>
          </a:p>
        </p:txBody>
      </p:sp>
      <p:sp>
        <p:nvSpPr>
          <p:cNvPr id="16" name="Text Placeholder 15">
            <a:extLst>
              <a:ext uri="{FF2B5EF4-FFF2-40B4-BE49-F238E27FC236}">
                <a16:creationId xmlns:a16="http://schemas.microsoft.com/office/drawing/2014/main" xmlns="" id="{A7341D57-F80A-4600-B2E6-B5D897067246}"/>
              </a:ext>
            </a:extLst>
          </p:cNvPr>
          <p:cNvSpPr>
            <a:spLocks noGrp="1"/>
          </p:cNvSpPr>
          <p:nvPr>
            <p:ph type="body" sz="quarter" idx="25"/>
          </p:nvPr>
        </p:nvSpPr>
        <p:spPr/>
        <p:txBody>
          <a:bodyPr/>
          <a:lstStyle/>
          <a:p>
            <a:r>
              <a:rPr lang="en-US" dirty="0"/>
              <a:t>Teri Connor</a:t>
            </a:r>
          </a:p>
          <a:p>
            <a:r>
              <a:rPr lang="en-US" dirty="0"/>
              <a:t>Allenwood, NJ</a:t>
            </a:r>
          </a:p>
          <a:p>
            <a:r>
              <a:rPr lang="en-US" dirty="0"/>
              <a:t>Officials - 2027</a:t>
            </a:r>
          </a:p>
        </p:txBody>
      </p:sp>
      <p:sp>
        <p:nvSpPr>
          <p:cNvPr id="17" name="Text Placeholder 16">
            <a:extLst>
              <a:ext uri="{FF2B5EF4-FFF2-40B4-BE49-F238E27FC236}">
                <a16:creationId xmlns:a16="http://schemas.microsoft.com/office/drawing/2014/main" xmlns="" id="{B37260AD-B4B9-4277-BDB4-7880737D109D}"/>
              </a:ext>
            </a:extLst>
          </p:cNvPr>
          <p:cNvSpPr>
            <a:spLocks noGrp="1"/>
          </p:cNvSpPr>
          <p:nvPr>
            <p:ph type="body" sz="quarter" idx="26"/>
          </p:nvPr>
        </p:nvSpPr>
        <p:spPr/>
        <p:txBody>
          <a:bodyPr/>
          <a:lstStyle/>
          <a:p>
            <a:r>
              <a:rPr lang="en-US" dirty="0"/>
              <a:t>Mike Andrew</a:t>
            </a:r>
          </a:p>
          <a:p>
            <a:r>
              <a:rPr lang="en-US" dirty="0"/>
              <a:t>Binghamton, NY</a:t>
            </a:r>
          </a:p>
          <a:p>
            <a:r>
              <a:rPr lang="en-US" dirty="0"/>
              <a:t>Section 1- 2024</a:t>
            </a:r>
          </a:p>
          <a:p>
            <a:endParaRPr lang="en-US" dirty="0"/>
          </a:p>
        </p:txBody>
      </p:sp>
      <p:sp>
        <p:nvSpPr>
          <p:cNvPr id="18" name="Text Placeholder 17">
            <a:extLst>
              <a:ext uri="{FF2B5EF4-FFF2-40B4-BE49-F238E27FC236}">
                <a16:creationId xmlns:a16="http://schemas.microsoft.com/office/drawing/2014/main" xmlns="" id="{D80D5C9A-097B-497C-AA1E-401105003230}"/>
              </a:ext>
            </a:extLst>
          </p:cNvPr>
          <p:cNvSpPr>
            <a:spLocks noGrp="1"/>
          </p:cNvSpPr>
          <p:nvPr>
            <p:ph type="body" sz="quarter" idx="27"/>
          </p:nvPr>
        </p:nvSpPr>
        <p:spPr/>
        <p:txBody>
          <a:bodyPr/>
          <a:lstStyle/>
          <a:p>
            <a:r>
              <a:rPr lang="en-US" dirty="0"/>
              <a:t>Marianne Shultz</a:t>
            </a:r>
          </a:p>
          <a:p>
            <a:r>
              <a:rPr lang="en-US" dirty="0"/>
              <a:t>Abingdon, MD</a:t>
            </a:r>
          </a:p>
          <a:p>
            <a:r>
              <a:rPr lang="en-US" dirty="0"/>
              <a:t>Section 2- 2026</a:t>
            </a:r>
          </a:p>
          <a:p>
            <a:endParaRPr lang="en-US" dirty="0"/>
          </a:p>
        </p:txBody>
      </p:sp>
      <p:sp>
        <p:nvSpPr>
          <p:cNvPr id="19" name="Text Placeholder 18">
            <a:extLst>
              <a:ext uri="{FF2B5EF4-FFF2-40B4-BE49-F238E27FC236}">
                <a16:creationId xmlns:a16="http://schemas.microsoft.com/office/drawing/2014/main" xmlns="" id="{662A19C3-1099-46D8-A12E-DA725D28C04A}"/>
              </a:ext>
            </a:extLst>
          </p:cNvPr>
          <p:cNvSpPr>
            <a:spLocks noGrp="1"/>
          </p:cNvSpPr>
          <p:nvPr>
            <p:ph type="body" sz="quarter" idx="28"/>
          </p:nvPr>
        </p:nvSpPr>
        <p:spPr/>
        <p:txBody>
          <a:bodyPr/>
          <a:lstStyle/>
          <a:p>
            <a:r>
              <a:rPr lang="en-US" dirty="0"/>
              <a:t>Marvin Chou</a:t>
            </a:r>
          </a:p>
          <a:p>
            <a:r>
              <a:rPr lang="en-US" dirty="0"/>
              <a:t>Montgomery, AL</a:t>
            </a:r>
          </a:p>
          <a:p>
            <a:r>
              <a:rPr lang="en-US" dirty="0"/>
              <a:t>Section 3- 2025</a:t>
            </a:r>
          </a:p>
          <a:p>
            <a:endParaRPr lang="en-US" dirty="0"/>
          </a:p>
        </p:txBody>
      </p:sp>
      <p:sp>
        <p:nvSpPr>
          <p:cNvPr id="28" name="Text Placeholder 27">
            <a:extLst>
              <a:ext uri="{FF2B5EF4-FFF2-40B4-BE49-F238E27FC236}">
                <a16:creationId xmlns:a16="http://schemas.microsoft.com/office/drawing/2014/main" xmlns="" id="{849D566A-1E17-428E-BADB-55BCCED63BA7}"/>
              </a:ext>
            </a:extLst>
          </p:cNvPr>
          <p:cNvSpPr>
            <a:spLocks noGrp="1"/>
          </p:cNvSpPr>
          <p:nvPr>
            <p:ph type="body" sz="quarter" idx="37"/>
          </p:nvPr>
        </p:nvSpPr>
        <p:spPr/>
        <p:txBody>
          <a:bodyPr/>
          <a:lstStyle/>
          <a:p>
            <a:r>
              <a:rPr lang="en-US" dirty="0"/>
              <a:t>Roger Morton</a:t>
            </a:r>
          </a:p>
          <a:p>
            <a:r>
              <a:rPr lang="en-US" dirty="0"/>
              <a:t>Greensboro, NC</a:t>
            </a:r>
          </a:p>
          <a:p>
            <a:r>
              <a:rPr lang="en-US" dirty="0"/>
              <a:t>Section 3 - 2027</a:t>
            </a:r>
          </a:p>
          <a:p>
            <a:endParaRPr lang="en-US" dirty="0"/>
          </a:p>
        </p:txBody>
      </p:sp>
      <p:sp>
        <p:nvSpPr>
          <p:cNvPr id="29" name="Text Placeholder 28">
            <a:extLst>
              <a:ext uri="{FF2B5EF4-FFF2-40B4-BE49-F238E27FC236}">
                <a16:creationId xmlns:a16="http://schemas.microsoft.com/office/drawing/2014/main" xmlns="" id="{5D3CFCE4-1EB1-4ED1-B286-FE264BAAE0A3}"/>
              </a:ext>
            </a:extLst>
          </p:cNvPr>
          <p:cNvSpPr>
            <a:spLocks noGrp="1"/>
          </p:cNvSpPr>
          <p:nvPr>
            <p:ph type="body" sz="quarter" idx="38"/>
          </p:nvPr>
        </p:nvSpPr>
        <p:spPr/>
        <p:txBody>
          <a:bodyPr/>
          <a:lstStyle/>
          <a:p>
            <a:r>
              <a:rPr lang="en-US" dirty="0"/>
              <a:t>Beth Sauser</a:t>
            </a:r>
          </a:p>
          <a:p>
            <a:r>
              <a:rPr lang="en-US" dirty="0"/>
              <a:t>Bloomington, IL</a:t>
            </a:r>
          </a:p>
          <a:p>
            <a:r>
              <a:rPr lang="en-US" dirty="0"/>
              <a:t>Section 4 -2026</a:t>
            </a:r>
          </a:p>
          <a:p>
            <a:endParaRPr lang="en-US" dirty="0"/>
          </a:p>
        </p:txBody>
      </p:sp>
      <p:sp>
        <p:nvSpPr>
          <p:cNvPr id="30" name="Text Placeholder 29">
            <a:extLst>
              <a:ext uri="{FF2B5EF4-FFF2-40B4-BE49-F238E27FC236}">
                <a16:creationId xmlns:a16="http://schemas.microsoft.com/office/drawing/2014/main" xmlns="" id="{7A627F75-6732-4F64-8CB5-600D57883D99}"/>
              </a:ext>
            </a:extLst>
          </p:cNvPr>
          <p:cNvSpPr>
            <a:spLocks noGrp="1"/>
          </p:cNvSpPr>
          <p:nvPr>
            <p:ph type="body" sz="quarter" idx="39"/>
          </p:nvPr>
        </p:nvSpPr>
        <p:spPr/>
        <p:txBody>
          <a:bodyPr/>
          <a:lstStyle/>
          <a:p>
            <a:r>
              <a:rPr lang="en-US" dirty="0"/>
              <a:t>Saul Hernandez</a:t>
            </a:r>
          </a:p>
          <a:p>
            <a:r>
              <a:rPr lang="en-US" dirty="0"/>
              <a:t>Dodge City, KS</a:t>
            </a:r>
          </a:p>
          <a:p>
            <a:r>
              <a:rPr lang="en-US" dirty="0"/>
              <a:t>Section 5- 2025</a:t>
            </a:r>
          </a:p>
          <a:p>
            <a:endParaRPr lang="en-US" dirty="0"/>
          </a:p>
        </p:txBody>
      </p:sp>
      <p:sp>
        <p:nvSpPr>
          <p:cNvPr id="31" name="Text Placeholder 30">
            <a:extLst>
              <a:ext uri="{FF2B5EF4-FFF2-40B4-BE49-F238E27FC236}">
                <a16:creationId xmlns:a16="http://schemas.microsoft.com/office/drawing/2014/main" xmlns="" id="{E93A4F3D-DC00-42AC-B623-CBA2D5FC2042}"/>
              </a:ext>
            </a:extLst>
          </p:cNvPr>
          <p:cNvSpPr>
            <a:spLocks noGrp="1"/>
          </p:cNvSpPr>
          <p:nvPr>
            <p:ph type="body" sz="quarter" idx="40"/>
          </p:nvPr>
        </p:nvSpPr>
        <p:spPr/>
        <p:txBody>
          <a:bodyPr/>
          <a:lstStyle/>
          <a:p>
            <a:r>
              <a:rPr lang="en-US" dirty="0"/>
              <a:t>Joey Walters</a:t>
            </a:r>
          </a:p>
          <a:p>
            <a:r>
              <a:rPr lang="en-US" dirty="0"/>
              <a:t>North Little Rock, AR</a:t>
            </a:r>
          </a:p>
          <a:p>
            <a:r>
              <a:rPr lang="en-US" dirty="0"/>
              <a:t>Section 6- 2024</a:t>
            </a:r>
          </a:p>
          <a:p>
            <a:endParaRPr lang="en-US" dirty="0"/>
          </a:p>
        </p:txBody>
      </p:sp>
      <p:sp>
        <p:nvSpPr>
          <p:cNvPr id="32" name="Text Placeholder 31">
            <a:extLst>
              <a:ext uri="{FF2B5EF4-FFF2-40B4-BE49-F238E27FC236}">
                <a16:creationId xmlns:a16="http://schemas.microsoft.com/office/drawing/2014/main" xmlns="" id="{C86FB7C1-8A0F-4991-AFA3-1DD6BC039C8A}"/>
              </a:ext>
            </a:extLst>
          </p:cNvPr>
          <p:cNvSpPr>
            <a:spLocks noGrp="1"/>
          </p:cNvSpPr>
          <p:nvPr>
            <p:ph type="body" sz="quarter" idx="41"/>
          </p:nvPr>
        </p:nvSpPr>
        <p:spPr/>
        <p:txBody>
          <a:bodyPr/>
          <a:lstStyle/>
          <a:p>
            <a:r>
              <a:rPr lang="en-US" dirty="0"/>
              <a:t>Joe Oberndorfer</a:t>
            </a:r>
          </a:p>
          <a:p>
            <a:r>
              <a:rPr lang="en-US" dirty="0"/>
              <a:t>Las Vegas, NV</a:t>
            </a:r>
          </a:p>
          <a:p>
            <a:r>
              <a:rPr lang="en-US" dirty="0"/>
              <a:t>Section 7 -2027</a:t>
            </a:r>
          </a:p>
        </p:txBody>
      </p:sp>
      <p:sp>
        <p:nvSpPr>
          <p:cNvPr id="33" name="Text Placeholder 32">
            <a:extLst>
              <a:ext uri="{FF2B5EF4-FFF2-40B4-BE49-F238E27FC236}">
                <a16:creationId xmlns:a16="http://schemas.microsoft.com/office/drawing/2014/main" xmlns="" id="{2488076E-2044-4729-8BBB-8DD973DEE775}"/>
              </a:ext>
            </a:extLst>
          </p:cNvPr>
          <p:cNvSpPr>
            <a:spLocks noGrp="1"/>
          </p:cNvSpPr>
          <p:nvPr>
            <p:ph type="body" sz="quarter" idx="42"/>
          </p:nvPr>
        </p:nvSpPr>
        <p:spPr/>
        <p:txBody>
          <a:bodyPr/>
          <a:lstStyle/>
          <a:p>
            <a:r>
              <a:rPr lang="en-US" dirty="0"/>
              <a:t>Julie Hammons</a:t>
            </a:r>
          </a:p>
          <a:p>
            <a:r>
              <a:rPr lang="en-US" dirty="0"/>
              <a:t>Boise, ID</a:t>
            </a:r>
          </a:p>
          <a:p>
            <a:r>
              <a:rPr lang="en-US" dirty="0"/>
              <a:t>Section 8- 2025</a:t>
            </a:r>
          </a:p>
          <a:p>
            <a:endParaRPr lang="en-US" dirty="0"/>
          </a:p>
        </p:txBody>
      </p:sp>
      <p:pic>
        <p:nvPicPr>
          <p:cNvPr id="36" name="Picture Placeholder 36" descr="A person smiling for the camera&#10;&#10;Description automatically generated with low confidence">
            <a:extLst>
              <a:ext uri="{FF2B5EF4-FFF2-40B4-BE49-F238E27FC236}">
                <a16:creationId xmlns:a16="http://schemas.microsoft.com/office/drawing/2014/main" xmlns="" id="{49F34ECB-B885-954D-F5E3-7805F67C40DD}"/>
              </a:ext>
            </a:extLst>
          </p:cNvPr>
          <p:cNvPicPr>
            <a:picLocks noGrp="1" noChangeAspect="1"/>
          </p:cNvPicPr>
          <p:nvPr>
            <p:ph type="pic" sz="quarter" idx="13"/>
          </p:nvPr>
        </p:nvPicPr>
        <p:blipFill rotWithShape="1">
          <a:blip r:embed="rId4" cstate="print">
            <a:extLst>
              <a:ext uri="{28A0092B-C50C-407E-A947-70E740481C1C}">
                <a14:useLocalDpi xmlns:a14="http://schemas.microsoft.com/office/drawing/2010/main" val="0"/>
              </a:ext>
            </a:extLst>
          </a:blip>
          <a:srcRect t="3208" b="3208"/>
          <a:stretch/>
        </p:blipFill>
        <p:spPr>
          <a:xfrm>
            <a:off x="1947863" y="2308225"/>
            <a:ext cx="1050925" cy="1233488"/>
          </a:xfrm>
        </p:spPr>
      </p:pic>
      <p:pic>
        <p:nvPicPr>
          <p:cNvPr id="37" name="Picture Placeholder 7" descr="A close-up of a person smiling&#10;&#10;Description automatically generated">
            <a:extLst>
              <a:ext uri="{FF2B5EF4-FFF2-40B4-BE49-F238E27FC236}">
                <a16:creationId xmlns:a16="http://schemas.microsoft.com/office/drawing/2014/main" xmlns="" id="{02C478D5-5AE5-E0A3-5FAF-D60AC510998F}"/>
              </a:ext>
            </a:extLst>
          </p:cNvPr>
          <p:cNvPicPr>
            <a:picLocks noGrp="1" noChangeAspect="1"/>
          </p:cNvPicPr>
          <p:nvPr>
            <p:ph type="pic" sz="quarter" idx="14"/>
          </p:nvPr>
        </p:nvPicPr>
        <p:blipFill>
          <a:blip r:embed="rId5" cstate="print">
            <a:extLst>
              <a:ext uri="{28A0092B-C50C-407E-A947-70E740481C1C}">
                <a14:useLocalDpi xmlns:a14="http://schemas.microsoft.com/office/drawing/2010/main" val="0"/>
              </a:ext>
            </a:extLst>
          </a:blip>
          <a:srcRect l="324" r="324"/>
          <a:stretch>
            <a:fillRect/>
          </a:stretch>
        </p:blipFill>
        <p:spPr>
          <a:xfrm>
            <a:off x="3114675" y="2306638"/>
            <a:ext cx="1050925" cy="1235075"/>
          </a:xfrm>
        </p:spPr>
      </p:pic>
      <p:pic>
        <p:nvPicPr>
          <p:cNvPr id="38" name="Picture Placeholder 23" descr="A person wearing glasses and a suit&#10;&#10;Description automatically generated with medium confidence">
            <a:extLst>
              <a:ext uri="{FF2B5EF4-FFF2-40B4-BE49-F238E27FC236}">
                <a16:creationId xmlns:a16="http://schemas.microsoft.com/office/drawing/2014/main" xmlns="" id="{515E776A-7C88-4D32-4B85-F90282FC2AA4}"/>
              </a:ext>
            </a:extLst>
          </p:cNvPr>
          <p:cNvPicPr>
            <a:picLocks noGrp="1" noChangeAspect="1"/>
          </p:cNvPicPr>
          <p:nvPr>
            <p:ph type="pic" sz="quarter" idx="15"/>
          </p:nvPr>
        </p:nvPicPr>
        <p:blipFill>
          <a:blip r:embed="rId6" cstate="print">
            <a:extLst>
              <a:ext uri="{28A0092B-C50C-407E-A947-70E740481C1C}">
                <a14:useLocalDpi xmlns:a14="http://schemas.microsoft.com/office/drawing/2010/main" val="0"/>
              </a:ext>
            </a:extLst>
          </a:blip>
          <a:srcRect t="10893" b="10893"/>
          <a:stretch>
            <a:fillRect/>
          </a:stretch>
        </p:blipFill>
        <p:spPr>
          <a:xfrm>
            <a:off x="4281488" y="2306638"/>
            <a:ext cx="1052512" cy="1235075"/>
          </a:xfrm>
        </p:spPr>
      </p:pic>
      <p:pic>
        <p:nvPicPr>
          <p:cNvPr id="39" name="Picture Placeholder 20" descr="A person with long hair&#10;&#10;Description automatically generated with medium confidence">
            <a:extLst>
              <a:ext uri="{FF2B5EF4-FFF2-40B4-BE49-F238E27FC236}">
                <a16:creationId xmlns:a16="http://schemas.microsoft.com/office/drawing/2014/main" xmlns="" id="{6F2EE875-A7D0-B03C-6805-218A72E0DA8F}"/>
              </a:ext>
            </a:extLst>
          </p:cNvPr>
          <p:cNvPicPr>
            <a:picLocks noGrp="1" noChangeAspect="1"/>
          </p:cNvPicPr>
          <p:nvPr>
            <p:ph type="pic" sz="quarter" idx="16"/>
          </p:nvPr>
        </p:nvPicPr>
        <p:blipFill>
          <a:blip r:embed="rId7">
            <a:extLst>
              <a:ext uri="{28A0092B-C50C-407E-A947-70E740481C1C}">
                <a14:useLocalDpi xmlns:a14="http://schemas.microsoft.com/office/drawing/2010/main" val="0"/>
              </a:ext>
            </a:extLst>
          </a:blip>
          <a:srcRect l="809" r="809"/>
          <a:stretch>
            <a:fillRect/>
          </a:stretch>
        </p:blipFill>
        <p:spPr>
          <a:xfrm>
            <a:off x="5448300" y="2306638"/>
            <a:ext cx="1052513" cy="1235075"/>
          </a:xfrm>
        </p:spPr>
      </p:pic>
      <p:pic>
        <p:nvPicPr>
          <p:cNvPr id="40" name="Picture Placeholder 44" descr="A person wearing glasses and a tie&#10;&#10;Description automatically generated with medium confidence">
            <a:extLst>
              <a:ext uri="{FF2B5EF4-FFF2-40B4-BE49-F238E27FC236}">
                <a16:creationId xmlns:a16="http://schemas.microsoft.com/office/drawing/2014/main" xmlns="" id="{204B7B5D-0889-DF64-AFB2-A06BA3B9B29D}"/>
              </a:ext>
            </a:extLst>
          </p:cNvPr>
          <p:cNvPicPr>
            <a:picLocks noGrp="1" noChangeAspect="1"/>
          </p:cNvPicPr>
          <p:nvPr>
            <p:ph type="pic" sz="quarter" idx="18"/>
          </p:nvPr>
        </p:nvPicPr>
        <p:blipFill rotWithShape="1">
          <a:blip r:embed="rId8" cstate="print">
            <a:extLst>
              <a:ext uri="{28A0092B-C50C-407E-A947-70E740481C1C}">
                <a14:useLocalDpi xmlns:a14="http://schemas.microsoft.com/office/drawing/2010/main" val="0"/>
              </a:ext>
            </a:extLst>
          </a:blip>
          <a:srcRect t="5956" b="5956"/>
          <a:stretch/>
        </p:blipFill>
        <p:spPr>
          <a:xfrm>
            <a:off x="7770813" y="2303463"/>
            <a:ext cx="1052512" cy="1233487"/>
          </a:xfrm>
        </p:spPr>
      </p:pic>
      <p:pic>
        <p:nvPicPr>
          <p:cNvPr id="41" name="Picture Placeholder 26" descr="A picture containing text, person, person, indoor&#10;&#10;Description automatically generated">
            <a:extLst>
              <a:ext uri="{FF2B5EF4-FFF2-40B4-BE49-F238E27FC236}">
                <a16:creationId xmlns:a16="http://schemas.microsoft.com/office/drawing/2014/main" xmlns="" id="{A5B5BA95-169E-C3BC-0B8D-2E1A31589FA3}"/>
              </a:ext>
            </a:extLst>
          </p:cNvPr>
          <p:cNvPicPr>
            <a:picLocks noGrp="1" noChangeAspect="1"/>
          </p:cNvPicPr>
          <p:nvPr>
            <p:ph type="pic" sz="quarter" idx="19"/>
          </p:nvPr>
        </p:nvPicPr>
        <p:blipFill>
          <a:blip r:embed="rId9">
            <a:extLst>
              <a:ext uri="{28A0092B-C50C-407E-A947-70E740481C1C}">
                <a14:useLocalDpi xmlns:a14="http://schemas.microsoft.com/office/drawing/2010/main" val="0"/>
              </a:ext>
            </a:extLst>
          </a:blip>
          <a:srcRect l="15300" r="15300"/>
          <a:stretch>
            <a:fillRect/>
          </a:stretch>
        </p:blipFill>
        <p:spPr>
          <a:xfrm>
            <a:off x="8937625" y="2306638"/>
            <a:ext cx="1052513" cy="1235075"/>
          </a:xfrm>
        </p:spPr>
      </p:pic>
      <p:pic>
        <p:nvPicPr>
          <p:cNvPr id="42" name="Picture Placeholder 48" descr="A person in a suit smiling&#10;&#10;Description automatically generated with medium confidence">
            <a:extLst>
              <a:ext uri="{FF2B5EF4-FFF2-40B4-BE49-F238E27FC236}">
                <a16:creationId xmlns:a16="http://schemas.microsoft.com/office/drawing/2014/main" xmlns="" id="{970E9DF2-E0CC-1EDE-AEE7-5CC9446FA024}"/>
              </a:ext>
            </a:extLst>
          </p:cNvPr>
          <p:cNvPicPr>
            <a:picLocks noGrp="1" noChangeAspect="1"/>
          </p:cNvPicPr>
          <p:nvPr>
            <p:ph type="pic" sz="quarter" idx="20"/>
          </p:nvPr>
        </p:nvPicPr>
        <p:blipFill rotWithShape="1">
          <a:blip r:embed="rId10" cstate="print">
            <a:extLst>
              <a:ext uri="{28A0092B-C50C-407E-A947-70E740481C1C}">
                <a14:useLocalDpi xmlns:a14="http://schemas.microsoft.com/office/drawing/2010/main" val="0"/>
              </a:ext>
            </a:extLst>
          </a:blip>
          <a:srcRect t="3020" b="3020"/>
          <a:stretch/>
        </p:blipFill>
        <p:spPr>
          <a:xfrm>
            <a:off x="10120313" y="2303463"/>
            <a:ext cx="1050925" cy="1233487"/>
          </a:xfrm>
        </p:spPr>
      </p:pic>
      <p:pic>
        <p:nvPicPr>
          <p:cNvPr id="50" name="Picture Placeholder 52" descr="A person wearing glasses and a suit&#10;&#10;Description automatically generated with medium confidence">
            <a:extLst>
              <a:ext uri="{FF2B5EF4-FFF2-40B4-BE49-F238E27FC236}">
                <a16:creationId xmlns:a16="http://schemas.microsoft.com/office/drawing/2014/main" xmlns="" id="{F9A4E16A-E87B-1C9C-438B-56BD8CD61188}"/>
              </a:ext>
            </a:extLst>
          </p:cNvPr>
          <p:cNvPicPr>
            <a:picLocks noGrp="1" noChangeAspect="1"/>
          </p:cNvPicPr>
          <p:nvPr>
            <p:ph type="pic" sz="quarter" idx="32"/>
          </p:nvPr>
        </p:nvPicPr>
        <p:blipFill>
          <a:blip r:embed="rId11" cstate="print">
            <a:extLst>
              <a:ext uri="{28A0092B-C50C-407E-A947-70E740481C1C}">
                <a14:useLocalDpi xmlns:a14="http://schemas.microsoft.com/office/drawing/2010/main" val="0"/>
              </a:ext>
            </a:extLst>
          </a:blip>
          <a:srcRect t="12324" b="12324"/>
          <a:stretch>
            <a:fillRect/>
          </a:stretch>
        </p:blipFill>
        <p:spPr>
          <a:xfrm>
            <a:off x="5448300" y="4267200"/>
            <a:ext cx="1052513" cy="1235075"/>
          </a:xfrm>
        </p:spPr>
      </p:pic>
      <p:pic>
        <p:nvPicPr>
          <p:cNvPr id="54" name="Picture Placeholder 4" descr="A person in a blue shirt&#10;&#10;Description automatically generated with low confidence">
            <a:extLst>
              <a:ext uri="{FF2B5EF4-FFF2-40B4-BE49-F238E27FC236}">
                <a16:creationId xmlns:a16="http://schemas.microsoft.com/office/drawing/2014/main" xmlns="" id="{A7589862-D7FB-7832-C640-1A326F30698D}"/>
              </a:ext>
            </a:extLst>
          </p:cNvPr>
          <p:cNvPicPr>
            <a:picLocks noGrp="1" noChangeAspect="1"/>
          </p:cNvPicPr>
          <p:nvPr>
            <p:ph type="pic" sz="quarter" idx="31"/>
          </p:nvPr>
        </p:nvPicPr>
        <p:blipFill>
          <a:blip r:embed="rId12" cstate="print">
            <a:extLst>
              <a:ext uri="{28A0092B-C50C-407E-A947-70E740481C1C}">
                <a14:useLocalDpi xmlns:a14="http://schemas.microsoft.com/office/drawing/2010/main" val="0"/>
              </a:ext>
            </a:extLst>
          </a:blip>
          <a:srcRect t="10730" b="10730"/>
          <a:stretch>
            <a:fillRect/>
          </a:stretch>
        </p:blipFill>
        <p:spPr>
          <a:xfrm>
            <a:off x="4281488" y="4267200"/>
            <a:ext cx="1052512" cy="1235075"/>
          </a:xfrm>
        </p:spPr>
      </p:pic>
      <p:pic>
        <p:nvPicPr>
          <p:cNvPr id="56" name="Picture Placeholder 37" descr="A picture containing person, person, outdoor, smiling&#10;&#10;Description automatically generated">
            <a:extLst>
              <a:ext uri="{FF2B5EF4-FFF2-40B4-BE49-F238E27FC236}">
                <a16:creationId xmlns:a16="http://schemas.microsoft.com/office/drawing/2014/main" xmlns="" id="{C990160A-41E9-AB93-F544-56255A2D649E}"/>
              </a:ext>
            </a:extLst>
          </p:cNvPr>
          <p:cNvPicPr>
            <a:picLocks noGrp="1" noChangeAspect="1"/>
          </p:cNvPicPr>
          <p:nvPr>
            <p:ph type="pic" sz="quarter" idx="30"/>
          </p:nvPr>
        </p:nvPicPr>
        <p:blipFill>
          <a:blip r:embed="rId13" cstate="print">
            <a:extLst>
              <a:ext uri="{28A0092B-C50C-407E-A947-70E740481C1C}">
                <a14:useLocalDpi xmlns:a14="http://schemas.microsoft.com/office/drawing/2010/main" val="0"/>
              </a:ext>
            </a:extLst>
          </a:blip>
          <a:srcRect t="3536" b="3536"/>
          <a:stretch>
            <a:fillRect/>
          </a:stretch>
        </p:blipFill>
        <p:spPr>
          <a:xfrm>
            <a:off x="3114675" y="4267200"/>
            <a:ext cx="1050925" cy="1235075"/>
          </a:xfrm>
        </p:spPr>
      </p:pic>
      <p:pic>
        <p:nvPicPr>
          <p:cNvPr id="59" name="Picture Placeholder 58" descr="A person in a suit and tie&#10;&#10;Description automatically generated">
            <a:extLst>
              <a:ext uri="{FF2B5EF4-FFF2-40B4-BE49-F238E27FC236}">
                <a16:creationId xmlns:a16="http://schemas.microsoft.com/office/drawing/2014/main" xmlns="" id="{9EE0421B-0DBF-461D-9AF4-BB8C9F5C9021}"/>
              </a:ext>
            </a:extLst>
          </p:cNvPr>
          <p:cNvPicPr>
            <a:picLocks noGrp="1" noChangeAspect="1"/>
          </p:cNvPicPr>
          <p:nvPr>
            <p:ph type="pic" sz="quarter" idx="29"/>
          </p:nvPr>
        </p:nvPicPr>
        <p:blipFill>
          <a:blip r:embed="rId14" cstate="print">
            <a:extLst>
              <a:ext uri="{28A0092B-C50C-407E-A947-70E740481C1C}">
                <a14:useLocalDpi xmlns:a14="http://schemas.microsoft.com/office/drawing/2010/main" val="0"/>
              </a:ext>
            </a:extLst>
          </a:blip>
          <a:srcRect t="8688" b="8688"/>
          <a:stretch>
            <a:fillRect/>
          </a:stretch>
        </p:blipFill>
        <p:spPr/>
      </p:pic>
      <p:pic>
        <p:nvPicPr>
          <p:cNvPr id="62" name="Picture Placeholder 58" descr="A person smiling for the camera&#10;&#10;Description automatically generated with low confidence">
            <a:extLst>
              <a:ext uri="{FF2B5EF4-FFF2-40B4-BE49-F238E27FC236}">
                <a16:creationId xmlns:a16="http://schemas.microsoft.com/office/drawing/2014/main" xmlns="" id="{2185173F-0FCF-E1BC-4497-C48B0B705DB9}"/>
              </a:ext>
            </a:extLst>
          </p:cNvPr>
          <p:cNvPicPr>
            <a:picLocks noGrp="1" noChangeAspect="1"/>
          </p:cNvPicPr>
          <p:nvPr>
            <p:ph type="pic" sz="quarter" idx="34"/>
          </p:nvPr>
        </p:nvPicPr>
        <p:blipFill rotWithShape="1">
          <a:blip r:embed="rId15" cstate="print">
            <a:extLst>
              <a:ext uri="{28A0092B-C50C-407E-A947-70E740481C1C}">
                <a14:useLocalDpi xmlns:a14="http://schemas.microsoft.com/office/drawing/2010/main" val="0"/>
              </a:ext>
            </a:extLst>
          </a:blip>
          <a:srcRect t="3097" b="3097"/>
          <a:stretch/>
        </p:blipFill>
        <p:spPr>
          <a:xfrm>
            <a:off x="7770813" y="4264025"/>
            <a:ext cx="1052512" cy="1233488"/>
          </a:xfrm>
        </p:spPr>
      </p:pic>
      <p:pic>
        <p:nvPicPr>
          <p:cNvPr id="68" name="Picture Placeholder 67" descr="A person in a red shirt&#10;&#10;Description automatically generated">
            <a:extLst>
              <a:ext uri="{FF2B5EF4-FFF2-40B4-BE49-F238E27FC236}">
                <a16:creationId xmlns:a16="http://schemas.microsoft.com/office/drawing/2014/main" xmlns="" id="{AFB10577-AC75-59FA-EB06-06DDD0BE38A1}"/>
              </a:ext>
            </a:extLst>
          </p:cNvPr>
          <p:cNvPicPr>
            <a:picLocks noGrp="1" noChangeAspect="1"/>
          </p:cNvPicPr>
          <p:nvPr>
            <p:ph type="pic" sz="quarter" idx="33"/>
          </p:nvPr>
        </p:nvPicPr>
        <p:blipFill>
          <a:blip r:embed="rId16" cstate="print">
            <a:extLst>
              <a:ext uri="{28A0092B-C50C-407E-A947-70E740481C1C}">
                <a14:useLocalDpi xmlns:a14="http://schemas.microsoft.com/office/drawing/2010/main" val="0"/>
              </a:ext>
            </a:extLst>
          </a:blip>
          <a:srcRect t="16951" b="16951"/>
          <a:stretch>
            <a:fillRect/>
          </a:stretch>
        </p:blipFill>
        <p:spPr>
          <a:xfrm>
            <a:off x="6589061" y="4171589"/>
            <a:ext cx="1051560" cy="1325924"/>
          </a:xfrm>
        </p:spPr>
      </p:pic>
    </p:spTree>
    <p:extLst>
      <p:ext uri="{BB962C8B-B14F-4D97-AF65-F5344CB8AC3E}">
        <p14:creationId xmlns:p14="http://schemas.microsoft.com/office/powerpoint/2010/main" val="2352899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11A5DA-D1DA-47BC-9DD3-2BA04DBAEAC1}"/>
              </a:ext>
            </a:extLst>
          </p:cNvPr>
          <p:cNvSpPr>
            <a:spLocks noGrp="1"/>
          </p:cNvSpPr>
          <p:nvPr>
            <p:ph type="title"/>
          </p:nvPr>
        </p:nvSpPr>
        <p:spPr/>
        <p:txBody>
          <a:bodyPr/>
          <a:lstStyle/>
          <a:p>
            <a:pPr>
              <a:defRPr/>
            </a:pPr>
            <a:r>
              <a:rPr lang="en-US" dirty="0"/>
              <a:t>NFHS Publications</a:t>
            </a:r>
          </a:p>
        </p:txBody>
      </p:sp>
      <p:sp>
        <p:nvSpPr>
          <p:cNvPr id="23555" name="Content Placeholder 2">
            <a:extLst>
              <a:ext uri="{FF2B5EF4-FFF2-40B4-BE49-F238E27FC236}">
                <a16:creationId xmlns:a16="http://schemas.microsoft.com/office/drawing/2014/main" xmlns="" id="{0BC0B5F8-3802-401C-9EF9-8FC20224E2CD}"/>
              </a:ext>
            </a:extLst>
          </p:cNvPr>
          <p:cNvSpPr>
            <a:spLocks noGrp="1" noChangeArrowheads="1"/>
          </p:cNvSpPr>
          <p:nvPr>
            <p:ph idx="1"/>
          </p:nvPr>
        </p:nvSpPr>
        <p:spPr/>
        <p:txBody>
          <a:bodyPr/>
          <a:lstStyle/>
          <a:p>
            <a:r>
              <a:rPr lang="en-US" altLang="en-US"/>
              <a:t>The NFHS writes playing rules for 17 sports </a:t>
            </a:r>
            <a:br>
              <a:rPr lang="en-US" altLang="en-US"/>
            </a:br>
            <a:r>
              <a:rPr lang="en-US" altLang="en-US"/>
              <a:t>for boys and girls at the high school level.</a:t>
            </a:r>
          </a:p>
          <a:p>
            <a:pPr lvl="1"/>
            <a:r>
              <a:rPr lang="en-US" altLang="en-US"/>
              <a:t>Publishes 4 million pieces of materials annually.</a:t>
            </a:r>
          </a:p>
        </p:txBody>
      </p:sp>
      <p:sp>
        <p:nvSpPr>
          <p:cNvPr id="4" name="Footer Placeholder 3">
            <a:extLst>
              <a:ext uri="{FF2B5EF4-FFF2-40B4-BE49-F238E27FC236}">
                <a16:creationId xmlns:a16="http://schemas.microsoft.com/office/drawing/2014/main" xmlns="" id="{2DA4B781-7AA1-4D12-BD6C-554873061913}"/>
              </a:ext>
            </a:extLst>
          </p:cNvPr>
          <p:cNvSpPr>
            <a:spLocks noGrp="1"/>
          </p:cNvSpPr>
          <p:nvPr>
            <p:ph type="ftr" sz="quarter" idx="11"/>
          </p:nvPr>
        </p:nvSpPr>
        <p:spPr/>
        <p:txBody>
          <a:bodyPr/>
          <a:lstStyle/>
          <a:p>
            <a:pPr>
              <a:defRPr/>
            </a:pPr>
            <a:r>
              <a:rPr lang="en-US"/>
              <a:t>www.nfhs.org</a:t>
            </a:r>
          </a:p>
        </p:txBody>
      </p:sp>
      <p:pic>
        <p:nvPicPr>
          <p:cNvPr id="6" name="Picture 5" descr="A cover of a book with women playing field hockey&#10;&#10;Description automatically generated">
            <a:extLst>
              <a:ext uri="{FF2B5EF4-FFF2-40B4-BE49-F238E27FC236}">
                <a16:creationId xmlns:a16="http://schemas.microsoft.com/office/drawing/2014/main" xmlns="" id="{EE5297F5-7551-F22D-FD5B-B194B9AC9F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1324" y="3394148"/>
            <a:ext cx="1058753" cy="1426464"/>
          </a:xfrm>
          <a:prstGeom prst="rect">
            <a:avLst/>
          </a:prstGeom>
        </p:spPr>
      </p:pic>
      <p:pic>
        <p:nvPicPr>
          <p:cNvPr id="23" name="Picture 22" descr="A football player in a helmet&#10;&#10;Description automatically generated">
            <a:extLst>
              <a:ext uri="{FF2B5EF4-FFF2-40B4-BE49-F238E27FC236}">
                <a16:creationId xmlns:a16="http://schemas.microsoft.com/office/drawing/2014/main" xmlns="" id="{E94901B6-F163-D80E-4400-642A968679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17752" y="3391209"/>
            <a:ext cx="1050828" cy="1426464"/>
          </a:xfrm>
          <a:prstGeom prst="rect">
            <a:avLst/>
          </a:prstGeom>
        </p:spPr>
      </p:pic>
      <p:pic>
        <p:nvPicPr>
          <p:cNvPr id="24" name="Picture 23" descr="A basketball player in a white uniform&#10;&#10;Description automatically generated">
            <a:extLst>
              <a:ext uri="{FF2B5EF4-FFF2-40B4-BE49-F238E27FC236}">
                <a16:creationId xmlns:a16="http://schemas.microsoft.com/office/drawing/2014/main" xmlns="" id="{11452FBC-2988-FD7C-55F6-9488826D67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74727" y="3382209"/>
            <a:ext cx="1053998" cy="1426464"/>
          </a:xfrm>
          <a:prstGeom prst="rect">
            <a:avLst/>
          </a:prstGeom>
        </p:spPr>
      </p:pic>
      <p:pic>
        <p:nvPicPr>
          <p:cNvPr id="25" name="Picture 24" descr="A hockey player on ice&#10;&#10;Description automatically generated">
            <a:extLst>
              <a:ext uri="{FF2B5EF4-FFF2-40B4-BE49-F238E27FC236}">
                <a16:creationId xmlns:a16="http://schemas.microsoft.com/office/drawing/2014/main" xmlns="" id="{D8863AF8-8463-8B55-CC9C-DFA6520DCF9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23230" y="3391209"/>
            <a:ext cx="1058753" cy="1426464"/>
          </a:xfrm>
          <a:prstGeom prst="rect">
            <a:avLst/>
          </a:prstGeom>
        </p:spPr>
      </p:pic>
      <p:pic>
        <p:nvPicPr>
          <p:cNvPr id="26" name="Picture 25" descr="A cover of a book with a person in a white shirt&#10;&#10;Description automatically generated">
            <a:extLst>
              <a:ext uri="{FF2B5EF4-FFF2-40B4-BE49-F238E27FC236}">
                <a16:creationId xmlns:a16="http://schemas.microsoft.com/office/drawing/2014/main" xmlns="" id="{15CF499F-3B4C-D95F-2B73-4126DBD7315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87078" y="3382209"/>
            <a:ext cx="1052413" cy="1426464"/>
          </a:xfrm>
          <a:prstGeom prst="rect">
            <a:avLst/>
          </a:prstGeom>
        </p:spPr>
      </p:pic>
      <p:pic>
        <p:nvPicPr>
          <p:cNvPr id="27" name="Picture 26" descr="A cheerleaders on a blue cover&#10;&#10;Description automatically generated">
            <a:extLst>
              <a:ext uri="{FF2B5EF4-FFF2-40B4-BE49-F238E27FC236}">
                <a16:creationId xmlns:a16="http://schemas.microsoft.com/office/drawing/2014/main" xmlns="" id="{717263E0-2052-23C3-64D1-C8DC980F92B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10893" y="3382209"/>
            <a:ext cx="1055583" cy="1426464"/>
          </a:xfrm>
          <a:prstGeom prst="rect">
            <a:avLst/>
          </a:prstGeom>
        </p:spPr>
      </p:pic>
      <p:pic>
        <p:nvPicPr>
          <p:cNvPr id="28" name="Picture 27" descr="A cover of a book with a couple of women in swim suits&#10;&#10;Description automatically generated">
            <a:extLst>
              <a:ext uri="{FF2B5EF4-FFF2-40B4-BE49-F238E27FC236}">
                <a16:creationId xmlns:a16="http://schemas.microsoft.com/office/drawing/2014/main" xmlns="" id="{13636018-33AD-3DBF-5A7F-FAEBC9250F6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068401" y="3391209"/>
            <a:ext cx="1053998" cy="1426464"/>
          </a:xfrm>
          <a:prstGeom prst="rect">
            <a:avLst/>
          </a:prstGeom>
        </p:spPr>
      </p:pic>
      <p:pic>
        <p:nvPicPr>
          <p:cNvPr id="29" name="Picture 28">
            <a:extLst>
              <a:ext uri="{FF2B5EF4-FFF2-40B4-BE49-F238E27FC236}">
                <a16:creationId xmlns:a16="http://schemas.microsoft.com/office/drawing/2014/main" xmlns="" id="{736F5DAE-0417-49D9-BA69-9CD76FA9DA4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152799" y="4901311"/>
            <a:ext cx="1055583" cy="1426464"/>
          </a:xfrm>
          <a:prstGeom prst="rect">
            <a:avLst/>
          </a:prstGeom>
        </p:spPr>
      </p:pic>
      <p:pic>
        <p:nvPicPr>
          <p:cNvPr id="30" name="Picture 29" descr="A cover of a book with a couple of men wrestling&#10;&#10;Description automatically generated">
            <a:extLst>
              <a:ext uri="{FF2B5EF4-FFF2-40B4-BE49-F238E27FC236}">
                <a16:creationId xmlns:a16="http://schemas.microsoft.com/office/drawing/2014/main" xmlns="" id="{4B42C5DC-7DA2-BE4F-D5CC-31DC6084535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17752" y="4901311"/>
            <a:ext cx="1055583" cy="1426464"/>
          </a:xfrm>
          <a:prstGeom prst="rect">
            <a:avLst/>
          </a:prstGeom>
        </p:spPr>
      </p:pic>
      <p:pic>
        <p:nvPicPr>
          <p:cNvPr id="31" name="Picture 30">
            <a:extLst>
              <a:ext uri="{FF2B5EF4-FFF2-40B4-BE49-F238E27FC236}">
                <a16:creationId xmlns:a16="http://schemas.microsoft.com/office/drawing/2014/main" xmlns="" id="{A668DC63-EC58-CB20-4F88-447B7DF02AC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252853" y="4901311"/>
            <a:ext cx="1003280" cy="1426464"/>
          </a:xfrm>
          <a:prstGeom prst="rect">
            <a:avLst/>
          </a:prstGeom>
        </p:spPr>
      </p:pic>
      <p:pic>
        <p:nvPicPr>
          <p:cNvPr id="32" name="Picture 31">
            <a:extLst>
              <a:ext uri="{FF2B5EF4-FFF2-40B4-BE49-F238E27FC236}">
                <a16:creationId xmlns:a16="http://schemas.microsoft.com/office/drawing/2014/main" xmlns="" id="{1DBF2B6C-7C97-4F2F-D179-0EBED896978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225909" y="3391209"/>
            <a:ext cx="1055583" cy="1426464"/>
          </a:xfrm>
          <a:prstGeom prst="rect">
            <a:avLst/>
          </a:prstGeom>
        </p:spPr>
      </p:pic>
      <p:pic>
        <p:nvPicPr>
          <p:cNvPr id="33" name="Picture 32">
            <a:extLst>
              <a:ext uri="{FF2B5EF4-FFF2-40B4-BE49-F238E27FC236}">
                <a16:creationId xmlns:a16="http://schemas.microsoft.com/office/drawing/2014/main" xmlns="" id="{EE9E9154-9017-86B4-E2B4-34F0461B1293}"/>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478620" y="4901311"/>
            <a:ext cx="1057168" cy="1426464"/>
          </a:xfrm>
          <a:prstGeom prst="rect">
            <a:avLst/>
          </a:prstGeom>
        </p:spPr>
      </p:pic>
      <p:pic>
        <p:nvPicPr>
          <p:cNvPr id="34" name="Picture 33" descr="A cover of a book with a couple of women playing lacrosse&#10;&#10;Description automatically generated">
            <a:extLst>
              <a:ext uri="{FF2B5EF4-FFF2-40B4-BE49-F238E27FC236}">
                <a16:creationId xmlns:a16="http://schemas.microsoft.com/office/drawing/2014/main" xmlns="" id="{12A007C9-AA58-5D9D-11FE-28C501D241F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783376" y="4901311"/>
            <a:ext cx="1055583" cy="1426464"/>
          </a:xfrm>
          <a:prstGeom prst="rect">
            <a:avLst/>
          </a:prstGeom>
        </p:spPr>
      </p:pic>
      <p:pic>
        <p:nvPicPr>
          <p:cNvPr id="35" name="Picture 34" descr="A cover of a book with a couple of women playing softball&#10;&#10;Description automatically generated">
            <a:extLst>
              <a:ext uri="{FF2B5EF4-FFF2-40B4-BE49-F238E27FC236}">
                <a16:creationId xmlns:a16="http://schemas.microsoft.com/office/drawing/2014/main" xmlns="" id="{E1929BB8-FADF-EAE0-42E8-9E26772C9CE8}"/>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937338" y="4901311"/>
            <a:ext cx="1058753" cy="1426464"/>
          </a:xfrm>
          <a:prstGeom prst="rect">
            <a:avLst/>
          </a:prstGeom>
        </p:spPr>
      </p:pic>
      <p:pic>
        <p:nvPicPr>
          <p:cNvPr id="36" name="Picture 35" descr="A person holding a pole&#10;&#10;Description automatically generated">
            <a:extLst>
              <a:ext uri="{FF2B5EF4-FFF2-40B4-BE49-F238E27FC236}">
                <a16:creationId xmlns:a16="http://schemas.microsoft.com/office/drawing/2014/main" xmlns="" id="{DB7DEC6F-4D62-5686-B508-9E5245658947}"/>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104667" y="4901311"/>
            <a:ext cx="1055583" cy="1426464"/>
          </a:xfrm>
          <a:prstGeom prst="rect">
            <a:avLst/>
          </a:prstGeom>
        </p:spPr>
      </p:pic>
      <p:pic>
        <p:nvPicPr>
          <p:cNvPr id="39" name="Picture 38" descr="A magazine cover with a person raising his hand&#10;&#10;Description automatically generated">
            <a:extLst>
              <a:ext uri="{FF2B5EF4-FFF2-40B4-BE49-F238E27FC236}">
                <a16:creationId xmlns:a16="http://schemas.microsoft.com/office/drawing/2014/main" xmlns="" id="{29DAEF66-0816-E4F8-CBA8-40EB7D327DC4}"/>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rot="20072515">
            <a:off x="9359075" y="1439185"/>
            <a:ext cx="1299180" cy="1645920"/>
          </a:xfrm>
          <a:prstGeom prst="rect">
            <a:avLst/>
          </a:prstGeom>
        </p:spPr>
      </p:pic>
      <p:pic>
        <p:nvPicPr>
          <p:cNvPr id="37" name="Picture 36" descr="A magazine cover with black squares&#10;&#10;Description automatically generated">
            <a:extLst>
              <a:ext uri="{FF2B5EF4-FFF2-40B4-BE49-F238E27FC236}">
                <a16:creationId xmlns:a16="http://schemas.microsoft.com/office/drawing/2014/main" xmlns="" id="{FD310C36-018D-66B7-5324-EBCA2F607505}"/>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0568476" y="1004229"/>
            <a:ext cx="1299180" cy="1645920"/>
          </a:xfrm>
          <a:prstGeom prst="rect">
            <a:avLst/>
          </a:prstGeom>
        </p:spPr>
      </p:pic>
      <p:pic>
        <p:nvPicPr>
          <p:cNvPr id="7" name="Picture 6" descr="A cover of a book with a couple of men playing lacrosse&#10;&#10;Description automatically generated">
            <a:extLst>
              <a:ext uri="{FF2B5EF4-FFF2-40B4-BE49-F238E27FC236}">
                <a16:creationId xmlns:a16="http://schemas.microsoft.com/office/drawing/2014/main" xmlns="" id="{E437F67C-7670-8135-AA71-7379C2EC5704}"/>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628391" y="4901311"/>
            <a:ext cx="1058753" cy="142646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F9E2E2-A205-CA77-4D16-57921E881438}"/>
              </a:ext>
            </a:extLst>
          </p:cNvPr>
          <p:cNvSpPr>
            <a:spLocks noGrp="1"/>
          </p:cNvSpPr>
          <p:nvPr>
            <p:ph type="title"/>
          </p:nvPr>
        </p:nvSpPr>
        <p:spPr/>
        <p:txBody>
          <a:bodyPr/>
          <a:lstStyle/>
          <a:p>
            <a:r>
              <a:rPr lang="en-US" dirty="0"/>
              <a:t>NFHS </a:t>
            </a:r>
            <a:r>
              <a:rPr lang="en-US" cap="none" dirty="0" err="1"/>
              <a:t>AllAccess</a:t>
            </a:r>
            <a:r>
              <a:rPr lang="en-US" dirty="0"/>
              <a:t> – Website</a:t>
            </a:r>
          </a:p>
        </p:txBody>
      </p:sp>
      <p:sp>
        <p:nvSpPr>
          <p:cNvPr id="3" name="Content Placeholder 2">
            <a:extLst>
              <a:ext uri="{FF2B5EF4-FFF2-40B4-BE49-F238E27FC236}">
                <a16:creationId xmlns:a16="http://schemas.microsoft.com/office/drawing/2014/main" xmlns="" id="{59687457-F21C-DCE4-195D-918145CF1333}"/>
              </a:ext>
            </a:extLst>
          </p:cNvPr>
          <p:cNvSpPr>
            <a:spLocks noGrp="1"/>
          </p:cNvSpPr>
          <p:nvPr>
            <p:ph idx="1"/>
          </p:nvPr>
        </p:nvSpPr>
        <p:spPr>
          <a:xfrm>
            <a:off x="6000750" y="1989138"/>
            <a:ext cx="5967412" cy="4338637"/>
          </a:xfrm>
        </p:spPr>
        <p:txBody>
          <a:bodyPr/>
          <a:lstStyle/>
          <a:p>
            <a:r>
              <a:rPr lang="en-US" b="1" dirty="0" err="1"/>
              <a:t>AllAccess</a:t>
            </a:r>
            <a:r>
              <a:rPr lang="en-US" dirty="0"/>
              <a:t> is the </a:t>
            </a:r>
            <a:r>
              <a:rPr lang="en-US" b="1" dirty="0"/>
              <a:t>NFHS Digital Publications Platform </a:t>
            </a:r>
            <a:r>
              <a:rPr lang="en-US" dirty="0"/>
              <a:t>that includes:</a:t>
            </a:r>
          </a:p>
          <a:p>
            <a:pPr lvl="1"/>
            <a:r>
              <a:rPr lang="en-US" dirty="0"/>
              <a:t>Rules Publications</a:t>
            </a:r>
          </a:p>
          <a:p>
            <a:pPr lvl="1"/>
            <a:r>
              <a:rPr lang="en-US" dirty="0"/>
              <a:t>High School Today Magazine</a:t>
            </a:r>
          </a:p>
          <a:p>
            <a:pPr lvl="1"/>
            <a:r>
              <a:rPr lang="en-US" dirty="0"/>
              <a:t>Policy Debate Quarterlies</a:t>
            </a:r>
          </a:p>
          <a:p>
            <a:pPr lvl="1"/>
            <a:r>
              <a:rPr lang="en-US" dirty="0"/>
              <a:t>Other NFHS Digital Publications</a:t>
            </a:r>
          </a:p>
          <a:p>
            <a:r>
              <a:rPr lang="en-US" dirty="0"/>
              <a:t>Website organized for associations and individuals to assign books and manage purchases</a:t>
            </a:r>
          </a:p>
          <a:p>
            <a:r>
              <a:rPr lang="en-US" dirty="0"/>
              <a:t>Visit </a:t>
            </a:r>
            <a:r>
              <a:rPr lang="en-US" i="1" dirty="0">
                <a:solidFill>
                  <a:srgbClr val="D50032"/>
                </a:solidFill>
              </a:rPr>
              <a:t>https://allaccess.nfhs.org</a:t>
            </a:r>
          </a:p>
        </p:txBody>
      </p:sp>
      <p:sp>
        <p:nvSpPr>
          <p:cNvPr id="4" name="Footer Placeholder 3">
            <a:extLst>
              <a:ext uri="{FF2B5EF4-FFF2-40B4-BE49-F238E27FC236}">
                <a16:creationId xmlns:a16="http://schemas.microsoft.com/office/drawing/2014/main" xmlns="" id="{107FD23E-C85E-4593-EBBF-A04A353A3D29}"/>
              </a:ext>
            </a:extLst>
          </p:cNvPr>
          <p:cNvSpPr>
            <a:spLocks noGrp="1"/>
          </p:cNvSpPr>
          <p:nvPr>
            <p:ph type="ftr" sz="quarter" idx="11"/>
          </p:nvPr>
        </p:nvSpPr>
        <p:spPr/>
        <p:txBody>
          <a:bodyPr/>
          <a:lstStyle/>
          <a:p>
            <a:pPr>
              <a:defRPr/>
            </a:pPr>
            <a:r>
              <a:rPr lang="en-US"/>
              <a:t>www.nfhs.org</a:t>
            </a:r>
          </a:p>
        </p:txBody>
      </p:sp>
      <p:pic>
        <p:nvPicPr>
          <p:cNvPr id="7" name="Content Placeholder 13">
            <a:extLst>
              <a:ext uri="{FF2B5EF4-FFF2-40B4-BE49-F238E27FC236}">
                <a16:creationId xmlns:a16="http://schemas.microsoft.com/office/drawing/2014/main" xmlns="" id="{22010DA4-D6A7-729A-E8A9-D5A1CB0F6B40}"/>
              </a:ext>
            </a:extLst>
          </p:cNvPr>
          <p:cNvPicPr>
            <a:picLocks noChangeAspect="1"/>
          </p:cNvPicPr>
          <p:nvPr/>
        </p:nvPicPr>
        <p:blipFill rotWithShape="1">
          <a:blip r:embed="rId3"/>
          <a:srcRect l="18390" t="7294" r="58136" b="27555"/>
          <a:stretch/>
        </p:blipFill>
        <p:spPr>
          <a:xfrm>
            <a:off x="1304925" y="2122365"/>
            <a:ext cx="4456113" cy="3352761"/>
          </a:xfrm>
          <a:prstGeom prst="rect">
            <a:avLst/>
          </a:prstGeom>
          <a:ln>
            <a:solidFill>
              <a:schemeClr val="tx1">
                <a:lumMod val="50000"/>
              </a:schemeClr>
            </a:solidFill>
          </a:ln>
        </p:spPr>
      </p:pic>
    </p:spTree>
    <p:extLst>
      <p:ext uri="{BB962C8B-B14F-4D97-AF65-F5344CB8AC3E}">
        <p14:creationId xmlns:p14="http://schemas.microsoft.com/office/powerpoint/2010/main" val="4176361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4023C9-01B6-4D99-937C-0DDCF696AF06}"/>
              </a:ext>
            </a:extLst>
          </p:cNvPr>
          <p:cNvSpPr>
            <a:spLocks noGrp="1"/>
          </p:cNvSpPr>
          <p:nvPr>
            <p:ph type="title"/>
          </p:nvPr>
        </p:nvSpPr>
        <p:spPr/>
        <p:txBody>
          <a:bodyPr/>
          <a:lstStyle/>
          <a:p>
            <a:r>
              <a:rPr lang="en-US" dirty="0"/>
              <a:t>NFHS </a:t>
            </a:r>
            <a:r>
              <a:rPr lang="en-US" cap="none" dirty="0" err="1"/>
              <a:t>AllAccess</a:t>
            </a:r>
            <a:r>
              <a:rPr lang="en-US" dirty="0"/>
              <a:t> – Mobile App</a:t>
            </a:r>
          </a:p>
        </p:txBody>
      </p:sp>
      <p:sp>
        <p:nvSpPr>
          <p:cNvPr id="25603" name="Content Placeholder 2">
            <a:extLst>
              <a:ext uri="{FF2B5EF4-FFF2-40B4-BE49-F238E27FC236}">
                <a16:creationId xmlns:a16="http://schemas.microsoft.com/office/drawing/2014/main" xmlns="" id="{383A1F6F-FA90-4DD8-B861-FF317CAAAE01}"/>
              </a:ext>
            </a:extLst>
          </p:cNvPr>
          <p:cNvSpPr>
            <a:spLocks noGrp="1" noChangeArrowheads="1"/>
          </p:cNvSpPr>
          <p:nvPr>
            <p:ph idx="1"/>
          </p:nvPr>
        </p:nvSpPr>
        <p:spPr>
          <a:xfrm>
            <a:off x="5953125" y="1989138"/>
            <a:ext cx="6162675" cy="4535487"/>
          </a:xfrm>
        </p:spPr>
        <p:txBody>
          <a:bodyPr/>
          <a:lstStyle/>
          <a:p>
            <a:pPr marL="0" indent="0">
              <a:buNone/>
            </a:pPr>
            <a:r>
              <a:rPr lang="en-US" b="1" dirty="0"/>
              <a:t>Access Via Website or Mobile App:</a:t>
            </a:r>
          </a:p>
          <a:p>
            <a:r>
              <a:rPr lang="en-US" sz="2400" dirty="0"/>
              <a:t>View available publications for sale</a:t>
            </a:r>
          </a:p>
          <a:p>
            <a:r>
              <a:rPr lang="en-US" sz="2400" dirty="0"/>
              <a:t>View publications assigned to you</a:t>
            </a:r>
          </a:p>
          <a:p>
            <a:r>
              <a:rPr lang="en-US" sz="2400" dirty="0"/>
              <a:t>Download books for offline viewing</a:t>
            </a:r>
          </a:p>
          <a:p>
            <a:r>
              <a:rPr lang="en-US" sz="2400" dirty="0"/>
              <a:t>Read publications as an e-book</a:t>
            </a:r>
          </a:p>
          <a:p>
            <a:r>
              <a:rPr lang="en-US" sz="2400" dirty="0"/>
              <a:t>Available on App Store and Google Play</a:t>
            </a:r>
          </a:p>
        </p:txBody>
      </p:sp>
      <p:sp>
        <p:nvSpPr>
          <p:cNvPr id="4" name="Footer Placeholder 3">
            <a:extLst>
              <a:ext uri="{FF2B5EF4-FFF2-40B4-BE49-F238E27FC236}">
                <a16:creationId xmlns:a16="http://schemas.microsoft.com/office/drawing/2014/main" xmlns="" id="{7D469684-E5CD-40C9-A606-180D060025BF}"/>
              </a:ext>
            </a:extLst>
          </p:cNvPr>
          <p:cNvSpPr>
            <a:spLocks noGrp="1"/>
          </p:cNvSpPr>
          <p:nvPr>
            <p:ph type="ftr" sz="quarter" idx="11"/>
          </p:nvPr>
        </p:nvSpPr>
        <p:spPr/>
        <p:txBody>
          <a:bodyPr/>
          <a:lstStyle/>
          <a:p>
            <a:r>
              <a:rPr lang="en-US"/>
              <a:t>www.nfhs.org</a:t>
            </a:r>
          </a:p>
        </p:txBody>
      </p:sp>
      <p:pic>
        <p:nvPicPr>
          <p:cNvPr id="8" name="Content Placeholder 5" descr="A screenshot of a video game&#10;&#10;Description automatically generated with medium confidence">
            <a:extLst>
              <a:ext uri="{FF2B5EF4-FFF2-40B4-BE49-F238E27FC236}">
                <a16:creationId xmlns:a16="http://schemas.microsoft.com/office/drawing/2014/main" xmlns="" id="{768BD39D-F75D-A289-257E-811F82210B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2016302" y="2000568"/>
            <a:ext cx="1675411" cy="362600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Content Placeholder 7" descr="A picture containing text, screenshot, sports uniform, sports equipment&#10;&#10;Description automatically generated">
            <a:extLst>
              <a:ext uri="{FF2B5EF4-FFF2-40B4-BE49-F238E27FC236}">
                <a16:creationId xmlns:a16="http://schemas.microsoft.com/office/drawing/2014/main" xmlns="" id="{9BC557B5-2FA1-D396-FEF9-B7E3A08923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71894" y="2000568"/>
            <a:ext cx="1675411" cy="3626009"/>
          </a:xfrm>
          <a:prstGeom prst="rect">
            <a:avLst/>
          </a:prstGeom>
          <a:ln>
            <a:solidFill>
              <a:schemeClr val="tx1"/>
            </a:solidFill>
          </a:ln>
        </p:spPr>
      </p:pic>
      <p:pic>
        <p:nvPicPr>
          <p:cNvPr id="11" name="Picture 10" descr="A picture containing text, font, screenshot, symbol&#10;&#10;Description automatically generated">
            <a:extLst>
              <a:ext uri="{FF2B5EF4-FFF2-40B4-BE49-F238E27FC236}">
                <a16:creationId xmlns:a16="http://schemas.microsoft.com/office/drawing/2014/main" xmlns="" id="{71B89758-FA3B-AADC-9FFD-594EE38FBE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20055" y="5825460"/>
            <a:ext cx="827250" cy="564227"/>
          </a:xfrm>
          <a:prstGeom prst="rect">
            <a:avLst/>
          </a:prstGeom>
        </p:spPr>
      </p:pic>
    </p:spTree>
    <p:extLst>
      <p:ext uri="{BB962C8B-B14F-4D97-AF65-F5344CB8AC3E}">
        <p14:creationId xmlns:p14="http://schemas.microsoft.com/office/powerpoint/2010/main" val="3815932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963613" y="4406900"/>
            <a:ext cx="8867775" cy="1362075"/>
          </a:xfrm>
        </p:spPr>
        <p:txBody>
          <a:bodyPr/>
          <a:lstStyle/>
          <a:p>
            <a:pPr>
              <a:defRPr/>
            </a:pPr>
            <a:r>
              <a:rPr lang="en-US" dirty="0"/>
              <a:t>Rules changes</a:t>
            </a:r>
          </a:p>
        </p:txBody>
      </p:sp>
      <p:sp>
        <p:nvSpPr>
          <p:cNvPr id="28675" name="Text Placeholder 5">
            <a:extLst>
              <a:ext uri="{FF2B5EF4-FFF2-40B4-BE49-F238E27FC236}">
                <a16:creationId xmlns:a16="http://schemas.microsoft.com/office/drawing/2014/main" xmlns="" id="{171B4D8B-6ABE-4C8C-977D-E35EAC182FCF}"/>
              </a:ext>
            </a:extLst>
          </p:cNvPr>
          <p:cNvSpPr>
            <a:spLocks noGrp="1" noChangeArrowheads="1"/>
          </p:cNvSpPr>
          <p:nvPr>
            <p:ph type="body" idx="1"/>
          </p:nvPr>
        </p:nvSpPr>
        <p:spPr>
          <a:xfrm>
            <a:off x="963613" y="2906713"/>
            <a:ext cx="10363200" cy="1500187"/>
          </a:xfrm>
        </p:spPr>
        <p:txBody>
          <a:bodyPr/>
          <a:lstStyle/>
          <a:p>
            <a:endParaRPr lang="en-US" altLang="en-US"/>
          </a:p>
        </p:txBody>
      </p:sp>
    </p:spTree>
    <p:extLst>
      <p:ext uri="{BB962C8B-B14F-4D97-AF65-F5344CB8AC3E}">
        <p14:creationId xmlns:p14="http://schemas.microsoft.com/office/powerpoint/2010/main" val="4097419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243781-FEF9-D420-6886-60D3F826854C}"/>
              </a:ext>
            </a:extLst>
          </p:cNvPr>
          <p:cNvSpPr>
            <a:spLocks noGrp="1"/>
          </p:cNvSpPr>
          <p:nvPr>
            <p:ph type="title"/>
          </p:nvPr>
        </p:nvSpPr>
        <p:spPr/>
        <p:txBody>
          <a:bodyPr/>
          <a:lstStyle/>
          <a:p>
            <a:r>
              <a:rPr lang="en-US" dirty="0"/>
              <a:t>Required Uniform</a:t>
            </a:r>
            <a:br>
              <a:rPr lang="en-US" dirty="0"/>
            </a:br>
            <a:r>
              <a:rPr lang="en-US" cap="none" dirty="0"/>
              <a:t>4-1-4d</a:t>
            </a:r>
            <a:endParaRPr lang="en-US" dirty="0"/>
          </a:p>
        </p:txBody>
      </p:sp>
      <p:sp>
        <p:nvSpPr>
          <p:cNvPr id="3" name="Content Placeholder 2">
            <a:extLst>
              <a:ext uri="{FF2B5EF4-FFF2-40B4-BE49-F238E27FC236}">
                <a16:creationId xmlns:a16="http://schemas.microsoft.com/office/drawing/2014/main" xmlns="" id="{FB10847C-9B90-FDD7-AB7C-F1427D973E8F}"/>
              </a:ext>
            </a:extLst>
          </p:cNvPr>
          <p:cNvSpPr>
            <a:spLocks noGrp="1"/>
          </p:cNvSpPr>
          <p:nvPr>
            <p:ph idx="1"/>
          </p:nvPr>
        </p:nvSpPr>
        <p:spPr>
          <a:xfrm>
            <a:off x="5806440" y="1989139"/>
            <a:ext cx="6161194" cy="4338637"/>
          </a:xfrm>
        </p:spPr>
        <p:txBody>
          <a:bodyPr/>
          <a:lstStyle/>
          <a:p>
            <a:pPr marL="0" indent="0">
              <a:buNone/>
            </a:pPr>
            <a:r>
              <a:rPr lang="en-US" dirty="0"/>
              <a:t>If tape or a similar material (stays/straps) is applied externally to the socks </a:t>
            </a:r>
            <a:r>
              <a:rPr lang="en-US" b="1" dirty="0"/>
              <a:t>above the ankle</a:t>
            </a:r>
            <a:r>
              <a:rPr lang="en-US" dirty="0"/>
              <a:t>, it shall be a similar color as that part of the sock to which it is applied.</a:t>
            </a:r>
          </a:p>
          <a:p>
            <a:pPr marL="0" indent="0">
              <a:buNone/>
            </a:pPr>
            <a:endParaRPr lang="en-US" dirty="0"/>
          </a:p>
          <a:p>
            <a:pPr marL="0" indent="0">
              <a:buNone/>
            </a:pPr>
            <a:r>
              <a:rPr lang="en-US" dirty="0"/>
              <a:t>Below the ankle, tape or similar material may be any color.</a:t>
            </a:r>
          </a:p>
          <a:p>
            <a:endParaRPr lang="en-US" dirty="0"/>
          </a:p>
        </p:txBody>
      </p:sp>
      <p:sp>
        <p:nvSpPr>
          <p:cNvPr id="4" name="Footer Placeholder 3">
            <a:extLst>
              <a:ext uri="{FF2B5EF4-FFF2-40B4-BE49-F238E27FC236}">
                <a16:creationId xmlns:a16="http://schemas.microsoft.com/office/drawing/2014/main" xmlns="" id="{5217DC85-3E30-EC3A-D3E6-4195BF484086}"/>
              </a:ext>
            </a:extLst>
          </p:cNvPr>
          <p:cNvSpPr>
            <a:spLocks noGrp="1"/>
          </p:cNvSpPr>
          <p:nvPr>
            <p:ph type="ftr" sz="quarter" idx="11"/>
          </p:nvPr>
        </p:nvSpPr>
        <p:spPr/>
        <p:txBody>
          <a:bodyPr/>
          <a:lstStyle/>
          <a:p>
            <a:pPr>
              <a:defRPr/>
            </a:pPr>
            <a:r>
              <a:rPr lang="en-US"/>
              <a:t>www.nfhs.org</a:t>
            </a:r>
          </a:p>
        </p:txBody>
      </p:sp>
      <p:pic>
        <p:nvPicPr>
          <p:cNvPr id="7" name="Picture 6" descr="A diagram of a football player's legs&#10;&#10;Description automatically generated">
            <a:extLst>
              <a:ext uri="{FF2B5EF4-FFF2-40B4-BE49-F238E27FC236}">
                <a16:creationId xmlns:a16="http://schemas.microsoft.com/office/drawing/2014/main" xmlns="" id="{6F0EA3EB-210A-E064-9563-F871D85535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4070" y="2025396"/>
            <a:ext cx="3516630" cy="4342629"/>
          </a:xfrm>
          <a:prstGeom prst="rect">
            <a:avLst/>
          </a:prstGeom>
        </p:spPr>
      </p:pic>
    </p:spTree>
    <p:extLst>
      <p:ext uri="{BB962C8B-B14F-4D97-AF65-F5344CB8AC3E}">
        <p14:creationId xmlns:p14="http://schemas.microsoft.com/office/powerpoint/2010/main" val="474507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54C7D8E-7C19-D2F8-0D2E-8FF90DBB25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83CAB59B-6920-DB23-7352-2D3ACC469476}"/>
              </a:ext>
            </a:extLst>
          </p:cNvPr>
          <p:cNvSpPr>
            <a:spLocks noGrp="1"/>
          </p:cNvSpPr>
          <p:nvPr>
            <p:ph type="title"/>
          </p:nvPr>
        </p:nvSpPr>
        <p:spPr/>
        <p:txBody>
          <a:bodyPr/>
          <a:lstStyle/>
          <a:p>
            <a:r>
              <a:rPr lang="en-US" dirty="0"/>
              <a:t>FOULS AND Misconduct</a:t>
            </a:r>
            <a:br>
              <a:rPr lang="en-US" dirty="0"/>
            </a:br>
            <a:r>
              <a:rPr lang="en-US" dirty="0"/>
              <a:t>Rule 12</a:t>
            </a:r>
          </a:p>
        </p:txBody>
      </p:sp>
      <p:sp>
        <p:nvSpPr>
          <p:cNvPr id="3" name="Content Placeholder 2">
            <a:extLst>
              <a:ext uri="{FF2B5EF4-FFF2-40B4-BE49-F238E27FC236}">
                <a16:creationId xmlns:a16="http://schemas.microsoft.com/office/drawing/2014/main" xmlns="" id="{71B6D96B-4CAC-B323-8DDE-47B8CD9CFCCB}"/>
              </a:ext>
            </a:extLst>
          </p:cNvPr>
          <p:cNvSpPr>
            <a:spLocks noGrp="1"/>
          </p:cNvSpPr>
          <p:nvPr>
            <p:ph idx="1"/>
          </p:nvPr>
        </p:nvSpPr>
        <p:spPr>
          <a:xfrm>
            <a:off x="6096001" y="2136371"/>
            <a:ext cx="5871634" cy="4191405"/>
          </a:xfrm>
        </p:spPr>
        <p:txBody>
          <a:bodyPr/>
          <a:lstStyle/>
          <a:p>
            <a:pPr marL="0" indent="0">
              <a:buNone/>
            </a:pPr>
            <a:r>
              <a:rPr lang="en-US" dirty="0"/>
              <a:t>The rule on Fouls and Misconduct has been revised to eliminate duplicate language and improve usability. Sections have been rearranged to enhance ease of reference. Red card offenses have been ordered by relative level of severity.</a:t>
            </a:r>
          </a:p>
          <a:p>
            <a:pPr marL="0" indent="0">
              <a:buNone/>
            </a:pPr>
            <a:endParaRPr lang="en-US" dirty="0"/>
          </a:p>
        </p:txBody>
      </p:sp>
      <p:sp>
        <p:nvSpPr>
          <p:cNvPr id="4" name="Footer Placeholder 3">
            <a:extLst>
              <a:ext uri="{FF2B5EF4-FFF2-40B4-BE49-F238E27FC236}">
                <a16:creationId xmlns:a16="http://schemas.microsoft.com/office/drawing/2014/main" xmlns="" id="{0408681F-3D0B-8546-AA45-55199A384A1E}"/>
              </a:ext>
            </a:extLst>
          </p:cNvPr>
          <p:cNvSpPr>
            <a:spLocks noGrp="1"/>
          </p:cNvSpPr>
          <p:nvPr>
            <p:ph type="ftr" sz="quarter" idx="11"/>
          </p:nvPr>
        </p:nvSpPr>
        <p:spPr/>
        <p:txBody>
          <a:bodyPr/>
          <a:lstStyle/>
          <a:p>
            <a:pPr>
              <a:defRPr/>
            </a:pPr>
            <a:r>
              <a:rPr lang="en-US"/>
              <a:t>www.nfhs.org</a:t>
            </a:r>
          </a:p>
        </p:txBody>
      </p:sp>
      <p:pic>
        <p:nvPicPr>
          <p:cNvPr id="6" name="Picture 5">
            <a:extLst>
              <a:ext uri="{FF2B5EF4-FFF2-40B4-BE49-F238E27FC236}">
                <a16:creationId xmlns:a16="http://schemas.microsoft.com/office/drawing/2014/main" xmlns="" id="{7CA40E1B-7D70-B32E-A9E1-FFBAE01A97A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rot="21199333">
            <a:off x="2217744" y="2297573"/>
            <a:ext cx="2673251" cy="3623382"/>
          </a:xfrm>
          <a:prstGeom prst="rect">
            <a:avLst/>
          </a:prstGeom>
        </p:spPr>
      </p:pic>
    </p:spTree>
    <p:extLst>
      <p:ext uri="{BB962C8B-B14F-4D97-AF65-F5344CB8AC3E}">
        <p14:creationId xmlns:p14="http://schemas.microsoft.com/office/powerpoint/2010/main" val="2574198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5AE98C-0D75-FB5A-D851-25F5DA52314B}"/>
              </a:ext>
            </a:extLst>
          </p:cNvPr>
          <p:cNvSpPr>
            <a:spLocks noGrp="1"/>
          </p:cNvSpPr>
          <p:nvPr>
            <p:ph type="title"/>
          </p:nvPr>
        </p:nvSpPr>
        <p:spPr/>
        <p:txBody>
          <a:bodyPr/>
          <a:lstStyle/>
          <a:p>
            <a:r>
              <a:rPr lang="en-US" dirty="0"/>
              <a:t>Fouls and Misconduct</a:t>
            </a:r>
            <a:br>
              <a:rPr lang="en-US" dirty="0"/>
            </a:br>
            <a:r>
              <a:rPr lang="en-US" dirty="0"/>
              <a:t>Rule 12</a:t>
            </a:r>
          </a:p>
        </p:txBody>
      </p:sp>
      <p:sp>
        <p:nvSpPr>
          <p:cNvPr id="3" name="Content Placeholder 2">
            <a:extLst>
              <a:ext uri="{FF2B5EF4-FFF2-40B4-BE49-F238E27FC236}">
                <a16:creationId xmlns:a16="http://schemas.microsoft.com/office/drawing/2014/main" xmlns="" id="{D25DAF25-540C-54CD-CADB-C6961299A854}"/>
              </a:ext>
            </a:extLst>
          </p:cNvPr>
          <p:cNvSpPr>
            <a:spLocks noGrp="1"/>
          </p:cNvSpPr>
          <p:nvPr>
            <p:ph idx="1"/>
          </p:nvPr>
        </p:nvSpPr>
        <p:spPr>
          <a:xfrm>
            <a:off x="7791104" y="3171306"/>
            <a:ext cx="4103794" cy="1566949"/>
          </a:xfrm>
        </p:spPr>
        <p:txBody>
          <a:bodyPr/>
          <a:lstStyle/>
          <a:p>
            <a:pPr marL="0" indent="0">
              <a:buNone/>
            </a:pPr>
            <a:r>
              <a:rPr lang="en-US" dirty="0"/>
              <a:t>Direct and Indirect free kick fouls have their own sections now in the rules. </a:t>
            </a:r>
          </a:p>
        </p:txBody>
      </p:sp>
      <p:sp>
        <p:nvSpPr>
          <p:cNvPr id="4" name="Footer Placeholder 3">
            <a:extLst>
              <a:ext uri="{FF2B5EF4-FFF2-40B4-BE49-F238E27FC236}">
                <a16:creationId xmlns:a16="http://schemas.microsoft.com/office/drawing/2014/main" xmlns="" id="{A6F53C84-5697-C931-070B-99729A3C9A87}"/>
              </a:ext>
            </a:extLst>
          </p:cNvPr>
          <p:cNvSpPr>
            <a:spLocks noGrp="1"/>
          </p:cNvSpPr>
          <p:nvPr>
            <p:ph type="ftr" sz="quarter" idx="11"/>
          </p:nvPr>
        </p:nvSpPr>
        <p:spPr/>
        <p:txBody>
          <a:bodyPr/>
          <a:lstStyle/>
          <a:p>
            <a:pPr>
              <a:defRPr/>
            </a:pPr>
            <a:r>
              <a:rPr lang="en-US"/>
              <a:t>www.nfhs.org</a:t>
            </a:r>
          </a:p>
        </p:txBody>
      </p:sp>
      <p:pic>
        <p:nvPicPr>
          <p:cNvPr id="6" name="Picture 5" descr="A silhouette of two people&#10;&#10;Description automatically generated">
            <a:extLst>
              <a:ext uri="{FF2B5EF4-FFF2-40B4-BE49-F238E27FC236}">
                <a16:creationId xmlns:a16="http://schemas.microsoft.com/office/drawing/2014/main" xmlns="" id="{01E6305E-A771-939A-D827-00BF788CEA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6064" y="2048256"/>
            <a:ext cx="5633466" cy="4435933"/>
          </a:xfrm>
          <a:prstGeom prst="rect">
            <a:avLst/>
          </a:prstGeom>
        </p:spPr>
      </p:pic>
    </p:spTree>
    <p:extLst>
      <p:ext uri="{BB962C8B-B14F-4D97-AF65-F5344CB8AC3E}">
        <p14:creationId xmlns:p14="http://schemas.microsoft.com/office/powerpoint/2010/main" val="1726049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50C4872-3855-C0AA-820F-307FDD6626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4A331A2C-E42C-5A29-0108-924BED25277D}"/>
              </a:ext>
            </a:extLst>
          </p:cNvPr>
          <p:cNvSpPr>
            <a:spLocks noGrp="1"/>
          </p:cNvSpPr>
          <p:nvPr>
            <p:ph type="title"/>
          </p:nvPr>
        </p:nvSpPr>
        <p:spPr/>
        <p:txBody>
          <a:bodyPr/>
          <a:lstStyle/>
          <a:p>
            <a:r>
              <a:rPr lang="en-US" dirty="0"/>
              <a:t>Fouls and Misconduct</a:t>
            </a:r>
            <a:br>
              <a:rPr lang="en-US" dirty="0"/>
            </a:br>
            <a:r>
              <a:rPr lang="en-US" dirty="0"/>
              <a:t>Rule 12</a:t>
            </a:r>
          </a:p>
        </p:txBody>
      </p:sp>
      <p:sp>
        <p:nvSpPr>
          <p:cNvPr id="4" name="Footer Placeholder 3">
            <a:extLst>
              <a:ext uri="{FF2B5EF4-FFF2-40B4-BE49-F238E27FC236}">
                <a16:creationId xmlns:a16="http://schemas.microsoft.com/office/drawing/2014/main" xmlns="" id="{FEA6D589-D264-3502-EB67-2834C784A5D6}"/>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xmlns="" id="{D032B3A6-3CCB-A3D7-08F7-EF4E2D86BAA7}"/>
              </a:ext>
            </a:extLst>
          </p:cNvPr>
          <p:cNvSpPr txBox="1">
            <a:spLocks/>
          </p:cNvSpPr>
          <p:nvPr/>
        </p:nvSpPr>
        <p:spPr bwMode="auto">
          <a:xfrm>
            <a:off x="8132782" y="5647945"/>
            <a:ext cx="3605828" cy="79311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a:t>The term “disqualification” has been replaced by the term “ejection.”</a:t>
            </a:r>
          </a:p>
          <a:p>
            <a:endParaRPr lang="en-US" sz="2000" dirty="0"/>
          </a:p>
        </p:txBody>
      </p:sp>
      <p:sp>
        <p:nvSpPr>
          <p:cNvPr id="12" name="Content Placeholder 2">
            <a:extLst>
              <a:ext uri="{FF2B5EF4-FFF2-40B4-BE49-F238E27FC236}">
                <a16:creationId xmlns:a16="http://schemas.microsoft.com/office/drawing/2014/main" xmlns="" id="{D6A8ECD8-B219-D601-EB10-EE84ACF65F15}"/>
              </a:ext>
            </a:extLst>
          </p:cNvPr>
          <p:cNvSpPr txBox="1">
            <a:spLocks/>
          </p:cNvSpPr>
          <p:nvPr/>
        </p:nvSpPr>
        <p:spPr bwMode="auto">
          <a:xfrm>
            <a:off x="3884085" y="5665152"/>
            <a:ext cx="3734218" cy="79311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a:t>The term “obstruction” has been replaced by the term “impeding.”</a:t>
            </a:r>
          </a:p>
        </p:txBody>
      </p:sp>
      <p:sp>
        <p:nvSpPr>
          <p:cNvPr id="13" name="Content Placeholder 2">
            <a:extLst>
              <a:ext uri="{FF2B5EF4-FFF2-40B4-BE49-F238E27FC236}">
                <a16:creationId xmlns:a16="http://schemas.microsoft.com/office/drawing/2014/main" xmlns="" id="{0BFC9529-13AF-C36F-F0F0-7ECE0713617B}"/>
              </a:ext>
            </a:extLst>
          </p:cNvPr>
          <p:cNvSpPr txBox="1">
            <a:spLocks/>
          </p:cNvSpPr>
          <p:nvPr/>
        </p:nvSpPr>
        <p:spPr bwMode="auto">
          <a:xfrm>
            <a:off x="1177291" y="2274569"/>
            <a:ext cx="2491740" cy="185166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itchFamily="2" charset="2"/>
              <a:buNone/>
            </a:pPr>
            <a:r>
              <a:rPr lang="en-US" sz="2400" b="1" dirty="0">
                <a:latin typeface="+mj-lt"/>
              </a:rPr>
              <a:t>Terminology Changes</a:t>
            </a:r>
          </a:p>
          <a:p>
            <a:pPr marL="0" indent="0" algn="ctr">
              <a:buNone/>
            </a:pPr>
            <a:r>
              <a:rPr lang="en-US" sz="2000" dirty="0"/>
              <a:t>Wording was updated to reflect national terminology.</a:t>
            </a:r>
          </a:p>
        </p:txBody>
      </p:sp>
      <p:pic>
        <p:nvPicPr>
          <p:cNvPr id="9" name="Picture 8" descr="A person holding a red card&#10;&#10;Description automatically generated">
            <a:extLst>
              <a:ext uri="{FF2B5EF4-FFF2-40B4-BE49-F238E27FC236}">
                <a16:creationId xmlns:a16="http://schemas.microsoft.com/office/drawing/2014/main" xmlns="" id="{76879AA3-9B3A-4256-B0C8-C3DEAECDA2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4084" y="2114807"/>
            <a:ext cx="6906533" cy="3533138"/>
          </a:xfrm>
          <a:prstGeom prst="rect">
            <a:avLst/>
          </a:prstGeom>
        </p:spPr>
      </p:pic>
    </p:spTree>
    <p:extLst>
      <p:ext uri="{BB962C8B-B14F-4D97-AF65-F5344CB8AC3E}">
        <p14:creationId xmlns:p14="http://schemas.microsoft.com/office/powerpoint/2010/main" val="4747369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62196B0-2EE0-759A-B95E-C3C5D81DDE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5704DB33-F485-2A56-F0D1-DE018DDB9D81}"/>
              </a:ext>
            </a:extLst>
          </p:cNvPr>
          <p:cNvSpPr>
            <a:spLocks noGrp="1"/>
          </p:cNvSpPr>
          <p:nvPr>
            <p:ph type="title"/>
          </p:nvPr>
        </p:nvSpPr>
        <p:spPr/>
        <p:txBody>
          <a:bodyPr/>
          <a:lstStyle/>
          <a:p>
            <a:r>
              <a:rPr lang="en-US" dirty="0"/>
              <a:t>Fouls and Misconduct</a:t>
            </a:r>
            <a:br>
              <a:rPr lang="en-US" dirty="0"/>
            </a:br>
            <a:r>
              <a:rPr lang="en-US" dirty="0"/>
              <a:t>Rule 12</a:t>
            </a:r>
          </a:p>
        </p:txBody>
      </p:sp>
      <p:sp>
        <p:nvSpPr>
          <p:cNvPr id="4" name="Footer Placeholder 3">
            <a:extLst>
              <a:ext uri="{FF2B5EF4-FFF2-40B4-BE49-F238E27FC236}">
                <a16:creationId xmlns:a16="http://schemas.microsoft.com/office/drawing/2014/main" xmlns="" id="{6D72CEBB-28BF-C8AE-A736-D46FBDF06874}"/>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xmlns="" id="{E0038801-F6A0-1114-A9A2-A4AE0CF8290E}"/>
              </a:ext>
            </a:extLst>
          </p:cNvPr>
          <p:cNvSpPr>
            <a:spLocks noGrp="1"/>
          </p:cNvSpPr>
          <p:nvPr>
            <p:ph idx="1"/>
          </p:nvPr>
        </p:nvSpPr>
        <p:spPr>
          <a:xfrm>
            <a:off x="1398106" y="5305426"/>
            <a:ext cx="10386648" cy="460563"/>
          </a:xfrm>
        </p:spPr>
        <p:txBody>
          <a:bodyPr/>
          <a:lstStyle/>
          <a:p>
            <a:pPr marL="0" indent="0">
              <a:buNone/>
            </a:pPr>
            <a:r>
              <a:rPr lang="en-US" sz="2300" dirty="0"/>
              <a:t>Rule 12 now includes the criteria for Stopping a Promising Attack (SPA) in Section 8.</a:t>
            </a:r>
          </a:p>
        </p:txBody>
      </p:sp>
      <p:pic>
        <p:nvPicPr>
          <p:cNvPr id="9" name="Picture 8" descr="A group of people playing football&#10;&#10;Description automatically generated">
            <a:extLst>
              <a:ext uri="{FF2B5EF4-FFF2-40B4-BE49-F238E27FC236}">
                <a16:creationId xmlns:a16="http://schemas.microsoft.com/office/drawing/2014/main" xmlns="" id="{396A847C-DFAB-BA71-A7EB-F66875BF66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98106" y="2010276"/>
            <a:ext cx="10386648" cy="3258770"/>
          </a:xfrm>
          <a:prstGeom prst="rect">
            <a:avLst/>
          </a:prstGeom>
        </p:spPr>
      </p:pic>
    </p:spTree>
    <p:extLst>
      <p:ext uri="{BB962C8B-B14F-4D97-AF65-F5344CB8AC3E}">
        <p14:creationId xmlns:p14="http://schemas.microsoft.com/office/powerpoint/2010/main" val="2653807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4C10F4B-B6BE-4E3A-C9E6-E2B43DEB27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986B1F0-30BC-F44E-09D8-8D06C3C8C038}"/>
              </a:ext>
            </a:extLst>
          </p:cNvPr>
          <p:cNvSpPr>
            <a:spLocks noGrp="1"/>
          </p:cNvSpPr>
          <p:nvPr>
            <p:ph type="title"/>
          </p:nvPr>
        </p:nvSpPr>
        <p:spPr/>
        <p:txBody>
          <a:bodyPr/>
          <a:lstStyle/>
          <a:p>
            <a:r>
              <a:rPr lang="en-US" dirty="0"/>
              <a:t>Fouls and Misconduct</a:t>
            </a:r>
            <a:br>
              <a:rPr lang="en-US" dirty="0"/>
            </a:br>
            <a:r>
              <a:rPr lang="en-US" dirty="0"/>
              <a:t>Rule 12</a:t>
            </a:r>
          </a:p>
        </p:txBody>
      </p:sp>
      <p:sp>
        <p:nvSpPr>
          <p:cNvPr id="3" name="Content Placeholder 2">
            <a:extLst>
              <a:ext uri="{FF2B5EF4-FFF2-40B4-BE49-F238E27FC236}">
                <a16:creationId xmlns:a16="http://schemas.microsoft.com/office/drawing/2014/main" xmlns="" id="{2718D69C-08C7-025C-D1AC-18758038DF7F}"/>
              </a:ext>
            </a:extLst>
          </p:cNvPr>
          <p:cNvSpPr>
            <a:spLocks noGrp="1"/>
          </p:cNvSpPr>
          <p:nvPr>
            <p:ph idx="1"/>
          </p:nvPr>
        </p:nvSpPr>
        <p:spPr>
          <a:xfrm>
            <a:off x="2086388" y="4695411"/>
            <a:ext cx="8906256" cy="1751457"/>
          </a:xfrm>
        </p:spPr>
        <p:txBody>
          <a:bodyPr/>
          <a:lstStyle/>
          <a:p>
            <a:pPr marL="0" indent="0">
              <a:buNone/>
            </a:pPr>
            <a:r>
              <a:rPr lang="en-US" sz="2000" dirty="0"/>
              <a:t>Article 4 in 12-8 provides guidance that all elements must be satisfied for obvious goal-scoring opportunities:</a:t>
            </a:r>
          </a:p>
          <a:p>
            <a:r>
              <a:rPr lang="en-US" sz="2000" dirty="0"/>
              <a:t>Distance between the offense and the goal,</a:t>
            </a:r>
          </a:p>
          <a:p>
            <a:r>
              <a:rPr lang="en-US" sz="2000" dirty="0"/>
              <a:t>General direction of play,</a:t>
            </a:r>
          </a:p>
          <a:p>
            <a:r>
              <a:rPr lang="en-US" sz="2000" dirty="0"/>
              <a:t>Likelihood of keeping control of the ball,</a:t>
            </a:r>
          </a:p>
          <a:p>
            <a:r>
              <a:rPr lang="en-US" sz="2000" dirty="0"/>
              <a:t>Location and number of defenders.</a:t>
            </a:r>
          </a:p>
          <a:p>
            <a:endParaRPr lang="en-US" dirty="0"/>
          </a:p>
        </p:txBody>
      </p:sp>
      <p:sp>
        <p:nvSpPr>
          <p:cNvPr id="4" name="Footer Placeholder 3">
            <a:extLst>
              <a:ext uri="{FF2B5EF4-FFF2-40B4-BE49-F238E27FC236}">
                <a16:creationId xmlns:a16="http://schemas.microsoft.com/office/drawing/2014/main" xmlns="" id="{70044EC2-E2EA-36D8-0441-AC714158C401}"/>
              </a:ext>
            </a:extLst>
          </p:cNvPr>
          <p:cNvSpPr>
            <a:spLocks noGrp="1"/>
          </p:cNvSpPr>
          <p:nvPr>
            <p:ph type="ftr" sz="quarter" idx="11"/>
          </p:nvPr>
        </p:nvSpPr>
        <p:spPr/>
        <p:txBody>
          <a:bodyPr/>
          <a:lstStyle/>
          <a:p>
            <a:pPr>
              <a:defRPr/>
            </a:pPr>
            <a:r>
              <a:rPr lang="en-US"/>
              <a:t>www.nfhs.org</a:t>
            </a:r>
          </a:p>
        </p:txBody>
      </p:sp>
      <p:pic>
        <p:nvPicPr>
          <p:cNvPr id="7" name="Picture 6" descr="A green rectangular object with white lines&#10;&#10;Description automatically generated">
            <a:extLst>
              <a:ext uri="{FF2B5EF4-FFF2-40B4-BE49-F238E27FC236}">
                <a16:creationId xmlns:a16="http://schemas.microsoft.com/office/drawing/2014/main" xmlns="" id="{D0138D13-2416-9298-D7E2-610C036200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8652" y="2037641"/>
            <a:ext cx="8906256" cy="2679192"/>
          </a:xfrm>
          <a:prstGeom prst="rect">
            <a:avLst/>
          </a:prstGeom>
        </p:spPr>
      </p:pic>
    </p:spTree>
    <p:extLst>
      <p:ext uri="{BB962C8B-B14F-4D97-AF65-F5344CB8AC3E}">
        <p14:creationId xmlns:p14="http://schemas.microsoft.com/office/powerpoint/2010/main" val="3144773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963613" y="4406900"/>
            <a:ext cx="8867775" cy="1362075"/>
          </a:xfrm>
        </p:spPr>
        <p:txBody>
          <a:bodyPr/>
          <a:lstStyle/>
          <a:p>
            <a:pPr>
              <a:defRPr/>
            </a:pPr>
            <a:r>
              <a:rPr lang="en-US" dirty="0"/>
              <a:t>Editorial changes</a:t>
            </a:r>
          </a:p>
        </p:txBody>
      </p:sp>
      <p:sp>
        <p:nvSpPr>
          <p:cNvPr id="28675" name="Text Placeholder 5">
            <a:extLst>
              <a:ext uri="{FF2B5EF4-FFF2-40B4-BE49-F238E27FC236}">
                <a16:creationId xmlns:a16="http://schemas.microsoft.com/office/drawing/2014/main" xmlns="" id="{171B4D8B-6ABE-4C8C-977D-E35EAC182FCF}"/>
              </a:ext>
            </a:extLst>
          </p:cNvPr>
          <p:cNvSpPr>
            <a:spLocks noGrp="1" noChangeArrowheads="1"/>
          </p:cNvSpPr>
          <p:nvPr>
            <p:ph type="body" idx="1"/>
          </p:nvPr>
        </p:nvSpPr>
        <p:spPr>
          <a:xfrm>
            <a:off x="963613" y="2906713"/>
            <a:ext cx="10363200" cy="1500187"/>
          </a:xfrm>
        </p:spPr>
        <p:txBody>
          <a:bodyPr/>
          <a:lstStyle/>
          <a:p>
            <a:endParaRPr lang="en-US" altLang="en-US"/>
          </a:p>
        </p:txBody>
      </p:sp>
    </p:spTree>
    <p:extLst>
      <p:ext uri="{BB962C8B-B14F-4D97-AF65-F5344CB8AC3E}">
        <p14:creationId xmlns:p14="http://schemas.microsoft.com/office/powerpoint/2010/main" val="29989471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9A6339-E042-D20A-D4BE-5A1EC4833BFF}"/>
              </a:ext>
            </a:extLst>
          </p:cNvPr>
          <p:cNvSpPr>
            <a:spLocks noGrp="1"/>
          </p:cNvSpPr>
          <p:nvPr>
            <p:ph type="title"/>
          </p:nvPr>
        </p:nvSpPr>
        <p:spPr/>
        <p:txBody>
          <a:bodyPr/>
          <a:lstStyle/>
          <a:p>
            <a:r>
              <a:rPr lang="en-US" dirty="0"/>
              <a:t>Time – Out and In</a:t>
            </a:r>
            <a:br>
              <a:rPr lang="en-US" dirty="0"/>
            </a:br>
            <a:r>
              <a:rPr lang="en-US" dirty="0"/>
              <a:t>7-4-3</a:t>
            </a:r>
          </a:p>
        </p:txBody>
      </p:sp>
      <p:sp>
        <p:nvSpPr>
          <p:cNvPr id="3" name="Content Placeholder 2">
            <a:extLst>
              <a:ext uri="{FF2B5EF4-FFF2-40B4-BE49-F238E27FC236}">
                <a16:creationId xmlns:a16="http://schemas.microsoft.com/office/drawing/2014/main" xmlns="" id="{B7D0508C-8DF3-35E1-6702-CAE9F62BF93B}"/>
              </a:ext>
            </a:extLst>
          </p:cNvPr>
          <p:cNvSpPr>
            <a:spLocks noGrp="1"/>
          </p:cNvSpPr>
          <p:nvPr>
            <p:ph idx="1"/>
          </p:nvPr>
        </p:nvSpPr>
        <p:spPr>
          <a:xfrm>
            <a:off x="7372350" y="2125980"/>
            <a:ext cx="4720590" cy="3177540"/>
          </a:xfrm>
        </p:spPr>
        <p:txBody>
          <a:bodyPr/>
          <a:lstStyle/>
          <a:p>
            <a:pPr marL="0" marR="0" indent="0">
              <a:spcBef>
                <a:spcPts val="0"/>
              </a:spcBef>
              <a:spcAft>
                <a:spcPts val="0"/>
              </a:spcAft>
              <a:buNone/>
            </a:pPr>
            <a:r>
              <a:rPr lang="en-US" sz="2400" dirty="0"/>
              <a:t>The clock shall be stopped when a substitute by the team in the lead is beckoned onto the field in the final five minutes of regulation or overtime.</a:t>
            </a:r>
          </a:p>
          <a:p>
            <a:pPr marL="0" marR="0" indent="0">
              <a:spcBef>
                <a:spcPts val="0"/>
              </a:spcBef>
              <a:spcAft>
                <a:spcPts val="0"/>
              </a:spcAft>
              <a:buNone/>
            </a:pPr>
            <a:endParaRPr lang="en-US" sz="2400" dirty="0"/>
          </a:p>
          <a:p>
            <a:pPr marL="0" indent="0">
              <a:buNone/>
            </a:pPr>
            <a:endParaRPr lang="en-US" dirty="0"/>
          </a:p>
        </p:txBody>
      </p:sp>
      <p:sp>
        <p:nvSpPr>
          <p:cNvPr id="4" name="Footer Placeholder 3">
            <a:extLst>
              <a:ext uri="{FF2B5EF4-FFF2-40B4-BE49-F238E27FC236}">
                <a16:creationId xmlns:a16="http://schemas.microsoft.com/office/drawing/2014/main" xmlns="" id="{B79AC355-D1A4-5D5A-A172-9B54853A0E74}"/>
              </a:ext>
            </a:extLst>
          </p:cNvPr>
          <p:cNvSpPr>
            <a:spLocks noGrp="1"/>
          </p:cNvSpPr>
          <p:nvPr>
            <p:ph type="ftr" sz="quarter" idx="11"/>
          </p:nvPr>
        </p:nvSpPr>
        <p:spPr/>
        <p:txBody>
          <a:bodyPr/>
          <a:lstStyle/>
          <a:p>
            <a:pPr>
              <a:defRPr/>
            </a:pPr>
            <a:r>
              <a:rPr lang="en-US"/>
              <a:t>www.nfhs.org</a:t>
            </a:r>
          </a:p>
        </p:txBody>
      </p:sp>
      <p:pic>
        <p:nvPicPr>
          <p:cNvPr id="7" name="Picture 6" descr="A group of women in white uniforms&#10;&#10;Description automatically generated">
            <a:extLst>
              <a:ext uri="{FF2B5EF4-FFF2-40B4-BE49-F238E27FC236}">
                <a16:creationId xmlns:a16="http://schemas.microsoft.com/office/drawing/2014/main" xmlns="" id="{EEF1DD4A-0660-E629-A3D9-6BCB83C36B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4090" y="2045970"/>
            <a:ext cx="4892040" cy="4288536"/>
          </a:xfrm>
          <a:prstGeom prst="rect">
            <a:avLst/>
          </a:prstGeom>
        </p:spPr>
      </p:pic>
    </p:spTree>
    <p:extLst>
      <p:ext uri="{BB962C8B-B14F-4D97-AF65-F5344CB8AC3E}">
        <p14:creationId xmlns:p14="http://schemas.microsoft.com/office/powerpoint/2010/main" val="2370337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ACF9176-C3A7-170E-596A-B51F46B2B1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08322AAE-CDE4-476C-4823-0B36FE1AB9CA}"/>
              </a:ext>
            </a:extLst>
          </p:cNvPr>
          <p:cNvSpPr>
            <a:spLocks noGrp="1"/>
          </p:cNvSpPr>
          <p:nvPr>
            <p:ph type="title"/>
          </p:nvPr>
        </p:nvSpPr>
        <p:spPr/>
        <p:txBody>
          <a:bodyPr/>
          <a:lstStyle/>
          <a:p>
            <a:r>
              <a:rPr lang="en-US" dirty="0"/>
              <a:t>Timer</a:t>
            </a:r>
            <a:br>
              <a:rPr lang="en-US" dirty="0"/>
            </a:br>
            <a:r>
              <a:rPr lang="en-US" dirty="0"/>
              <a:t>6-2-3</a:t>
            </a:r>
          </a:p>
        </p:txBody>
      </p:sp>
      <p:sp>
        <p:nvSpPr>
          <p:cNvPr id="3" name="Content Placeholder 2">
            <a:extLst>
              <a:ext uri="{FF2B5EF4-FFF2-40B4-BE49-F238E27FC236}">
                <a16:creationId xmlns:a16="http://schemas.microsoft.com/office/drawing/2014/main" xmlns="" id="{58F228E5-EB10-D3EC-7469-ED878C6694B5}"/>
              </a:ext>
            </a:extLst>
          </p:cNvPr>
          <p:cNvSpPr>
            <a:spLocks noGrp="1"/>
          </p:cNvSpPr>
          <p:nvPr>
            <p:ph idx="1"/>
          </p:nvPr>
        </p:nvSpPr>
        <p:spPr>
          <a:xfrm>
            <a:off x="7349490" y="2066372"/>
            <a:ext cx="4639311" cy="4266165"/>
          </a:xfrm>
        </p:spPr>
        <p:txBody>
          <a:bodyPr/>
          <a:lstStyle/>
          <a:p>
            <a:pPr marL="0" marR="0" indent="0">
              <a:spcBef>
                <a:spcPts val="0"/>
              </a:spcBef>
              <a:spcAft>
                <a:spcPts val="0"/>
              </a:spcAft>
              <a:buNone/>
            </a:pPr>
            <a:r>
              <a:rPr lang="en-US" dirty="0"/>
              <a:t>The official timer shall start or stop the timing device as per 7-4 when signaled to do so by the referee.</a:t>
            </a:r>
          </a:p>
          <a:p>
            <a:pPr marL="0" marR="0" indent="0">
              <a:spcBef>
                <a:spcPts val="0"/>
              </a:spcBef>
              <a:spcAft>
                <a:spcPts val="0"/>
              </a:spcAft>
              <a:buNone/>
            </a:pPr>
            <a:endParaRPr lang="en-US" dirty="0"/>
          </a:p>
          <a:p>
            <a:pPr marL="0" marR="0" indent="0">
              <a:spcBef>
                <a:spcPts val="0"/>
              </a:spcBef>
              <a:spcAft>
                <a:spcPts val="0"/>
              </a:spcAft>
              <a:buNone/>
            </a:pPr>
            <a:r>
              <a:rPr lang="en-US" dirty="0"/>
              <a:t>This change removes a duplicate reference to timer duties.</a:t>
            </a:r>
          </a:p>
          <a:p>
            <a:endParaRPr lang="en-US" dirty="0"/>
          </a:p>
        </p:txBody>
      </p:sp>
      <p:sp>
        <p:nvSpPr>
          <p:cNvPr id="4" name="Footer Placeholder 3">
            <a:extLst>
              <a:ext uri="{FF2B5EF4-FFF2-40B4-BE49-F238E27FC236}">
                <a16:creationId xmlns:a16="http://schemas.microsoft.com/office/drawing/2014/main" xmlns="" id="{DA4E92F6-B91D-5FAD-0AFA-F86444E12506}"/>
              </a:ext>
            </a:extLst>
          </p:cNvPr>
          <p:cNvSpPr>
            <a:spLocks noGrp="1"/>
          </p:cNvSpPr>
          <p:nvPr>
            <p:ph type="ftr" sz="quarter" idx="11"/>
          </p:nvPr>
        </p:nvSpPr>
        <p:spPr/>
        <p:txBody>
          <a:bodyPr/>
          <a:lstStyle/>
          <a:p>
            <a:pPr>
              <a:defRPr/>
            </a:pPr>
            <a:r>
              <a:rPr lang="en-US"/>
              <a:t>www.nfhs.org</a:t>
            </a:r>
          </a:p>
        </p:txBody>
      </p:sp>
      <p:pic>
        <p:nvPicPr>
          <p:cNvPr id="8" name="Picture 7" descr="A person and person sitting at a desk&#10;&#10;Description automatically generated">
            <a:extLst>
              <a:ext uri="{FF2B5EF4-FFF2-40B4-BE49-F238E27FC236}">
                <a16:creationId xmlns:a16="http://schemas.microsoft.com/office/drawing/2014/main" xmlns="" id="{FCD1B886-D9BD-B572-A718-39ED5C4800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6074" y="2066372"/>
            <a:ext cx="5056632" cy="4306824"/>
          </a:xfrm>
          <a:prstGeom prst="rect">
            <a:avLst/>
          </a:prstGeom>
        </p:spPr>
      </p:pic>
    </p:spTree>
    <p:extLst>
      <p:ext uri="{BB962C8B-B14F-4D97-AF65-F5344CB8AC3E}">
        <p14:creationId xmlns:p14="http://schemas.microsoft.com/office/powerpoint/2010/main" val="5630123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86DA5AE-0B80-4298-BE4A-0E891D3AB9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6CB2E195-7A45-9CD7-97BF-21FEAC89D93E}"/>
              </a:ext>
            </a:extLst>
          </p:cNvPr>
          <p:cNvSpPr>
            <a:spLocks noGrp="1"/>
          </p:cNvSpPr>
          <p:nvPr>
            <p:ph type="title"/>
          </p:nvPr>
        </p:nvSpPr>
        <p:spPr/>
        <p:txBody>
          <a:bodyPr/>
          <a:lstStyle/>
          <a:p>
            <a:r>
              <a:rPr lang="en-US" dirty="0"/>
              <a:t>Misconduct</a:t>
            </a:r>
            <a:br>
              <a:rPr lang="en-US" dirty="0"/>
            </a:br>
            <a:r>
              <a:rPr lang="en-US" cap="none" dirty="0"/>
              <a:t>12-5-1f15, 5-1-2</a:t>
            </a:r>
            <a:endParaRPr lang="en-US" strike="sngStrike" dirty="0"/>
          </a:p>
        </p:txBody>
      </p:sp>
      <p:sp>
        <p:nvSpPr>
          <p:cNvPr id="3" name="Content Placeholder 2">
            <a:extLst>
              <a:ext uri="{FF2B5EF4-FFF2-40B4-BE49-F238E27FC236}">
                <a16:creationId xmlns:a16="http://schemas.microsoft.com/office/drawing/2014/main" xmlns="" id="{52FE51F2-3456-87BD-DE60-0016FDEE9F31}"/>
              </a:ext>
            </a:extLst>
          </p:cNvPr>
          <p:cNvSpPr>
            <a:spLocks noGrp="1"/>
          </p:cNvSpPr>
          <p:nvPr>
            <p:ph idx="1"/>
          </p:nvPr>
        </p:nvSpPr>
        <p:spPr>
          <a:xfrm>
            <a:off x="6629400" y="2125980"/>
            <a:ext cx="5338234" cy="4201796"/>
          </a:xfrm>
        </p:spPr>
        <p:txBody>
          <a:bodyPr/>
          <a:lstStyle/>
          <a:p>
            <a:pPr marL="0" indent="0">
              <a:buNone/>
            </a:pPr>
            <a:r>
              <a:rPr lang="en-US" sz="2400" dirty="0"/>
              <a:t>Amended language related to prohibition of players, coaches, bench personnel or officials related to the use of alcohol, tobacco or controlled or illicit substance(s) for non-medicinal purposes beginning with arrival at the competition site until departure following the completion of the contest.</a:t>
            </a:r>
          </a:p>
          <a:p>
            <a:endParaRPr lang="en-US" dirty="0"/>
          </a:p>
        </p:txBody>
      </p:sp>
      <p:sp>
        <p:nvSpPr>
          <p:cNvPr id="4" name="Footer Placeholder 3">
            <a:extLst>
              <a:ext uri="{FF2B5EF4-FFF2-40B4-BE49-F238E27FC236}">
                <a16:creationId xmlns:a16="http://schemas.microsoft.com/office/drawing/2014/main" xmlns="" id="{2496457F-42A3-AEA5-0CDA-974025C20EFC}"/>
              </a:ext>
            </a:extLst>
          </p:cNvPr>
          <p:cNvSpPr>
            <a:spLocks noGrp="1"/>
          </p:cNvSpPr>
          <p:nvPr>
            <p:ph type="ftr" sz="quarter" idx="11"/>
          </p:nvPr>
        </p:nvSpPr>
        <p:spPr/>
        <p:txBody>
          <a:bodyPr/>
          <a:lstStyle/>
          <a:p>
            <a:pPr>
              <a:defRPr/>
            </a:pPr>
            <a:r>
              <a:rPr lang="en-US"/>
              <a:t>www.nfhs.org</a:t>
            </a:r>
          </a:p>
        </p:txBody>
      </p:sp>
      <p:pic>
        <p:nvPicPr>
          <p:cNvPr id="7" name="Picture 6" descr="A no smoking sign with cigarettes and a cigarette case&#10;&#10;Description automatically generated">
            <a:extLst>
              <a:ext uri="{FF2B5EF4-FFF2-40B4-BE49-F238E27FC236}">
                <a16:creationId xmlns:a16="http://schemas.microsoft.com/office/drawing/2014/main" xmlns="" id="{CC57390B-5DBA-32F8-CD91-82A651C55B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61610" y="2023110"/>
            <a:ext cx="4336566" cy="4372039"/>
          </a:xfrm>
          <a:prstGeom prst="rect">
            <a:avLst/>
          </a:prstGeom>
        </p:spPr>
      </p:pic>
    </p:spTree>
    <p:extLst>
      <p:ext uri="{BB962C8B-B14F-4D97-AF65-F5344CB8AC3E}">
        <p14:creationId xmlns:p14="http://schemas.microsoft.com/office/powerpoint/2010/main" val="3182418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963613" y="4406900"/>
            <a:ext cx="8867775" cy="1362075"/>
          </a:xfrm>
        </p:spPr>
        <p:txBody>
          <a:bodyPr/>
          <a:lstStyle/>
          <a:p>
            <a:pPr>
              <a:defRPr/>
            </a:pPr>
            <a:r>
              <a:rPr lang="en-US" dirty="0"/>
              <a:t>Points of emphasis</a:t>
            </a:r>
          </a:p>
        </p:txBody>
      </p:sp>
      <p:sp>
        <p:nvSpPr>
          <p:cNvPr id="28675" name="Text Placeholder 5">
            <a:extLst>
              <a:ext uri="{FF2B5EF4-FFF2-40B4-BE49-F238E27FC236}">
                <a16:creationId xmlns:a16="http://schemas.microsoft.com/office/drawing/2014/main" xmlns="" id="{171B4D8B-6ABE-4C8C-977D-E35EAC182FCF}"/>
              </a:ext>
            </a:extLst>
          </p:cNvPr>
          <p:cNvSpPr>
            <a:spLocks noGrp="1" noChangeArrowheads="1"/>
          </p:cNvSpPr>
          <p:nvPr>
            <p:ph type="body" idx="1"/>
          </p:nvPr>
        </p:nvSpPr>
        <p:spPr>
          <a:xfrm>
            <a:off x="963613" y="2906713"/>
            <a:ext cx="10363200" cy="1500187"/>
          </a:xfrm>
        </p:spPr>
        <p:txBody>
          <a:bodyPr/>
          <a:lstStyle/>
          <a:p>
            <a:endParaRPr lang="en-US" altLang="en-US"/>
          </a:p>
        </p:txBody>
      </p:sp>
    </p:spTree>
    <p:extLst>
      <p:ext uri="{BB962C8B-B14F-4D97-AF65-F5344CB8AC3E}">
        <p14:creationId xmlns:p14="http://schemas.microsoft.com/office/powerpoint/2010/main" val="24135988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672CAC-13A3-E684-4C65-542431F4D2CE}"/>
              </a:ext>
            </a:extLst>
          </p:cNvPr>
          <p:cNvSpPr>
            <a:spLocks noGrp="1"/>
          </p:cNvSpPr>
          <p:nvPr>
            <p:ph type="title"/>
          </p:nvPr>
        </p:nvSpPr>
        <p:spPr/>
        <p:txBody>
          <a:bodyPr/>
          <a:lstStyle/>
          <a:p>
            <a:r>
              <a:rPr lang="en-US" dirty="0">
                <a:ea typeface="+mj-lt"/>
                <a:cs typeface="+mj-lt"/>
              </a:rPr>
              <a:t>Official’s Toolbox for Game Management</a:t>
            </a:r>
            <a:endParaRPr lang="en-US" dirty="0"/>
          </a:p>
        </p:txBody>
      </p:sp>
      <p:sp>
        <p:nvSpPr>
          <p:cNvPr id="3" name="Content Placeholder 2">
            <a:extLst>
              <a:ext uri="{FF2B5EF4-FFF2-40B4-BE49-F238E27FC236}">
                <a16:creationId xmlns:a16="http://schemas.microsoft.com/office/drawing/2014/main" xmlns="" id="{7405327E-7D32-105F-190E-0979C3E40F3C}"/>
              </a:ext>
            </a:extLst>
          </p:cNvPr>
          <p:cNvSpPr>
            <a:spLocks noGrp="1"/>
          </p:cNvSpPr>
          <p:nvPr>
            <p:ph idx="1"/>
          </p:nvPr>
        </p:nvSpPr>
        <p:spPr>
          <a:xfrm>
            <a:off x="7094923" y="2044359"/>
            <a:ext cx="4872712" cy="4283418"/>
          </a:xfrm>
        </p:spPr>
        <p:txBody>
          <a:bodyPr/>
          <a:lstStyle/>
          <a:p>
            <a:pPr marL="0" indent="0">
              <a:buNone/>
            </a:pPr>
            <a:r>
              <a:rPr lang="en-US" dirty="0"/>
              <a:t>Referees have a variety of skills, techniques and strategies within their “toolbox” to effectively officiate a match and maintain control over players, coaches and the game environment.</a:t>
            </a:r>
          </a:p>
          <a:p>
            <a:endParaRPr lang="en-US" dirty="0"/>
          </a:p>
        </p:txBody>
      </p:sp>
      <p:sp>
        <p:nvSpPr>
          <p:cNvPr id="4" name="Footer Placeholder 3">
            <a:extLst>
              <a:ext uri="{FF2B5EF4-FFF2-40B4-BE49-F238E27FC236}">
                <a16:creationId xmlns:a16="http://schemas.microsoft.com/office/drawing/2014/main" xmlns="" id="{7A7111E0-CF64-64CF-AFAE-8EA208A03839}"/>
              </a:ext>
            </a:extLst>
          </p:cNvPr>
          <p:cNvSpPr>
            <a:spLocks noGrp="1"/>
          </p:cNvSpPr>
          <p:nvPr>
            <p:ph type="ftr" sz="quarter" idx="11"/>
          </p:nvPr>
        </p:nvSpPr>
        <p:spPr/>
        <p:txBody>
          <a:bodyPr/>
          <a:lstStyle/>
          <a:p>
            <a:pPr>
              <a:defRPr/>
            </a:pPr>
            <a:r>
              <a:rPr lang="en-US"/>
              <a:t>www.nfhs.org</a:t>
            </a:r>
          </a:p>
        </p:txBody>
      </p:sp>
      <p:pic>
        <p:nvPicPr>
          <p:cNvPr id="6" name="Picture 5" descr="A group of men in sports uniforms&#10;&#10;Description automatically generated">
            <a:extLst>
              <a:ext uri="{FF2B5EF4-FFF2-40B4-BE49-F238E27FC236}">
                <a16:creationId xmlns:a16="http://schemas.microsoft.com/office/drawing/2014/main" xmlns="" id="{43F4F2F3-7A86-4BC8-44A1-446977EC17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42437" y="2044358"/>
            <a:ext cx="4872713" cy="4291022"/>
          </a:xfrm>
          <a:prstGeom prst="rect">
            <a:avLst/>
          </a:prstGeom>
        </p:spPr>
      </p:pic>
    </p:spTree>
    <p:extLst>
      <p:ext uri="{BB962C8B-B14F-4D97-AF65-F5344CB8AC3E}">
        <p14:creationId xmlns:p14="http://schemas.microsoft.com/office/powerpoint/2010/main" val="6017112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B3A2A3F-E728-4693-8F99-EC20AA1283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191977B6-377B-5A31-2077-7A9A463342A5}"/>
              </a:ext>
            </a:extLst>
          </p:cNvPr>
          <p:cNvSpPr>
            <a:spLocks noGrp="1"/>
          </p:cNvSpPr>
          <p:nvPr>
            <p:ph type="title"/>
          </p:nvPr>
        </p:nvSpPr>
        <p:spPr/>
        <p:txBody>
          <a:bodyPr/>
          <a:lstStyle/>
          <a:p>
            <a:r>
              <a:rPr lang="en-US" dirty="0">
                <a:ea typeface="+mj-lt"/>
                <a:cs typeface="+mj-lt"/>
              </a:rPr>
              <a:t>Official’s Toolbox for Game Management</a:t>
            </a:r>
            <a:endParaRPr lang="en-US" dirty="0"/>
          </a:p>
        </p:txBody>
      </p:sp>
      <p:sp>
        <p:nvSpPr>
          <p:cNvPr id="3" name="Content Placeholder 2">
            <a:extLst>
              <a:ext uri="{FF2B5EF4-FFF2-40B4-BE49-F238E27FC236}">
                <a16:creationId xmlns:a16="http://schemas.microsoft.com/office/drawing/2014/main" xmlns="" id="{467C356B-5F71-7BDD-3BDA-919F10EC660B}"/>
              </a:ext>
            </a:extLst>
          </p:cNvPr>
          <p:cNvSpPr>
            <a:spLocks noGrp="1"/>
          </p:cNvSpPr>
          <p:nvPr>
            <p:ph idx="1"/>
          </p:nvPr>
        </p:nvSpPr>
        <p:spPr>
          <a:xfrm>
            <a:off x="6096000" y="1949385"/>
            <a:ext cx="5734050" cy="4355531"/>
          </a:xfrm>
        </p:spPr>
        <p:txBody>
          <a:bodyPr/>
          <a:lstStyle/>
          <a:p>
            <a:pPr marL="146050" indent="0">
              <a:buNone/>
            </a:pPr>
            <a:r>
              <a:rPr lang="en-US" sz="2400" dirty="0"/>
              <a:t>These tools include:</a:t>
            </a:r>
          </a:p>
          <a:p>
            <a:pPr marL="603250" indent="-457200"/>
            <a:r>
              <a:rPr lang="en-US" sz="2400" dirty="0"/>
              <a:t>Communication – Using verbal and non-verbal cues to convey decision, instructions, warnings and working with game site administration to facilitate a positive game environment.</a:t>
            </a:r>
          </a:p>
          <a:p>
            <a:pPr marL="603250" indent="-457200"/>
            <a:endParaRPr lang="en-US" sz="2400" dirty="0"/>
          </a:p>
          <a:p>
            <a:pPr marL="603250" indent="-457200"/>
            <a:r>
              <a:rPr lang="en-US" sz="2400" dirty="0"/>
              <a:t>Game control – Using authority to manage the tempo and flow of the game, intervening to calm tensions, prevent conflicts and address unsporting behavior.</a:t>
            </a:r>
          </a:p>
        </p:txBody>
      </p:sp>
      <p:sp>
        <p:nvSpPr>
          <p:cNvPr id="4" name="Footer Placeholder 3">
            <a:extLst>
              <a:ext uri="{FF2B5EF4-FFF2-40B4-BE49-F238E27FC236}">
                <a16:creationId xmlns:a16="http://schemas.microsoft.com/office/drawing/2014/main" xmlns="" id="{7DD5A400-5CF5-83AA-DE99-487930D8BF1E}"/>
              </a:ext>
            </a:extLst>
          </p:cNvPr>
          <p:cNvSpPr>
            <a:spLocks noGrp="1"/>
          </p:cNvSpPr>
          <p:nvPr>
            <p:ph type="ftr" sz="quarter" idx="11"/>
          </p:nvPr>
        </p:nvSpPr>
        <p:spPr/>
        <p:txBody>
          <a:bodyPr/>
          <a:lstStyle/>
          <a:p>
            <a:pPr>
              <a:defRPr/>
            </a:pPr>
            <a:r>
              <a:rPr lang="en-US"/>
              <a:t>www.nfhs.org</a:t>
            </a:r>
          </a:p>
        </p:txBody>
      </p:sp>
      <p:pic>
        <p:nvPicPr>
          <p:cNvPr id="7" name="Picture 6" descr="A silhouette of two people&#10;&#10;Description automatically generated">
            <a:extLst>
              <a:ext uri="{FF2B5EF4-FFF2-40B4-BE49-F238E27FC236}">
                <a16:creationId xmlns:a16="http://schemas.microsoft.com/office/drawing/2014/main" xmlns="" id="{48AC486E-0AD0-27F5-A9B9-448B61996B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47494" y="2011999"/>
            <a:ext cx="3838629" cy="4355531"/>
          </a:xfrm>
          <a:prstGeom prst="rect">
            <a:avLst/>
          </a:prstGeom>
        </p:spPr>
      </p:pic>
    </p:spTree>
    <p:extLst>
      <p:ext uri="{BB962C8B-B14F-4D97-AF65-F5344CB8AC3E}">
        <p14:creationId xmlns:p14="http://schemas.microsoft.com/office/powerpoint/2010/main" val="3495873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CCF1452-E732-6BCA-169E-C4D65E83FA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6F37EE6A-09B9-1E01-3D43-5A10DF2F6E8B}"/>
              </a:ext>
            </a:extLst>
          </p:cNvPr>
          <p:cNvSpPr>
            <a:spLocks noGrp="1"/>
          </p:cNvSpPr>
          <p:nvPr>
            <p:ph type="title"/>
          </p:nvPr>
        </p:nvSpPr>
        <p:spPr/>
        <p:txBody>
          <a:bodyPr/>
          <a:lstStyle/>
          <a:p>
            <a:r>
              <a:rPr lang="en-US" dirty="0">
                <a:ea typeface="+mj-lt"/>
                <a:cs typeface="+mj-lt"/>
              </a:rPr>
              <a:t>Official’s Toolbox for Game Management</a:t>
            </a:r>
            <a:endParaRPr lang="en-US" dirty="0"/>
          </a:p>
        </p:txBody>
      </p:sp>
      <p:sp>
        <p:nvSpPr>
          <p:cNvPr id="3" name="Content Placeholder 2">
            <a:extLst>
              <a:ext uri="{FF2B5EF4-FFF2-40B4-BE49-F238E27FC236}">
                <a16:creationId xmlns:a16="http://schemas.microsoft.com/office/drawing/2014/main" xmlns="" id="{B1E5FAA6-B14F-1F8E-720D-A2B4DA817086}"/>
              </a:ext>
            </a:extLst>
          </p:cNvPr>
          <p:cNvSpPr>
            <a:spLocks noGrp="1"/>
          </p:cNvSpPr>
          <p:nvPr>
            <p:ph idx="1"/>
          </p:nvPr>
        </p:nvSpPr>
        <p:spPr>
          <a:xfrm>
            <a:off x="7600950" y="1989139"/>
            <a:ext cx="4366684" cy="4338637"/>
          </a:xfrm>
        </p:spPr>
        <p:txBody>
          <a:bodyPr/>
          <a:lstStyle/>
          <a:p>
            <a:pPr marL="603250" indent="-457200"/>
            <a:r>
              <a:rPr lang="en-US" sz="2000" dirty="0"/>
              <a:t>Development – With the explanation of misconduct, both coaches and officials should approach interactions with respect and maintain professionalism.</a:t>
            </a:r>
          </a:p>
          <a:p>
            <a:pPr marL="603250" indent="-457200"/>
            <a:endParaRPr lang="en-US" sz="2000" dirty="0"/>
          </a:p>
          <a:p>
            <a:pPr marL="603250" indent="-457200"/>
            <a:r>
              <a:rPr lang="en-US" sz="2000" dirty="0"/>
              <a:t>Adaptability – Referees must adapt to changing circumstances and adjust their officiating style based on the level of play, the behavior of players and unexpected developments during the match.</a:t>
            </a:r>
          </a:p>
        </p:txBody>
      </p:sp>
      <p:sp>
        <p:nvSpPr>
          <p:cNvPr id="4" name="Footer Placeholder 3">
            <a:extLst>
              <a:ext uri="{FF2B5EF4-FFF2-40B4-BE49-F238E27FC236}">
                <a16:creationId xmlns:a16="http://schemas.microsoft.com/office/drawing/2014/main" xmlns="" id="{90280332-723C-DBCE-B90F-513486B71614}"/>
              </a:ext>
            </a:extLst>
          </p:cNvPr>
          <p:cNvSpPr>
            <a:spLocks noGrp="1"/>
          </p:cNvSpPr>
          <p:nvPr>
            <p:ph type="ftr" sz="quarter" idx="11"/>
          </p:nvPr>
        </p:nvSpPr>
        <p:spPr/>
        <p:txBody>
          <a:bodyPr/>
          <a:lstStyle/>
          <a:p>
            <a:pPr>
              <a:defRPr/>
            </a:pPr>
            <a:r>
              <a:rPr lang="en-US"/>
              <a:t>www.nfhs.org</a:t>
            </a:r>
          </a:p>
        </p:txBody>
      </p:sp>
      <p:pic>
        <p:nvPicPr>
          <p:cNvPr id="7" name="Picture 6" descr="A group of men standing on a bench&#10;&#10;Description automatically generated">
            <a:extLst>
              <a:ext uri="{FF2B5EF4-FFF2-40B4-BE49-F238E27FC236}">
                <a16:creationId xmlns:a16="http://schemas.microsoft.com/office/drawing/2014/main" xmlns="" id="{6038E9B4-C251-8B01-73D8-57ABC11194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23864" y="1989139"/>
            <a:ext cx="5378077" cy="4423091"/>
          </a:xfrm>
          <a:prstGeom prst="rect">
            <a:avLst/>
          </a:prstGeom>
        </p:spPr>
      </p:pic>
    </p:spTree>
    <p:extLst>
      <p:ext uri="{BB962C8B-B14F-4D97-AF65-F5344CB8AC3E}">
        <p14:creationId xmlns:p14="http://schemas.microsoft.com/office/powerpoint/2010/main" val="11305793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847C862-F7BD-3B18-ECE6-C0C79293C8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094C8E5C-C75D-4C57-96A6-4E59066E4A06}"/>
              </a:ext>
            </a:extLst>
          </p:cNvPr>
          <p:cNvSpPr>
            <a:spLocks noGrp="1"/>
          </p:cNvSpPr>
          <p:nvPr>
            <p:ph type="title"/>
          </p:nvPr>
        </p:nvSpPr>
        <p:spPr/>
        <p:txBody>
          <a:bodyPr/>
          <a:lstStyle/>
          <a:p>
            <a:r>
              <a:rPr lang="en-US" dirty="0">
                <a:ea typeface="+mj-lt"/>
                <a:cs typeface="+mj-lt"/>
              </a:rPr>
              <a:t>Stopping a promising Attack</a:t>
            </a:r>
            <a:endParaRPr lang="en-US" dirty="0"/>
          </a:p>
        </p:txBody>
      </p:sp>
      <p:sp>
        <p:nvSpPr>
          <p:cNvPr id="3" name="Content Placeholder 2">
            <a:extLst>
              <a:ext uri="{FF2B5EF4-FFF2-40B4-BE49-F238E27FC236}">
                <a16:creationId xmlns:a16="http://schemas.microsoft.com/office/drawing/2014/main" xmlns="" id="{81DE1D41-1566-575B-9F1D-B3B9D1CBAE61}"/>
              </a:ext>
            </a:extLst>
          </p:cNvPr>
          <p:cNvSpPr>
            <a:spLocks noGrp="1"/>
          </p:cNvSpPr>
          <p:nvPr>
            <p:ph idx="1"/>
          </p:nvPr>
        </p:nvSpPr>
        <p:spPr>
          <a:xfrm>
            <a:off x="7418070" y="2148840"/>
            <a:ext cx="4549564" cy="4178936"/>
          </a:xfrm>
        </p:spPr>
        <p:txBody>
          <a:bodyPr>
            <a:normAutofit/>
          </a:bodyPr>
          <a:lstStyle/>
          <a:p>
            <a:pPr marL="146050" indent="0">
              <a:buNone/>
            </a:pPr>
            <a:r>
              <a:rPr lang="en-US" sz="2400" dirty="0"/>
              <a:t>The strategy of tactically fouling with the aim to interrupt the attacking team’s progress without necessarily denying an obvious goal-scoring opportunity is a form of misconduct.</a:t>
            </a:r>
          </a:p>
          <a:p>
            <a:pPr marL="146050" indent="0">
              <a:buNone/>
            </a:pPr>
            <a:endParaRPr lang="en-US" sz="2400" dirty="0"/>
          </a:p>
          <a:p>
            <a:pPr marL="146050" indent="0">
              <a:buNone/>
            </a:pPr>
            <a:r>
              <a:rPr lang="en-US" sz="2400" dirty="0"/>
              <a:t>Rule 12 highlights the importance of discerning the nature of these types of tactical offenses for consistent and fair officiating.</a:t>
            </a:r>
          </a:p>
          <a:p>
            <a:pPr marL="146050" indent="0">
              <a:buNone/>
            </a:pPr>
            <a:endParaRPr lang="en-US" dirty="0"/>
          </a:p>
          <a:p>
            <a:endParaRPr lang="en-US" dirty="0"/>
          </a:p>
        </p:txBody>
      </p:sp>
      <p:sp>
        <p:nvSpPr>
          <p:cNvPr id="4" name="Footer Placeholder 3">
            <a:extLst>
              <a:ext uri="{FF2B5EF4-FFF2-40B4-BE49-F238E27FC236}">
                <a16:creationId xmlns:a16="http://schemas.microsoft.com/office/drawing/2014/main" xmlns="" id="{1B19B3C1-A8BF-2F18-8E00-0B7096189B61}"/>
              </a:ext>
            </a:extLst>
          </p:cNvPr>
          <p:cNvSpPr>
            <a:spLocks noGrp="1"/>
          </p:cNvSpPr>
          <p:nvPr>
            <p:ph type="ftr" sz="quarter" idx="11"/>
          </p:nvPr>
        </p:nvSpPr>
        <p:spPr/>
        <p:txBody>
          <a:bodyPr/>
          <a:lstStyle/>
          <a:p>
            <a:pPr>
              <a:defRPr/>
            </a:pPr>
            <a:r>
              <a:rPr lang="en-US"/>
              <a:t>www.nfhs.org</a:t>
            </a:r>
          </a:p>
        </p:txBody>
      </p:sp>
      <p:pic>
        <p:nvPicPr>
          <p:cNvPr id="6" name="Picture 5" descr="A group of men playing football&#10;&#10;Description automatically generated">
            <a:extLst>
              <a:ext uri="{FF2B5EF4-FFF2-40B4-BE49-F238E27FC236}">
                <a16:creationId xmlns:a16="http://schemas.microsoft.com/office/drawing/2014/main" xmlns="" id="{22C75886-800A-DADA-94CD-CDC4116E0E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82164" y="2258568"/>
            <a:ext cx="5183533" cy="3970782"/>
          </a:xfrm>
          <a:prstGeom prst="rect">
            <a:avLst/>
          </a:prstGeom>
        </p:spPr>
      </p:pic>
    </p:spTree>
    <p:extLst>
      <p:ext uri="{BB962C8B-B14F-4D97-AF65-F5344CB8AC3E}">
        <p14:creationId xmlns:p14="http://schemas.microsoft.com/office/powerpoint/2010/main" val="2369937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1DF1B99-B9AE-9198-A527-FA93352C7C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459E8692-3490-EFC4-3231-58EBA86259F7}"/>
              </a:ext>
            </a:extLst>
          </p:cNvPr>
          <p:cNvSpPr>
            <a:spLocks noGrp="1"/>
          </p:cNvSpPr>
          <p:nvPr>
            <p:ph type="title"/>
          </p:nvPr>
        </p:nvSpPr>
        <p:spPr/>
        <p:txBody>
          <a:bodyPr/>
          <a:lstStyle/>
          <a:p>
            <a:r>
              <a:rPr lang="en-US" dirty="0">
                <a:ea typeface="+mj-lt"/>
                <a:cs typeface="+mj-lt"/>
              </a:rPr>
              <a:t>Stopping a promising Attack</a:t>
            </a:r>
            <a:endParaRPr lang="en-US" dirty="0"/>
          </a:p>
        </p:txBody>
      </p:sp>
      <p:sp>
        <p:nvSpPr>
          <p:cNvPr id="3" name="Content Placeholder 2">
            <a:extLst>
              <a:ext uri="{FF2B5EF4-FFF2-40B4-BE49-F238E27FC236}">
                <a16:creationId xmlns:a16="http://schemas.microsoft.com/office/drawing/2014/main" xmlns="" id="{B1F24957-9F70-A900-B972-DA6118439255}"/>
              </a:ext>
            </a:extLst>
          </p:cNvPr>
          <p:cNvSpPr>
            <a:spLocks noGrp="1"/>
          </p:cNvSpPr>
          <p:nvPr>
            <p:ph idx="1"/>
          </p:nvPr>
        </p:nvSpPr>
        <p:spPr>
          <a:xfrm>
            <a:off x="6096000" y="2011999"/>
            <a:ext cx="5871634" cy="4338637"/>
          </a:xfrm>
        </p:spPr>
        <p:txBody>
          <a:bodyPr>
            <a:normAutofit lnSpcReduction="10000"/>
          </a:bodyPr>
          <a:lstStyle/>
          <a:p>
            <a:pPr marL="0" indent="0">
              <a:buNone/>
            </a:pPr>
            <a:r>
              <a:rPr lang="en-US" sz="2400" dirty="0"/>
              <a:t>Fouls that stop a promising attack (SPA) </a:t>
            </a:r>
          </a:p>
          <a:p>
            <a:r>
              <a:rPr lang="en-US" sz="2400" dirty="0"/>
              <a:t>might not be severe in nature, </a:t>
            </a:r>
          </a:p>
          <a:p>
            <a:r>
              <a:rPr lang="en-US" sz="2400" dirty="0"/>
              <a:t>but the offense’s impact on the attacking team’s potential needs to be recognized and dealt with accordingly. </a:t>
            </a:r>
          </a:p>
          <a:p>
            <a:pPr marL="0" indent="0">
              <a:buNone/>
            </a:pPr>
            <a:endParaRPr lang="en-US" sz="2400" dirty="0"/>
          </a:p>
          <a:p>
            <a:pPr marL="0" indent="0">
              <a:buNone/>
            </a:pPr>
            <a:r>
              <a:rPr lang="en-US" sz="2400" dirty="0"/>
              <a:t>Officials need to understand </a:t>
            </a:r>
          </a:p>
          <a:p>
            <a:r>
              <a:rPr lang="en-US" sz="2400" dirty="0"/>
              <a:t>to understand the nuanced dynamics of play,</a:t>
            </a:r>
          </a:p>
          <a:p>
            <a:r>
              <a:rPr lang="en-US" sz="2400" dirty="0"/>
              <a:t>maintain a tactical awareness of the phase of play, and</a:t>
            </a:r>
          </a:p>
          <a:p>
            <a:r>
              <a:rPr lang="en-US" sz="2400" dirty="0"/>
              <a:t> recognize SPA incidents.</a:t>
            </a:r>
          </a:p>
        </p:txBody>
      </p:sp>
      <p:sp>
        <p:nvSpPr>
          <p:cNvPr id="4" name="Footer Placeholder 3">
            <a:extLst>
              <a:ext uri="{FF2B5EF4-FFF2-40B4-BE49-F238E27FC236}">
                <a16:creationId xmlns:a16="http://schemas.microsoft.com/office/drawing/2014/main" xmlns="" id="{BDB03452-159D-D8F4-71B9-D254AC43E7C0}"/>
              </a:ext>
            </a:extLst>
          </p:cNvPr>
          <p:cNvSpPr>
            <a:spLocks noGrp="1"/>
          </p:cNvSpPr>
          <p:nvPr>
            <p:ph type="ftr" sz="quarter" idx="11"/>
          </p:nvPr>
        </p:nvSpPr>
        <p:spPr/>
        <p:txBody>
          <a:bodyPr/>
          <a:lstStyle/>
          <a:p>
            <a:pPr>
              <a:defRPr/>
            </a:pPr>
            <a:r>
              <a:rPr lang="en-US"/>
              <a:t>www.nfhs.org</a:t>
            </a:r>
          </a:p>
        </p:txBody>
      </p:sp>
      <p:pic>
        <p:nvPicPr>
          <p:cNvPr id="7" name="Picture 6" descr="A couple of men playing football&#10;&#10;Description automatically generated">
            <a:extLst>
              <a:ext uri="{FF2B5EF4-FFF2-40B4-BE49-F238E27FC236}">
                <a16:creationId xmlns:a16="http://schemas.microsoft.com/office/drawing/2014/main" xmlns="" id="{B4BBA87C-9AB5-F3A5-71E2-BC261CB2BA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5285" y="2041621"/>
            <a:ext cx="3840761" cy="4338637"/>
          </a:xfrm>
          <a:prstGeom prst="rect">
            <a:avLst/>
          </a:prstGeom>
        </p:spPr>
      </p:pic>
    </p:spTree>
    <p:extLst>
      <p:ext uri="{BB962C8B-B14F-4D97-AF65-F5344CB8AC3E}">
        <p14:creationId xmlns:p14="http://schemas.microsoft.com/office/powerpoint/2010/main" val="8000849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2D69027-3ABD-0608-8179-1ED9AA6C38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B058C5AE-5F2E-1037-29B8-7A2EAEC33B3E}"/>
              </a:ext>
            </a:extLst>
          </p:cNvPr>
          <p:cNvSpPr>
            <a:spLocks noGrp="1"/>
          </p:cNvSpPr>
          <p:nvPr>
            <p:ph type="title"/>
          </p:nvPr>
        </p:nvSpPr>
        <p:spPr/>
        <p:txBody>
          <a:bodyPr/>
          <a:lstStyle/>
          <a:p>
            <a:r>
              <a:rPr lang="en-US" dirty="0">
                <a:ea typeface="+mj-lt"/>
                <a:cs typeface="+mj-lt"/>
              </a:rPr>
              <a:t>Stopping a promising Attack</a:t>
            </a:r>
            <a:endParaRPr lang="en-US" dirty="0"/>
          </a:p>
        </p:txBody>
      </p:sp>
      <p:sp>
        <p:nvSpPr>
          <p:cNvPr id="3" name="Content Placeholder 2">
            <a:extLst>
              <a:ext uri="{FF2B5EF4-FFF2-40B4-BE49-F238E27FC236}">
                <a16:creationId xmlns:a16="http://schemas.microsoft.com/office/drawing/2014/main" xmlns="" id="{18625C89-F938-CF61-F931-6D90A06ACDE4}"/>
              </a:ext>
            </a:extLst>
          </p:cNvPr>
          <p:cNvSpPr>
            <a:spLocks noGrp="1"/>
          </p:cNvSpPr>
          <p:nvPr>
            <p:ph idx="1"/>
          </p:nvPr>
        </p:nvSpPr>
        <p:spPr>
          <a:xfrm>
            <a:off x="5349240" y="1977390"/>
            <a:ext cx="6618394" cy="4304666"/>
          </a:xfrm>
        </p:spPr>
        <p:txBody>
          <a:bodyPr/>
          <a:lstStyle/>
          <a:p>
            <a:pPr marL="146050" indent="0">
              <a:buNone/>
            </a:pPr>
            <a:r>
              <a:rPr lang="en-US" sz="2400" dirty="0"/>
              <a:t>Referees are tasked with evaluating multiple factors to determine the promise of an</a:t>
            </a:r>
            <a:r>
              <a:rPr lang="en-US" sz="2400" dirty="0">
                <a:solidFill>
                  <a:srgbClr val="FF0000"/>
                </a:solidFill>
              </a:rPr>
              <a:t> </a:t>
            </a:r>
            <a:r>
              <a:rPr lang="en-US" sz="2400" dirty="0"/>
              <a:t>attack, encompassing elements like:</a:t>
            </a:r>
          </a:p>
          <a:p>
            <a:pPr marL="603250" indent="-457200"/>
            <a:r>
              <a:rPr lang="en-US" sz="2400" dirty="0"/>
              <a:t>Player positioning,</a:t>
            </a:r>
          </a:p>
          <a:p>
            <a:pPr marL="603250" indent="-457200"/>
            <a:r>
              <a:rPr lang="en-US" sz="2400" dirty="0"/>
              <a:t>Ball control,</a:t>
            </a:r>
          </a:p>
          <a:p>
            <a:pPr marL="603250" indent="-457200"/>
            <a:r>
              <a:rPr lang="en-US" sz="2400" dirty="0"/>
              <a:t>Defensive presence,</a:t>
            </a:r>
          </a:p>
          <a:p>
            <a:pPr marL="603250" indent="-457200"/>
            <a:r>
              <a:rPr lang="en-US" sz="2400" dirty="0"/>
              <a:t>Team’s pace.</a:t>
            </a:r>
          </a:p>
          <a:p>
            <a:pPr marL="146050" indent="0">
              <a:buNone/>
            </a:pPr>
            <a:endParaRPr lang="en-US" sz="2400" dirty="0"/>
          </a:p>
          <a:p>
            <a:pPr marL="146050" indent="0">
              <a:buNone/>
            </a:pPr>
            <a:r>
              <a:rPr lang="en-US" sz="2400" dirty="0"/>
              <a:t>Any foul disrupting a promising attack is considered misconduct, warranting a caution and a yellow card for the offending player.</a:t>
            </a:r>
          </a:p>
          <a:p>
            <a:endParaRPr lang="en-US" dirty="0"/>
          </a:p>
        </p:txBody>
      </p:sp>
      <p:sp>
        <p:nvSpPr>
          <p:cNvPr id="4" name="Footer Placeholder 3">
            <a:extLst>
              <a:ext uri="{FF2B5EF4-FFF2-40B4-BE49-F238E27FC236}">
                <a16:creationId xmlns:a16="http://schemas.microsoft.com/office/drawing/2014/main" xmlns="" id="{00A3E721-59E1-FAD5-3850-EF43EFC8317E}"/>
              </a:ext>
            </a:extLst>
          </p:cNvPr>
          <p:cNvSpPr>
            <a:spLocks noGrp="1"/>
          </p:cNvSpPr>
          <p:nvPr>
            <p:ph type="ftr" sz="quarter" idx="11"/>
          </p:nvPr>
        </p:nvSpPr>
        <p:spPr/>
        <p:txBody>
          <a:bodyPr/>
          <a:lstStyle/>
          <a:p>
            <a:pPr>
              <a:defRPr/>
            </a:pPr>
            <a:r>
              <a:rPr lang="en-US"/>
              <a:t>www.nfhs.org</a:t>
            </a:r>
          </a:p>
        </p:txBody>
      </p:sp>
      <p:pic>
        <p:nvPicPr>
          <p:cNvPr id="7" name="Picture 6" descr="A football referee giving a high five to a referee&#10;&#10;Description automatically generated">
            <a:extLst>
              <a:ext uri="{FF2B5EF4-FFF2-40B4-BE49-F238E27FC236}">
                <a16:creationId xmlns:a16="http://schemas.microsoft.com/office/drawing/2014/main" xmlns="" id="{3A72945C-880C-C8A3-1489-ACC8A2CB96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7212" y="2014400"/>
            <a:ext cx="3192018" cy="4404816"/>
          </a:xfrm>
          <a:prstGeom prst="rect">
            <a:avLst/>
          </a:prstGeom>
        </p:spPr>
      </p:pic>
    </p:spTree>
    <p:extLst>
      <p:ext uri="{BB962C8B-B14F-4D97-AF65-F5344CB8AC3E}">
        <p14:creationId xmlns:p14="http://schemas.microsoft.com/office/powerpoint/2010/main" val="1576788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F667FEE-CD95-F179-126F-E577C18DA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6DCBCB21-3931-A8F3-23D4-C1DFCFD5617E}"/>
              </a:ext>
            </a:extLst>
          </p:cNvPr>
          <p:cNvSpPr>
            <a:spLocks noGrp="1"/>
          </p:cNvSpPr>
          <p:nvPr>
            <p:ph type="title"/>
          </p:nvPr>
        </p:nvSpPr>
        <p:spPr/>
        <p:txBody>
          <a:bodyPr/>
          <a:lstStyle/>
          <a:p>
            <a:r>
              <a:rPr lang="en-US" dirty="0">
                <a:ea typeface="+mj-lt"/>
                <a:cs typeface="+mj-lt"/>
              </a:rPr>
              <a:t>Stopping a promising Attack</a:t>
            </a:r>
            <a:endParaRPr lang="en-US" dirty="0"/>
          </a:p>
        </p:txBody>
      </p:sp>
      <p:sp>
        <p:nvSpPr>
          <p:cNvPr id="3" name="Content Placeholder 2">
            <a:extLst>
              <a:ext uri="{FF2B5EF4-FFF2-40B4-BE49-F238E27FC236}">
                <a16:creationId xmlns:a16="http://schemas.microsoft.com/office/drawing/2014/main" xmlns="" id="{58CA06E8-1E7F-8E80-8507-782E4CC44336}"/>
              </a:ext>
            </a:extLst>
          </p:cNvPr>
          <p:cNvSpPr>
            <a:spLocks noGrp="1"/>
          </p:cNvSpPr>
          <p:nvPr>
            <p:ph sz="half" idx="1"/>
          </p:nvPr>
        </p:nvSpPr>
        <p:spPr>
          <a:xfrm>
            <a:off x="2023110" y="5509259"/>
            <a:ext cx="9829799" cy="823277"/>
          </a:xfrm>
        </p:spPr>
        <p:txBody>
          <a:bodyPr/>
          <a:lstStyle/>
          <a:p>
            <a:pPr marL="0" indent="0">
              <a:buNone/>
            </a:pPr>
            <a:r>
              <a:rPr lang="en-US" sz="2400" dirty="0"/>
              <a:t>If SPA occurs within the offender’s penalty area, and the foul is an attempt to play the ball, the player is not cautioned if the referee awards a penalty kick. </a:t>
            </a:r>
          </a:p>
          <a:p>
            <a:endParaRPr lang="en-US" dirty="0"/>
          </a:p>
        </p:txBody>
      </p:sp>
      <p:sp>
        <p:nvSpPr>
          <p:cNvPr id="4" name="Footer Placeholder 3">
            <a:extLst>
              <a:ext uri="{FF2B5EF4-FFF2-40B4-BE49-F238E27FC236}">
                <a16:creationId xmlns:a16="http://schemas.microsoft.com/office/drawing/2014/main" xmlns="" id="{7ACDDA9A-291A-5400-A0F0-B7191455E405}"/>
              </a:ext>
            </a:extLst>
          </p:cNvPr>
          <p:cNvSpPr>
            <a:spLocks noGrp="1"/>
          </p:cNvSpPr>
          <p:nvPr>
            <p:ph type="ftr" sz="quarter" idx="11"/>
          </p:nvPr>
        </p:nvSpPr>
        <p:spPr/>
        <p:txBody>
          <a:bodyPr/>
          <a:lstStyle/>
          <a:p>
            <a:pPr>
              <a:defRPr/>
            </a:pPr>
            <a:r>
              <a:rPr lang="en-US"/>
              <a:t>www.nfhs.org</a:t>
            </a:r>
          </a:p>
        </p:txBody>
      </p:sp>
      <p:pic>
        <p:nvPicPr>
          <p:cNvPr id="9" name="Picture 8" descr="A person playing football with a ball&#10;&#10;Description automatically generated">
            <a:extLst>
              <a:ext uri="{FF2B5EF4-FFF2-40B4-BE49-F238E27FC236}">
                <a16:creationId xmlns:a16="http://schemas.microsoft.com/office/drawing/2014/main" xmlns="" id="{2691F6A4-E899-5D9F-CB7A-32B4AB56E3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3823" y="1956816"/>
            <a:ext cx="7976448" cy="3552443"/>
          </a:xfrm>
          <a:prstGeom prst="rect">
            <a:avLst/>
          </a:prstGeom>
        </p:spPr>
      </p:pic>
    </p:spTree>
    <p:extLst>
      <p:ext uri="{BB962C8B-B14F-4D97-AF65-F5344CB8AC3E}">
        <p14:creationId xmlns:p14="http://schemas.microsoft.com/office/powerpoint/2010/main" val="5360152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F667FEE-CD95-F179-126F-E577C18DA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6DCBCB21-3931-A8F3-23D4-C1DFCFD5617E}"/>
              </a:ext>
            </a:extLst>
          </p:cNvPr>
          <p:cNvSpPr>
            <a:spLocks noGrp="1"/>
          </p:cNvSpPr>
          <p:nvPr>
            <p:ph type="title"/>
          </p:nvPr>
        </p:nvSpPr>
        <p:spPr/>
        <p:txBody>
          <a:bodyPr/>
          <a:lstStyle/>
          <a:p>
            <a:r>
              <a:rPr lang="en-US" dirty="0">
                <a:ea typeface="+mj-lt"/>
                <a:cs typeface="+mj-lt"/>
              </a:rPr>
              <a:t>Stopping a promising Attack</a:t>
            </a:r>
            <a:endParaRPr lang="en-US" dirty="0"/>
          </a:p>
        </p:txBody>
      </p:sp>
      <p:sp>
        <p:nvSpPr>
          <p:cNvPr id="3" name="Content Placeholder 2">
            <a:extLst>
              <a:ext uri="{FF2B5EF4-FFF2-40B4-BE49-F238E27FC236}">
                <a16:creationId xmlns:a16="http://schemas.microsoft.com/office/drawing/2014/main" xmlns="" id="{58CA06E8-1E7F-8E80-8507-782E4CC44336}"/>
              </a:ext>
            </a:extLst>
          </p:cNvPr>
          <p:cNvSpPr>
            <a:spLocks noGrp="1"/>
          </p:cNvSpPr>
          <p:nvPr>
            <p:ph idx="1"/>
          </p:nvPr>
        </p:nvSpPr>
        <p:spPr>
          <a:xfrm>
            <a:off x="2443905" y="5717063"/>
            <a:ext cx="8768925" cy="800417"/>
          </a:xfrm>
        </p:spPr>
        <p:txBody>
          <a:bodyPr/>
          <a:lstStyle/>
          <a:p>
            <a:pPr marL="0" indent="0">
              <a:buNone/>
            </a:pPr>
            <a:r>
              <a:rPr lang="en-US" sz="2000" dirty="0"/>
              <a:t>In other SPA circumstances inside the penalty area (e.g., holding, pulling, pushing, no possibility to play the ball, etc.) the offending player must be cautioned.</a:t>
            </a:r>
          </a:p>
          <a:p>
            <a:endParaRPr lang="en-US" dirty="0"/>
          </a:p>
        </p:txBody>
      </p:sp>
      <p:sp>
        <p:nvSpPr>
          <p:cNvPr id="4" name="Footer Placeholder 3">
            <a:extLst>
              <a:ext uri="{FF2B5EF4-FFF2-40B4-BE49-F238E27FC236}">
                <a16:creationId xmlns:a16="http://schemas.microsoft.com/office/drawing/2014/main" xmlns="" id="{7ACDDA9A-291A-5400-A0F0-B7191455E405}"/>
              </a:ext>
            </a:extLst>
          </p:cNvPr>
          <p:cNvSpPr>
            <a:spLocks noGrp="1"/>
          </p:cNvSpPr>
          <p:nvPr>
            <p:ph type="ftr" sz="quarter" idx="11"/>
          </p:nvPr>
        </p:nvSpPr>
        <p:spPr/>
        <p:txBody>
          <a:bodyPr/>
          <a:lstStyle/>
          <a:p>
            <a:pPr>
              <a:defRPr/>
            </a:pPr>
            <a:r>
              <a:rPr lang="en-US"/>
              <a:t>www.nfhs.org</a:t>
            </a:r>
          </a:p>
        </p:txBody>
      </p:sp>
      <p:pic>
        <p:nvPicPr>
          <p:cNvPr id="6" name="Picture 5" descr="A group of people playing football&#10;&#10;Description automatically generated">
            <a:extLst>
              <a:ext uri="{FF2B5EF4-FFF2-40B4-BE49-F238E27FC236}">
                <a16:creationId xmlns:a16="http://schemas.microsoft.com/office/drawing/2014/main" xmlns="" id="{FDE869A8-8BDA-488D-121C-23E38DB3D2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1164" y="1981349"/>
            <a:ext cx="8471745" cy="3712854"/>
          </a:xfrm>
          <a:prstGeom prst="rect">
            <a:avLst/>
          </a:prstGeom>
        </p:spPr>
      </p:pic>
    </p:spTree>
    <p:extLst>
      <p:ext uri="{BB962C8B-B14F-4D97-AF65-F5344CB8AC3E}">
        <p14:creationId xmlns:p14="http://schemas.microsoft.com/office/powerpoint/2010/main" val="17069695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A5065C0-A0D9-2815-B430-6A40ADD0B2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22BA83B-81BF-54E2-9B29-83BA387EF948}"/>
              </a:ext>
            </a:extLst>
          </p:cNvPr>
          <p:cNvSpPr>
            <a:spLocks noGrp="1"/>
          </p:cNvSpPr>
          <p:nvPr>
            <p:ph type="title"/>
          </p:nvPr>
        </p:nvSpPr>
        <p:spPr/>
        <p:txBody>
          <a:bodyPr/>
          <a:lstStyle/>
          <a:p>
            <a:r>
              <a:rPr lang="en-US" dirty="0">
                <a:ea typeface="+mj-lt"/>
                <a:cs typeface="+mj-lt"/>
              </a:rPr>
              <a:t>After a Goal</a:t>
            </a:r>
            <a:endParaRPr lang="en-US" dirty="0"/>
          </a:p>
        </p:txBody>
      </p:sp>
      <p:sp>
        <p:nvSpPr>
          <p:cNvPr id="3" name="Content Placeholder 2">
            <a:extLst>
              <a:ext uri="{FF2B5EF4-FFF2-40B4-BE49-F238E27FC236}">
                <a16:creationId xmlns:a16="http://schemas.microsoft.com/office/drawing/2014/main" xmlns="" id="{171929E9-960E-4123-D6AF-847D12FE1A1F}"/>
              </a:ext>
            </a:extLst>
          </p:cNvPr>
          <p:cNvSpPr>
            <a:spLocks noGrp="1"/>
          </p:cNvSpPr>
          <p:nvPr>
            <p:ph idx="1"/>
          </p:nvPr>
        </p:nvSpPr>
        <p:spPr>
          <a:xfrm>
            <a:off x="6428635" y="2084259"/>
            <a:ext cx="5264255" cy="4243518"/>
          </a:xfrm>
        </p:spPr>
        <p:txBody>
          <a:bodyPr/>
          <a:lstStyle/>
          <a:p>
            <a:pPr marL="146050" indent="0">
              <a:buNone/>
            </a:pPr>
            <a:r>
              <a:rPr lang="en-US" sz="2000" dirty="0"/>
              <a:t>After a goal is scored, officials must stay alert. In addition to administrative tasks, officials must be vigilant for any signs of tension or potential misconduct and address issues promptly to prevent situations from escalating. </a:t>
            </a:r>
          </a:p>
          <a:p>
            <a:pPr marL="146050" indent="0">
              <a:buNone/>
            </a:pPr>
            <a:endParaRPr lang="en-US" sz="2000" dirty="0"/>
          </a:p>
          <a:p>
            <a:pPr marL="146050" indent="0">
              <a:buNone/>
            </a:pPr>
            <a:r>
              <a:rPr lang="en-US" sz="2000" dirty="0"/>
              <a:t>Key aspects include:</a:t>
            </a:r>
          </a:p>
          <a:p>
            <a:pPr marL="603250" indent="-457200"/>
            <a:r>
              <a:rPr lang="en-US" sz="2000" dirty="0"/>
              <a:t>Officials need to work as a team to determine if the goal was, in fact, scored properly.</a:t>
            </a:r>
          </a:p>
          <a:p>
            <a:pPr marL="603250" indent="-457200"/>
            <a:endParaRPr lang="en-US" sz="2000" dirty="0"/>
          </a:p>
          <a:p>
            <a:pPr marL="603250" indent="-457200"/>
            <a:r>
              <a:rPr lang="en-US" sz="2000" dirty="0"/>
              <a:t>Identifying and addressing any unsporting actions or misconduct. </a:t>
            </a:r>
          </a:p>
          <a:p>
            <a:pPr marL="603250" indent="-457200"/>
            <a:endParaRPr lang="en-US" dirty="0"/>
          </a:p>
        </p:txBody>
      </p:sp>
      <p:sp>
        <p:nvSpPr>
          <p:cNvPr id="4" name="Footer Placeholder 3">
            <a:extLst>
              <a:ext uri="{FF2B5EF4-FFF2-40B4-BE49-F238E27FC236}">
                <a16:creationId xmlns:a16="http://schemas.microsoft.com/office/drawing/2014/main" xmlns="" id="{A2F72D68-E1E8-1BD8-932E-089EB592A8A5}"/>
              </a:ext>
            </a:extLst>
          </p:cNvPr>
          <p:cNvSpPr>
            <a:spLocks noGrp="1"/>
          </p:cNvSpPr>
          <p:nvPr>
            <p:ph type="ftr" sz="quarter" idx="11"/>
          </p:nvPr>
        </p:nvSpPr>
        <p:spPr/>
        <p:txBody>
          <a:bodyPr/>
          <a:lstStyle/>
          <a:p>
            <a:pPr>
              <a:defRPr/>
            </a:pPr>
            <a:r>
              <a:rPr lang="en-US"/>
              <a:t>www.nfhs.org</a:t>
            </a:r>
          </a:p>
        </p:txBody>
      </p:sp>
      <p:pic>
        <p:nvPicPr>
          <p:cNvPr id="7" name="Picture 6" descr="A silhouette of a football player&#10;&#10;Description automatically generated">
            <a:extLst>
              <a:ext uri="{FF2B5EF4-FFF2-40B4-BE49-F238E27FC236}">
                <a16:creationId xmlns:a16="http://schemas.microsoft.com/office/drawing/2014/main" xmlns="" id="{6F00205C-7819-BEFC-F679-580CC9FEFD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4943" y="2084259"/>
            <a:ext cx="4312517" cy="4270071"/>
          </a:xfrm>
          <a:prstGeom prst="rect">
            <a:avLst/>
          </a:prstGeom>
        </p:spPr>
      </p:pic>
    </p:spTree>
    <p:extLst>
      <p:ext uri="{BB962C8B-B14F-4D97-AF65-F5344CB8AC3E}">
        <p14:creationId xmlns:p14="http://schemas.microsoft.com/office/powerpoint/2010/main" val="10312387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01DF3D8-43E5-DF93-BE2C-480C6C7313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F7B5D166-EF5D-D23D-94D9-54DC019AF185}"/>
              </a:ext>
            </a:extLst>
          </p:cNvPr>
          <p:cNvSpPr>
            <a:spLocks noGrp="1"/>
          </p:cNvSpPr>
          <p:nvPr>
            <p:ph type="title"/>
          </p:nvPr>
        </p:nvSpPr>
        <p:spPr/>
        <p:txBody>
          <a:bodyPr/>
          <a:lstStyle/>
          <a:p>
            <a:r>
              <a:rPr lang="en-US" dirty="0">
                <a:ea typeface="+mj-lt"/>
                <a:cs typeface="+mj-lt"/>
              </a:rPr>
              <a:t>After a Goal</a:t>
            </a:r>
            <a:endParaRPr lang="en-US" dirty="0"/>
          </a:p>
        </p:txBody>
      </p:sp>
      <p:sp>
        <p:nvSpPr>
          <p:cNvPr id="3" name="Content Placeholder 2">
            <a:extLst>
              <a:ext uri="{FF2B5EF4-FFF2-40B4-BE49-F238E27FC236}">
                <a16:creationId xmlns:a16="http://schemas.microsoft.com/office/drawing/2014/main" xmlns="" id="{B5B1D71E-947E-B7AA-0DC1-A3E75B8543CE}"/>
              </a:ext>
            </a:extLst>
          </p:cNvPr>
          <p:cNvSpPr>
            <a:spLocks noGrp="1"/>
          </p:cNvSpPr>
          <p:nvPr>
            <p:ph idx="1"/>
          </p:nvPr>
        </p:nvSpPr>
        <p:spPr>
          <a:xfrm>
            <a:off x="7270012" y="2061046"/>
            <a:ext cx="4458124" cy="4269521"/>
          </a:xfrm>
        </p:spPr>
        <p:txBody>
          <a:bodyPr/>
          <a:lstStyle/>
          <a:p>
            <a:pPr marL="603250" indent="-457200"/>
            <a:r>
              <a:rPr lang="en-US" sz="2400" dirty="0"/>
              <a:t>The officiating crew must monitor players for excessive or inappropriate behavior, such as taunting, or potential confrontations, dissent or other provocative actions. </a:t>
            </a:r>
          </a:p>
          <a:p>
            <a:pPr marL="603250" indent="-457200"/>
            <a:endParaRPr lang="en-US" dirty="0"/>
          </a:p>
        </p:txBody>
      </p:sp>
      <p:sp>
        <p:nvSpPr>
          <p:cNvPr id="4" name="Footer Placeholder 3">
            <a:extLst>
              <a:ext uri="{FF2B5EF4-FFF2-40B4-BE49-F238E27FC236}">
                <a16:creationId xmlns:a16="http://schemas.microsoft.com/office/drawing/2014/main" xmlns="" id="{0E45FE76-EAEC-60D1-CCE1-22B07398883F}"/>
              </a:ext>
            </a:extLst>
          </p:cNvPr>
          <p:cNvSpPr>
            <a:spLocks noGrp="1"/>
          </p:cNvSpPr>
          <p:nvPr>
            <p:ph type="ftr" sz="quarter" idx="11"/>
          </p:nvPr>
        </p:nvSpPr>
        <p:spPr/>
        <p:txBody>
          <a:bodyPr/>
          <a:lstStyle/>
          <a:p>
            <a:pPr>
              <a:defRPr/>
            </a:pPr>
            <a:r>
              <a:rPr lang="en-US"/>
              <a:t>www.nfhs.org</a:t>
            </a:r>
          </a:p>
        </p:txBody>
      </p:sp>
      <p:pic>
        <p:nvPicPr>
          <p:cNvPr id="7" name="Picture 6" descr="A silhouette of a football player&#10;&#10;Description automatically generated">
            <a:extLst>
              <a:ext uri="{FF2B5EF4-FFF2-40B4-BE49-F238E27FC236}">
                <a16:creationId xmlns:a16="http://schemas.microsoft.com/office/drawing/2014/main" xmlns="" id="{5E5595D5-D3EC-D740-D6B7-B6B1110BFD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26919" y="2044000"/>
            <a:ext cx="5243093" cy="4391090"/>
          </a:xfrm>
          <a:prstGeom prst="rect">
            <a:avLst/>
          </a:prstGeom>
        </p:spPr>
      </p:pic>
    </p:spTree>
    <p:extLst>
      <p:ext uri="{BB962C8B-B14F-4D97-AF65-F5344CB8AC3E}">
        <p14:creationId xmlns:p14="http://schemas.microsoft.com/office/powerpoint/2010/main" val="7033934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1A83C98-7363-2E0E-29EA-C51DF6B0B4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10AFC51D-BF9C-0157-71BD-578CDEE65AAA}"/>
              </a:ext>
            </a:extLst>
          </p:cNvPr>
          <p:cNvSpPr>
            <a:spLocks noGrp="1"/>
          </p:cNvSpPr>
          <p:nvPr>
            <p:ph type="title"/>
          </p:nvPr>
        </p:nvSpPr>
        <p:spPr/>
        <p:txBody>
          <a:bodyPr/>
          <a:lstStyle/>
          <a:p>
            <a:r>
              <a:rPr lang="en-US" dirty="0">
                <a:ea typeface="+mj-lt"/>
                <a:cs typeface="+mj-lt"/>
              </a:rPr>
              <a:t>After a Goal</a:t>
            </a:r>
            <a:endParaRPr lang="en-US" dirty="0"/>
          </a:p>
        </p:txBody>
      </p:sp>
      <p:sp>
        <p:nvSpPr>
          <p:cNvPr id="3" name="Content Placeholder 2">
            <a:extLst>
              <a:ext uri="{FF2B5EF4-FFF2-40B4-BE49-F238E27FC236}">
                <a16:creationId xmlns:a16="http://schemas.microsoft.com/office/drawing/2014/main" xmlns="" id="{309C706F-F772-0556-5797-21B7AED1A5C0}"/>
              </a:ext>
            </a:extLst>
          </p:cNvPr>
          <p:cNvSpPr>
            <a:spLocks noGrp="1"/>
          </p:cNvSpPr>
          <p:nvPr>
            <p:ph idx="1"/>
          </p:nvPr>
        </p:nvSpPr>
        <p:spPr>
          <a:xfrm>
            <a:off x="6469380" y="2081967"/>
            <a:ext cx="5223510" cy="4385507"/>
          </a:xfrm>
        </p:spPr>
        <p:txBody>
          <a:bodyPr/>
          <a:lstStyle/>
          <a:p>
            <a:pPr marL="146050" indent="0">
              <a:buNone/>
            </a:pPr>
            <a:r>
              <a:rPr lang="en-US" dirty="0"/>
              <a:t>Officials should focus on the players, recognize situations that could lead to conflicts, be present and proactive in their responses, and deal with misconduct appropriately. </a:t>
            </a:r>
          </a:p>
        </p:txBody>
      </p:sp>
      <p:sp>
        <p:nvSpPr>
          <p:cNvPr id="4" name="Footer Placeholder 3">
            <a:extLst>
              <a:ext uri="{FF2B5EF4-FFF2-40B4-BE49-F238E27FC236}">
                <a16:creationId xmlns:a16="http://schemas.microsoft.com/office/drawing/2014/main" xmlns="" id="{2A17C157-E6A7-F3C2-7913-9673E7B58FD8}"/>
              </a:ext>
            </a:extLst>
          </p:cNvPr>
          <p:cNvSpPr>
            <a:spLocks noGrp="1"/>
          </p:cNvSpPr>
          <p:nvPr>
            <p:ph type="ftr" sz="quarter" idx="11"/>
          </p:nvPr>
        </p:nvSpPr>
        <p:spPr/>
        <p:txBody>
          <a:bodyPr/>
          <a:lstStyle/>
          <a:p>
            <a:pPr>
              <a:defRPr/>
            </a:pPr>
            <a:r>
              <a:rPr lang="en-US"/>
              <a:t>www.nfhs.org</a:t>
            </a:r>
          </a:p>
        </p:txBody>
      </p:sp>
      <p:pic>
        <p:nvPicPr>
          <p:cNvPr id="7" name="Picture 6" descr="A football player celebrating with his team&#10;&#10;Description automatically generated with medium confidence">
            <a:extLst>
              <a:ext uri="{FF2B5EF4-FFF2-40B4-BE49-F238E27FC236}">
                <a16:creationId xmlns:a16="http://schemas.microsoft.com/office/drawing/2014/main" xmlns="" id="{ED7A05C2-2E3A-E369-0FCE-6487AACAA6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1004" y="2036247"/>
            <a:ext cx="4368376" cy="4385507"/>
          </a:xfrm>
          <a:prstGeom prst="rect">
            <a:avLst/>
          </a:prstGeom>
        </p:spPr>
      </p:pic>
    </p:spTree>
    <p:extLst>
      <p:ext uri="{BB962C8B-B14F-4D97-AF65-F5344CB8AC3E}">
        <p14:creationId xmlns:p14="http://schemas.microsoft.com/office/powerpoint/2010/main" val="20110299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2B7992-DB1A-982E-41A0-C874214FD95E}"/>
              </a:ext>
            </a:extLst>
          </p:cNvPr>
          <p:cNvSpPr>
            <a:spLocks noGrp="1"/>
          </p:cNvSpPr>
          <p:nvPr>
            <p:ph type="title"/>
          </p:nvPr>
        </p:nvSpPr>
        <p:spPr/>
        <p:txBody>
          <a:bodyPr/>
          <a:lstStyle/>
          <a:p>
            <a:r>
              <a:rPr lang="en-US" dirty="0"/>
              <a:t>AFTER a goal</a:t>
            </a:r>
          </a:p>
        </p:txBody>
      </p:sp>
      <p:sp>
        <p:nvSpPr>
          <p:cNvPr id="3" name="Content Placeholder 2">
            <a:extLst>
              <a:ext uri="{FF2B5EF4-FFF2-40B4-BE49-F238E27FC236}">
                <a16:creationId xmlns:a16="http://schemas.microsoft.com/office/drawing/2014/main" xmlns="" id="{87B8A671-15CC-D0CE-7C91-66EE2A27A70E}"/>
              </a:ext>
            </a:extLst>
          </p:cNvPr>
          <p:cNvSpPr>
            <a:spLocks noGrp="1"/>
          </p:cNvSpPr>
          <p:nvPr>
            <p:ph idx="1"/>
          </p:nvPr>
        </p:nvSpPr>
        <p:spPr>
          <a:xfrm>
            <a:off x="9486900" y="2055559"/>
            <a:ext cx="2480734" cy="4272218"/>
          </a:xfrm>
        </p:spPr>
        <p:txBody>
          <a:bodyPr/>
          <a:lstStyle/>
          <a:p>
            <a:pPr marL="0" indent="0">
              <a:buNone/>
            </a:pPr>
            <a:r>
              <a:rPr lang="en-US" sz="2800" dirty="0"/>
              <a:t>The crew should cover record keeping and beckoning in substitutes in their pre-game discussions.</a:t>
            </a:r>
          </a:p>
        </p:txBody>
      </p:sp>
      <p:sp>
        <p:nvSpPr>
          <p:cNvPr id="4" name="Footer Placeholder 3">
            <a:extLst>
              <a:ext uri="{FF2B5EF4-FFF2-40B4-BE49-F238E27FC236}">
                <a16:creationId xmlns:a16="http://schemas.microsoft.com/office/drawing/2014/main" xmlns="" id="{204CD34C-1FEA-40F4-DBD3-04F7A8843D21}"/>
              </a:ext>
            </a:extLst>
          </p:cNvPr>
          <p:cNvSpPr>
            <a:spLocks noGrp="1"/>
          </p:cNvSpPr>
          <p:nvPr>
            <p:ph type="ftr" sz="quarter" idx="11"/>
          </p:nvPr>
        </p:nvSpPr>
        <p:spPr/>
        <p:txBody>
          <a:bodyPr/>
          <a:lstStyle/>
          <a:p>
            <a:pPr>
              <a:defRPr/>
            </a:pPr>
            <a:r>
              <a:rPr lang="en-US"/>
              <a:t>www.nfhs.org</a:t>
            </a:r>
          </a:p>
        </p:txBody>
      </p:sp>
      <p:pic>
        <p:nvPicPr>
          <p:cNvPr id="6" name="Picture 5" descr="A group of people standing in chairs&#10;&#10;Description automatically generated">
            <a:extLst>
              <a:ext uri="{FF2B5EF4-FFF2-40B4-BE49-F238E27FC236}">
                <a16:creationId xmlns:a16="http://schemas.microsoft.com/office/drawing/2014/main" xmlns="" id="{A45E09DA-CC4D-5527-3426-382F1722FF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0985" y="2055559"/>
            <a:ext cx="7379284" cy="4272217"/>
          </a:xfrm>
          <a:prstGeom prst="rect">
            <a:avLst/>
          </a:prstGeom>
        </p:spPr>
      </p:pic>
    </p:spTree>
    <p:extLst>
      <p:ext uri="{BB962C8B-B14F-4D97-AF65-F5344CB8AC3E}">
        <p14:creationId xmlns:p14="http://schemas.microsoft.com/office/powerpoint/2010/main" val="18949018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963613" y="4406900"/>
            <a:ext cx="8867775" cy="1362075"/>
          </a:xfrm>
        </p:spPr>
        <p:txBody>
          <a:bodyPr/>
          <a:lstStyle/>
          <a:p>
            <a:pPr>
              <a:defRPr/>
            </a:pPr>
            <a:r>
              <a:rPr lang="en-US" dirty="0"/>
              <a:t>NFHS OFFICIALS Education </a:t>
            </a:r>
          </a:p>
        </p:txBody>
      </p:sp>
      <p:sp>
        <p:nvSpPr>
          <p:cNvPr id="28675" name="Text Placeholder 5">
            <a:extLst>
              <a:ext uri="{FF2B5EF4-FFF2-40B4-BE49-F238E27FC236}">
                <a16:creationId xmlns:a16="http://schemas.microsoft.com/office/drawing/2014/main" xmlns="" id="{171B4D8B-6ABE-4C8C-977D-E35EAC182FCF}"/>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406A10-A93F-657D-447E-E0C8B679B978}"/>
              </a:ext>
            </a:extLst>
          </p:cNvPr>
          <p:cNvSpPr>
            <a:spLocks noGrp="1"/>
          </p:cNvSpPr>
          <p:nvPr>
            <p:ph type="title"/>
          </p:nvPr>
        </p:nvSpPr>
        <p:spPr>
          <a:xfrm>
            <a:off x="1941513" y="525463"/>
            <a:ext cx="6843672" cy="1204912"/>
          </a:xfrm>
        </p:spPr>
        <p:txBody>
          <a:bodyPr/>
          <a:lstStyle/>
          <a:p>
            <a:r>
              <a:rPr lang="en-US" sz="4000" dirty="0">
                <a:latin typeface="Inter SemiBold"/>
                <a:ea typeface="Inter SemiBold"/>
                <a:cs typeface="Inter SemiBold"/>
                <a:sym typeface="Inter SemiBold"/>
              </a:rPr>
              <a:t>All things officiating </a:t>
            </a:r>
            <a:br>
              <a:rPr lang="en-US" sz="4000" dirty="0">
                <a:latin typeface="Inter SemiBold"/>
                <a:ea typeface="Inter SemiBold"/>
                <a:cs typeface="Inter SemiBold"/>
                <a:sym typeface="Inter SemiBold"/>
              </a:rPr>
            </a:br>
            <a:r>
              <a:rPr lang="en-US" sz="4000" dirty="0">
                <a:latin typeface="Inter SemiBold"/>
                <a:ea typeface="Inter SemiBold"/>
                <a:cs typeface="Inter SemiBold"/>
                <a:sym typeface="Inter SemiBold"/>
              </a:rPr>
              <a:t>in one place!</a:t>
            </a:r>
            <a:endParaRPr lang="en-US" dirty="0"/>
          </a:p>
        </p:txBody>
      </p:sp>
      <p:sp>
        <p:nvSpPr>
          <p:cNvPr id="4" name="Content Placeholder 3">
            <a:extLst>
              <a:ext uri="{FF2B5EF4-FFF2-40B4-BE49-F238E27FC236}">
                <a16:creationId xmlns:a16="http://schemas.microsoft.com/office/drawing/2014/main" xmlns="" id="{4644809B-FCB1-F6F8-C398-D9C38190FC54}"/>
              </a:ext>
            </a:extLst>
          </p:cNvPr>
          <p:cNvSpPr>
            <a:spLocks noGrp="1"/>
          </p:cNvSpPr>
          <p:nvPr>
            <p:ph idx="1"/>
          </p:nvPr>
        </p:nvSpPr>
        <p:spPr/>
        <p:txBody>
          <a:bodyPr/>
          <a:lstStyle/>
          <a:p>
            <a:r>
              <a:rPr lang="en-US" sz="2400" dirty="0">
                <a:solidFill>
                  <a:schemeClr val="dk1"/>
                </a:solidFill>
                <a:highlight>
                  <a:srgbClr val="FFFFFF"/>
                </a:highlight>
                <a:latin typeface="Inter"/>
                <a:ea typeface="Inter"/>
                <a:cs typeface="Inter"/>
                <a:sym typeface="Inter"/>
              </a:rPr>
              <a:t>The all-in-one, cloud-based NFHS Center for Officials Services (COS) connects everyone associated with officiating. The COS handles registration, assignments, testing, payments, and a host of other features and integrations that consolidate all officiating needs into a single, modern solution. Free to all NFHS state associations, local associations, and assigner groups.</a:t>
            </a:r>
            <a:endParaRPr lang="en-US" sz="2800" dirty="0">
              <a:solidFill>
                <a:schemeClr val="dk1"/>
              </a:solidFill>
              <a:latin typeface="Inter"/>
              <a:ea typeface="Inter"/>
              <a:cs typeface="Inter"/>
              <a:sym typeface="Inter"/>
            </a:endParaRPr>
          </a:p>
          <a:p>
            <a:endParaRPr lang="en-US" dirty="0"/>
          </a:p>
        </p:txBody>
      </p:sp>
      <p:sp>
        <p:nvSpPr>
          <p:cNvPr id="8" name="Google Shape;163;p28">
            <a:extLst>
              <a:ext uri="{FF2B5EF4-FFF2-40B4-BE49-F238E27FC236}">
                <a16:creationId xmlns:a16="http://schemas.microsoft.com/office/drawing/2014/main" xmlns="" id="{64DB8A4D-D932-E495-985B-35D04CC0E9CC}"/>
              </a:ext>
            </a:extLst>
          </p:cNvPr>
          <p:cNvSpPr txBox="1"/>
          <p:nvPr/>
        </p:nvSpPr>
        <p:spPr>
          <a:xfrm>
            <a:off x="2341361" y="4539875"/>
            <a:ext cx="2264561" cy="923400"/>
          </a:xfrm>
          <a:prstGeom prst="rect">
            <a:avLst/>
          </a:prstGeom>
          <a:solidFill>
            <a:srgbClr val="D50032"/>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b="1" dirty="0">
                <a:solidFill>
                  <a:schemeClr val="bg1"/>
                </a:solidFill>
                <a:latin typeface="+mn-lt"/>
                <a:ea typeface="Inter Black"/>
                <a:cs typeface="Inter Black"/>
                <a:sym typeface="Inter Black"/>
              </a:rPr>
              <a:t>20+</a:t>
            </a:r>
            <a:endParaRPr sz="2400" b="1" dirty="0">
              <a:solidFill>
                <a:schemeClr val="bg1"/>
              </a:solidFill>
              <a:latin typeface="+mn-lt"/>
              <a:ea typeface="Inter Black"/>
              <a:cs typeface="Inter Black"/>
              <a:sym typeface="Inter Black"/>
            </a:endParaRPr>
          </a:p>
          <a:p>
            <a:pPr marL="0" lvl="0" indent="0" algn="ctr" rtl="0">
              <a:spcBef>
                <a:spcPts val="0"/>
              </a:spcBef>
              <a:spcAft>
                <a:spcPts val="0"/>
              </a:spcAft>
              <a:buNone/>
            </a:pPr>
            <a:r>
              <a:rPr lang="en" sz="2400" b="1" dirty="0">
                <a:solidFill>
                  <a:schemeClr val="bg1"/>
                </a:solidFill>
                <a:latin typeface="+mn-lt"/>
                <a:ea typeface="Inter Black"/>
                <a:cs typeface="Inter Black"/>
                <a:sym typeface="Inter Black"/>
              </a:rPr>
              <a:t>Member States</a:t>
            </a:r>
            <a:endParaRPr sz="2400" b="1" dirty="0">
              <a:solidFill>
                <a:schemeClr val="bg1"/>
              </a:solidFill>
              <a:latin typeface="+mn-lt"/>
              <a:ea typeface="Inter Black"/>
              <a:cs typeface="Inter Black"/>
              <a:sym typeface="Inter Black"/>
            </a:endParaRPr>
          </a:p>
        </p:txBody>
      </p:sp>
      <p:sp>
        <p:nvSpPr>
          <p:cNvPr id="18" name="Google Shape;164;p28">
            <a:extLst>
              <a:ext uri="{FF2B5EF4-FFF2-40B4-BE49-F238E27FC236}">
                <a16:creationId xmlns:a16="http://schemas.microsoft.com/office/drawing/2014/main" xmlns="" id="{78B4D0ED-1B18-233A-7E29-75D69FA7F834}"/>
              </a:ext>
            </a:extLst>
          </p:cNvPr>
          <p:cNvSpPr txBox="1"/>
          <p:nvPr/>
        </p:nvSpPr>
        <p:spPr>
          <a:xfrm>
            <a:off x="4800686" y="4539875"/>
            <a:ext cx="2264561" cy="923400"/>
          </a:xfrm>
          <a:prstGeom prst="rect">
            <a:avLst/>
          </a:prstGeom>
          <a:solidFill>
            <a:srgbClr val="D50032"/>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b="1" dirty="0">
                <a:solidFill>
                  <a:schemeClr val="bg1"/>
                </a:solidFill>
                <a:latin typeface="+mn-lt"/>
                <a:ea typeface="Inter Black"/>
                <a:cs typeface="Inter Black"/>
                <a:sym typeface="Inter Black"/>
              </a:rPr>
              <a:t>300,000+</a:t>
            </a:r>
            <a:endParaRPr sz="2400" b="1" dirty="0">
              <a:solidFill>
                <a:schemeClr val="bg1"/>
              </a:solidFill>
              <a:latin typeface="+mn-lt"/>
              <a:ea typeface="Inter Black"/>
              <a:cs typeface="Inter Black"/>
              <a:sym typeface="Inter Black"/>
            </a:endParaRPr>
          </a:p>
          <a:p>
            <a:pPr marL="0" lvl="0" indent="0" algn="ctr" rtl="0">
              <a:spcBef>
                <a:spcPts val="0"/>
              </a:spcBef>
              <a:spcAft>
                <a:spcPts val="0"/>
              </a:spcAft>
              <a:buNone/>
            </a:pPr>
            <a:r>
              <a:rPr lang="en" sz="2400" b="1" dirty="0">
                <a:solidFill>
                  <a:schemeClr val="bg1"/>
                </a:solidFill>
                <a:latin typeface="+mn-lt"/>
                <a:ea typeface="Inter Black"/>
                <a:cs typeface="Inter Black"/>
                <a:sym typeface="Inter Black"/>
              </a:rPr>
              <a:t>Officials</a:t>
            </a:r>
            <a:endParaRPr sz="2400" b="1" dirty="0">
              <a:solidFill>
                <a:schemeClr val="bg1"/>
              </a:solidFill>
              <a:latin typeface="+mn-lt"/>
              <a:ea typeface="Inter Black"/>
              <a:cs typeface="Inter Black"/>
              <a:sym typeface="Inter Black"/>
            </a:endParaRPr>
          </a:p>
        </p:txBody>
      </p:sp>
      <p:sp>
        <p:nvSpPr>
          <p:cNvPr id="19" name="Google Shape;165;p28">
            <a:extLst>
              <a:ext uri="{FF2B5EF4-FFF2-40B4-BE49-F238E27FC236}">
                <a16:creationId xmlns:a16="http://schemas.microsoft.com/office/drawing/2014/main" xmlns="" id="{15F565F3-30B7-3C92-8F4F-854EDF9DC6A2}"/>
              </a:ext>
            </a:extLst>
          </p:cNvPr>
          <p:cNvSpPr txBox="1"/>
          <p:nvPr/>
        </p:nvSpPr>
        <p:spPr>
          <a:xfrm>
            <a:off x="7260011" y="4539875"/>
            <a:ext cx="2264560" cy="923400"/>
          </a:xfrm>
          <a:prstGeom prst="rect">
            <a:avLst/>
          </a:prstGeom>
          <a:solidFill>
            <a:srgbClr val="D50032"/>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b="1" dirty="0">
                <a:solidFill>
                  <a:schemeClr val="bg1"/>
                </a:solidFill>
                <a:latin typeface="+mn-lt"/>
                <a:ea typeface="Inter Black"/>
                <a:cs typeface="Inter Black"/>
                <a:sym typeface="Inter Black"/>
              </a:rPr>
              <a:t>7,000+</a:t>
            </a:r>
            <a:endParaRPr sz="2400" b="1" dirty="0">
              <a:solidFill>
                <a:schemeClr val="bg1"/>
              </a:solidFill>
              <a:latin typeface="+mn-lt"/>
              <a:ea typeface="Inter Black"/>
              <a:cs typeface="Inter Black"/>
              <a:sym typeface="Inter Black"/>
            </a:endParaRPr>
          </a:p>
          <a:p>
            <a:pPr marL="0" lvl="0" indent="0" algn="ctr" rtl="0">
              <a:spcBef>
                <a:spcPts val="0"/>
              </a:spcBef>
              <a:spcAft>
                <a:spcPts val="0"/>
              </a:spcAft>
              <a:buNone/>
            </a:pPr>
            <a:r>
              <a:rPr lang="en" sz="2400" b="1" dirty="0">
                <a:solidFill>
                  <a:schemeClr val="bg1"/>
                </a:solidFill>
                <a:latin typeface="+mn-lt"/>
                <a:ea typeface="Inter Black"/>
                <a:cs typeface="Inter Black"/>
                <a:sym typeface="Inter Black"/>
              </a:rPr>
              <a:t>Schools</a:t>
            </a:r>
            <a:endParaRPr sz="2400" b="1" dirty="0">
              <a:solidFill>
                <a:schemeClr val="bg1"/>
              </a:solidFill>
              <a:latin typeface="+mn-lt"/>
              <a:ea typeface="Inter Black"/>
              <a:cs typeface="Inter Black"/>
              <a:sym typeface="Inter Black"/>
            </a:endParaRPr>
          </a:p>
        </p:txBody>
      </p:sp>
      <p:pic>
        <p:nvPicPr>
          <p:cNvPr id="20" name="Google Shape;161;p28" descr="A close up of a sign&#10;&#10;Description automatically generated">
            <a:extLst>
              <a:ext uri="{FF2B5EF4-FFF2-40B4-BE49-F238E27FC236}">
                <a16:creationId xmlns:a16="http://schemas.microsoft.com/office/drawing/2014/main" xmlns="" id="{3BDF60A3-4D23-071C-49D6-F21A500D8602}"/>
              </a:ext>
            </a:extLst>
          </p:cNvPr>
          <p:cNvPicPr preferRelativeResize="0"/>
          <p:nvPr/>
        </p:nvPicPr>
        <p:blipFill rotWithShape="1">
          <a:blip r:embed="rId3">
            <a:alphaModFix/>
          </a:blip>
          <a:srcRect l="1066" t="4841" r="1047" b="5003"/>
          <a:stretch/>
        </p:blipFill>
        <p:spPr>
          <a:xfrm>
            <a:off x="9159356" y="693267"/>
            <a:ext cx="2763677" cy="986375"/>
          </a:xfrm>
          <a:prstGeom prst="rect">
            <a:avLst/>
          </a:prstGeom>
          <a:noFill/>
          <a:ln>
            <a:noFill/>
          </a:ln>
        </p:spPr>
      </p:pic>
    </p:spTree>
    <p:extLst>
      <p:ext uri="{BB962C8B-B14F-4D97-AF65-F5344CB8AC3E}">
        <p14:creationId xmlns:p14="http://schemas.microsoft.com/office/powerpoint/2010/main" val="24319204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xmlns="" id="{DB83E914-724E-2673-A1B2-D5BD999DFB4B}"/>
              </a:ext>
            </a:extLst>
          </p:cNvPr>
          <p:cNvSpPr>
            <a:spLocks noGrp="1"/>
          </p:cNvSpPr>
          <p:nvPr>
            <p:ph type="title"/>
          </p:nvPr>
        </p:nvSpPr>
        <p:spPr/>
        <p:txBody>
          <a:bodyPr/>
          <a:lstStyle/>
          <a:p>
            <a:r>
              <a:rPr lang="en-US" sz="3800" dirty="0">
                <a:latin typeface="Inter ExtraBold"/>
                <a:ea typeface="Inter ExtraBold"/>
                <a:cs typeface="Inter ExtraBold"/>
                <a:sym typeface="Inter ExtraBold"/>
              </a:rPr>
              <a:t>COS Continued Improvements</a:t>
            </a:r>
            <a:endParaRPr lang="en-US" dirty="0"/>
          </a:p>
        </p:txBody>
      </p:sp>
      <p:sp>
        <p:nvSpPr>
          <p:cNvPr id="7" name="Content Placeholder 6">
            <a:extLst>
              <a:ext uri="{FF2B5EF4-FFF2-40B4-BE49-F238E27FC236}">
                <a16:creationId xmlns:a16="http://schemas.microsoft.com/office/drawing/2014/main" xmlns="" id="{5D44E401-9381-0B18-B228-2254B0AEE0A9}"/>
              </a:ext>
            </a:extLst>
          </p:cNvPr>
          <p:cNvSpPr>
            <a:spLocks noGrp="1"/>
          </p:cNvSpPr>
          <p:nvPr>
            <p:ph idx="1"/>
          </p:nvPr>
        </p:nvSpPr>
        <p:spPr>
          <a:xfrm>
            <a:off x="1941513" y="1989138"/>
            <a:ext cx="10026650" cy="4338637"/>
          </a:xfrm>
        </p:spPr>
        <p:txBody>
          <a:bodyPr/>
          <a:lstStyle/>
          <a:p>
            <a:r>
              <a:rPr lang="en-US" dirty="0"/>
              <a:t>Over </a:t>
            </a:r>
            <a:r>
              <a:rPr lang="en-US" b="1" dirty="0"/>
              <a:t>200</a:t>
            </a:r>
            <a:r>
              <a:rPr lang="en-US" dirty="0"/>
              <a:t> Updates and New Features in the Past 12 Months!</a:t>
            </a:r>
          </a:p>
          <a:p>
            <a:endParaRPr lang="en-US" sz="1600" dirty="0"/>
          </a:p>
          <a:p>
            <a:pPr marL="457200" lvl="1" indent="0">
              <a:buNone/>
            </a:pPr>
            <a:r>
              <a:rPr lang="en-US" b="1" dirty="0">
                <a:sym typeface="Inter"/>
              </a:rPr>
              <a:t>COMING SOON</a:t>
            </a:r>
          </a:p>
          <a:p>
            <a:pPr lvl="2"/>
            <a:r>
              <a:rPr lang="en-US" dirty="0">
                <a:sym typeface="Inter"/>
              </a:rPr>
              <a:t>Exam Center Improvements</a:t>
            </a:r>
          </a:p>
          <a:p>
            <a:pPr lvl="2"/>
            <a:r>
              <a:rPr lang="en-US" dirty="0">
                <a:sym typeface="Inter"/>
              </a:rPr>
              <a:t>Streamlined Registrations and Onboarding</a:t>
            </a:r>
          </a:p>
          <a:p>
            <a:pPr lvl="2"/>
            <a:r>
              <a:rPr lang="en-US" dirty="0">
                <a:sym typeface="Inter"/>
              </a:rPr>
              <a:t>Expanded Reporting Capabilities for States</a:t>
            </a:r>
          </a:p>
          <a:p>
            <a:pPr lvl="2"/>
            <a:r>
              <a:rPr lang="en-US" dirty="0">
                <a:sym typeface="Inter"/>
              </a:rPr>
              <a:t>Event/Clinic Registration and Attendance Tracking</a:t>
            </a:r>
          </a:p>
          <a:p>
            <a:pPr marL="457200" lvl="1" indent="0">
              <a:buNone/>
            </a:pPr>
            <a:r>
              <a:rPr lang="en-US" b="1" dirty="0">
                <a:sym typeface="Inter"/>
              </a:rPr>
              <a:t>Reciprocity</a:t>
            </a:r>
          </a:p>
          <a:p>
            <a:pPr lvl="2"/>
            <a:r>
              <a:rPr lang="en-US" dirty="0">
                <a:sym typeface="Inter"/>
              </a:rPr>
              <a:t>In-State/Out-of-State</a:t>
            </a:r>
          </a:p>
          <a:p>
            <a:pPr marL="457200" lvl="1" indent="0">
              <a:buNone/>
            </a:pPr>
            <a:r>
              <a:rPr lang="en-US" b="1" dirty="0">
                <a:sym typeface="Inter"/>
              </a:rPr>
              <a:t>Watch for Many More Updates from NFHS!</a:t>
            </a:r>
            <a:endParaRPr lang="en-US" b="1" dirty="0">
              <a:sym typeface="Calibri"/>
            </a:endParaRPr>
          </a:p>
          <a:p>
            <a:endParaRPr lang="en-US" dirty="0"/>
          </a:p>
        </p:txBody>
      </p:sp>
      <p:pic>
        <p:nvPicPr>
          <p:cNvPr id="11" name="Google Shape;161;p28" descr="A close up of a sign&#10;&#10;Description automatically generated">
            <a:extLst>
              <a:ext uri="{FF2B5EF4-FFF2-40B4-BE49-F238E27FC236}">
                <a16:creationId xmlns:a16="http://schemas.microsoft.com/office/drawing/2014/main" xmlns="" id="{130FEB79-E493-4A60-E456-E4F1A147B364}"/>
              </a:ext>
            </a:extLst>
          </p:cNvPr>
          <p:cNvPicPr preferRelativeResize="0"/>
          <p:nvPr/>
        </p:nvPicPr>
        <p:blipFill rotWithShape="1">
          <a:blip r:embed="rId3">
            <a:alphaModFix/>
          </a:blip>
          <a:srcRect l="1066" t="4841" r="1047" b="5003"/>
          <a:stretch/>
        </p:blipFill>
        <p:spPr>
          <a:xfrm>
            <a:off x="8254700" y="2774373"/>
            <a:ext cx="3668334" cy="1309253"/>
          </a:xfrm>
          <a:prstGeom prst="rect">
            <a:avLst/>
          </a:prstGeom>
          <a:noFill/>
          <a:ln>
            <a:noFill/>
          </a:ln>
        </p:spPr>
      </p:pic>
    </p:spTree>
    <p:extLst>
      <p:ext uri="{BB962C8B-B14F-4D97-AF65-F5344CB8AC3E}">
        <p14:creationId xmlns:p14="http://schemas.microsoft.com/office/powerpoint/2010/main" val="28675061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DA67C-E26C-4EDB-8927-B1A5B5280CE4}"/>
              </a:ext>
            </a:extLst>
          </p:cNvPr>
          <p:cNvSpPr>
            <a:spLocks noGrp="1"/>
          </p:cNvSpPr>
          <p:nvPr>
            <p:ph type="title"/>
          </p:nvPr>
        </p:nvSpPr>
        <p:spPr>
          <a:xfrm>
            <a:off x="963613" y="4406900"/>
            <a:ext cx="8867775" cy="1362075"/>
          </a:xfrm>
        </p:spPr>
        <p:txBody>
          <a:bodyPr/>
          <a:lstStyle/>
          <a:p>
            <a:pPr>
              <a:defRPr/>
            </a:pPr>
            <a:r>
              <a:rPr lang="en-US" dirty="0"/>
              <a:t> NFHS Learning Center</a:t>
            </a:r>
          </a:p>
        </p:txBody>
      </p:sp>
      <p:sp>
        <p:nvSpPr>
          <p:cNvPr id="34819" name="Text Placeholder 2">
            <a:extLst>
              <a:ext uri="{FF2B5EF4-FFF2-40B4-BE49-F238E27FC236}">
                <a16:creationId xmlns:a16="http://schemas.microsoft.com/office/drawing/2014/main" xmlns="" id="{E7338CBA-3A12-4537-82AB-43A63235C968}"/>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DBC479B8-4789-C740-A4FB-3ED1798A4505}"/>
              </a:ext>
            </a:extLst>
          </p:cNvPr>
          <p:cNvSpPr>
            <a:spLocks noGrp="1"/>
          </p:cNvSpPr>
          <p:nvPr>
            <p:ph type="ftr" sz="quarter" idx="4294967295"/>
          </p:nvPr>
        </p:nvSpPr>
        <p:spPr>
          <a:xfrm>
            <a:off x="10199688" y="6524625"/>
            <a:ext cx="1992312" cy="295275"/>
          </a:xfrm>
        </p:spPr>
        <p:txBody>
          <a:bodyPr/>
          <a:lstStyle/>
          <a:p>
            <a:pPr>
              <a:defRPr/>
            </a:pPr>
            <a:r>
              <a:rPr lang="en-US"/>
              <a:t>www.nfhs.org</a:t>
            </a:r>
            <a:endParaRPr lang="en-US" dirty="0"/>
          </a:p>
        </p:txBody>
      </p:sp>
      <p:pic>
        <p:nvPicPr>
          <p:cNvPr id="2" name="Picture 1" descr="A blue and white sign with white text&#10;&#10;Description automatically generated">
            <a:extLst>
              <a:ext uri="{FF2B5EF4-FFF2-40B4-BE49-F238E27FC236}">
                <a16:creationId xmlns:a16="http://schemas.microsoft.com/office/drawing/2014/main" xmlns="" id="{4D1D011B-B2DF-6740-1040-AF20A4E712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64626"/>
          </a:xfrm>
          <a:prstGeom prst="rect">
            <a:avLst/>
          </a:prstGeom>
        </p:spPr>
      </p:pic>
    </p:spTree>
    <p:extLst>
      <p:ext uri="{BB962C8B-B14F-4D97-AF65-F5344CB8AC3E}">
        <p14:creationId xmlns:p14="http://schemas.microsoft.com/office/powerpoint/2010/main" val="19551009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xmlns="" id="{677A8BEB-FFC9-CEBD-37AA-1AEFB8EDBF22}"/>
              </a:ext>
            </a:extLst>
          </p:cNvPr>
          <p:cNvSpPr>
            <a:spLocks noGrp="1"/>
          </p:cNvSpPr>
          <p:nvPr>
            <p:ph type="title"/>
          </p:nvPr>
        </p:nvSpPr>
        <p:spPr/>
        <p:txBody>
          <a:bodyPr/>
          <a:lstStyle/>
          <a:p>
            <a:r>
              <a:rPr lang="en-US" dirty="0">
                <a:solidFill>
                  <a:srgbClr val="0D2C6C"/>
                </a:solidFill>
              </a:rPr>
              <a:t>Over 21 million courses delivered</a:t>
            </a:r>
            <a:r>
              <a:rPr lang="en-US" dirty="0"/>
              <a:t>!</a:t>
            </a:r>
          </a:p>
        </p:txBody>
      </p:sp>
      <p:sp>
        <p:nvSpPr>
          <p:cNvPr id="3" name="Content Placeholder 2">
            <a:extLst>
              <a:ext uri="{FF2B5EF4-FFF2-40B4-BE49-F238E27FC236}">
                <a16:creationId xmlns:a16="http://schemas.microsoft.com/office/drawing/2014/main" xmlns="" id="{F461D26A-AC6C-3EC6-5E33-B79F730F7265}"/>
              </a:ext>
            </a:extLst>
          </p:cNvPr>
          <p:cNvSpPr>
            <a:spLocks noGrp="1"/>
          </p:cNvSpPr>
          <p:nvPr>
            <p:ph idx="1"/>
          </p:nvPr>
        </p:nvSpPr>
        <p:spPr>
          <a:xfrm>
            <a:off x="1941513" y="1989138"/>
            <a:ext cx="10026650" cy="4338637"/>
          </a:xfrm>
        </p:spPr>
        <p:txBody>
          <a:bodyPr/>
          <a:lstStyle/>
          <a:p>
            <a:r>
              <a:rPr lang="en-US" sz="2100" dirty="0"/>
              <a:t>Concussion in Sports – 7.2M+</a:t>
            </a:r>
          </a:p>
          <a:p>
            <a:r>
              <a:rPr lang="en-US" sz="2100" dirty="0"/>
              <a:t>Heat Illness Prevention – 2.2M+</a:t>
            </a:r>
          </a:p>
          <a:p>
            <a:r>
              <a:rPr lang="en-US" sz="2100" dirty="0"/>
              <a:t>Sudden Cardiac Arrest – 2.4M+</a:t>
            </a:r>
          </a:p>
          <a:p>
            <a:r>
              <a:rPr lang="en-US" sz="2100" dirty="0"/>
              <a:t>Concussion for Students – 1.2M+</a:t>
            </a:r>
          </a:p>
          <a:p>
            <a:r>
              <a:rPr lang="en-US" sz="2100" dirty="0"/>
              <a:t>The Collapsed Student (2020) – 67,550+</a:t>
            </a:r>
          </a:p>
          <a:p>
            <a:r>
              <a:rPr lang="en-US" sz="2100" dirty="0"/>
              <a:t>CPR &amp; AED Training (2023) – 9,300+</a:t>
            </a:r>
          </a:p>
          <a:p>
            <a:r>
              <a:rPr lang="en-US" sz="2100" dirty="0"/>
              <a:t>Sportsmanship – 1M+</a:t>
            </a:r>
          </a:p>
          <a:p>
            <a:r>
              <a:rPr lang="en-US" sz="2100" dirty="0"/>
              <a:t>Fundamentals of Coaching – 928,000+</a:t>
            </a:r>
          </a:p>
          <a:p>
            <a:r>
              <a:rPr lang="en-US" sz="2100" dirty="0"/>
              <a:t>First Aid, Health and Safety – 418,000+</a:t>
            </a:r>
          </a:p>
          <a:p>
            <a:r>
              <a:rPr lang="en-US" sz="2100" dirty="0"/>
              <a:t>Bullying, Hazing and Inappropriate Behaviors – 425,000+</a:t>
            </a:r>
          </a:p>
          <a:p>
            <a:r>
              <a:rPr lang="en-US" sz="2100" dirty="0"/>
              <a:t>Student Mental Health and Suicide Prevention – 250,000+</a:t>
            </a:r>
          </a:p>
          <a:p>
            <a:r>
              <a:rPr lang="en-US" sz="2100" dirty="0"/>
              <a:t>Protecting Students from Abuse – 250,000+</a:t>
            </a:r>
          </a:p>
          <a:p>
            <a:r>
              <a:rPr lang="en-US" sz="2100" dirty="0"/>
              <a:t>Implicit Bias (2021)  – 96,000+</a:t>
            </a:r>
          </a:p>
          <a:p>
            <a:endParaRPr lang="en-US" dirty="0"/>
          </a:p>
        </p:txBody>
      </p:sp>
      <p:sp>
        <p:nvSpPr>
          <p:cNvPr id="4" name="Footer Placeholder 3">
            <a:extLst>
              <a:ext uri="{FF2B5EF4-FFF2-40B4-BE49-F238E27FC236}">
                <a16:creationId xmlns:a16="http://schemas.microsoft.com/office/drawing/2014/main" xmlns="" id="{C32C79FB-59AC-08CB-94A0-E56FF5C9C183}"/>
              </a:ext>
            </a:extLst>
          </p:cNvPr>
          <p:cNvSpPr>
            <a:spLocks noGrp="1"/>
          </p:cNvSpPr>
          <p:nvPr>
            <p:ph type="ftr" sz="quarter" idx="11"/>
          </p:nvPr>
        </p:nvSpPr>
        <p:spPr>
          <a:xfrm>
            <a:off x="9996488" y="6524625"/>
            <a:ext cx="1992312" cy="295275"/>
          </a:xfrm>
        </p:spPr>
        <p:txBody>
          <a:bodyPr/>
          <a:lstStyle/>
          <a:p>
            <a:r>
              <a:rPr lang="en-US"/>
              <a:t>www.nfhs.org</a:t>
            </a:r>
          </a:p>
        </p:txBody>
      </p:sp>
      <p:pic>
        <p:nvPicPr>
          <p:cNvPr id="12" name="Picture 11" descr="A picture containing text, indoor, screenshot&#10;&#10;Description automatically generated">
            <a:extLst>
              <a:ext uri="{FF2B5EF4-FFF2-40B4-BE49-F238E27FC236}">
                <a16:creationId xmlns:a16="http://schemas.microsoft.com/office/drawing/2014/main" xmlns="" id="{D0D30CF8-1544-3AD7-1B18-0474CFA6851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227" t="8965" r="7681" b="8888"/>
          <a:stretch/>
        </p:blipFill>
        <p:spPr>
          <a:xfrm>
            <a:off x="6839174" y="2367020"/>
            <a:ext cx="5276760" cy="2488553"/>
          </a:xfrm>
          <a:prstGeom prst="rect">
            <a:avLst/>
          </a:prstGeom>
        </p:spPr>
      </p:pic>
      <p:pic>
        <p:nvPicPr>
          <p:cNvPr id="14" name="Picture 13" descr="A logo with text on it&#10;&#10;Description automatically generated">
            <a:extLst>
              <a:ext uri="{FF2B5EF4-FFF2-40B4-BE49-F238E27FC236}">
                <a16:creationId xmlns:a16="http://schemas.microsoft.com/office/drawing/2014/main" xmlns="" id="{684408C0-BF36-7EF3-E08F-8D80DBA23B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9463" y="2123874"/>
            <a:ext cx="1654015" cy="688712"/>
          </a:xfrm>
          <a:prstGeom prst="rect">
            <a:avLst/>
          </a:prstGeom>
        </p:spPr>
      </p:pic>
    </p:spTree>
    <p:extLst>
      <p:ext uri="{BB962C8B-B14F-4D97-AF65-F5344CB8AC3E}">
        <p14:creationId xmlns:p14="http://schemas.microsoft.com/office/powerpoint/2010/main" val="2766068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963613" y="4406900"/>
            <a:ext cx="8867775" cy="1362075"/>
          </a:xfrm>
        </p:spPr>
        <p:txBody>
          <a:bodyPr/>
          <a:lstStyle/>
          <a:p>
            <a:pPr>
              <a:defRPr/>
            </a:pPr>
            <a:r>
              <a:rPr lang="en-US" dirty="0"/>
              <a:t>NFHS Network</a:t>
            </a:r>
          </a:p>
        </p:txBody>
      </p:sp>
      <p:sp>
        <p:nvSpPr>
          <p:cNvPr id="37891" name="Text Placeholder 2">
            <a:extLst>
              <a:ext uri="{FF2B5EF4-FFF2-40B4-BE49-F238E27FC236}">
                <a16:creationId xmlns:a16="http://schemas.microsoft.com/office/drawing/2014/main" xmlns="" id="{FEDD9F90-CD8E-418A-BC26-665E3EB75E5D}"/>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dirty="0"/>
              <a:t>NFHS Network</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1989138"/>
            <a:ext cx="4802187" cy="4338637"/>
          </a:xfrm>
        </p:spPr>
        <p:txBody>
          <a:bodyPr/>
          <a:lstStyle/>
          <a:p>
            <a:r>
              <a:rPr lang="en-US" altLang="en-US"/>
              <a:t>By 2025, every high school sporting event in America will be streamed live. </a:t>
            </a:r>
          </a:p>
          <a:p>
            <a:r>
              <a:rPr lang="en-US" altLang="en-US"/>
              <a:t>The NFHS Network will be </a:t>
            </a:r>
            <a:br>
              <a:rPr lang="en-US" altLang="en-US"/>
            </a:br>
            <a:r>
              <a:rPr lang="en-US" altLang="en-US"/>
              <a:t>THE DESTINATION for fans </a:t>
            </a:r>
            <a:br>
              <a:rPr lang="en-US" altLang="en-US"/>
            </a:br>
            <a:r>
              <a:rPr lang="en-US" altLang="en-US"/>
              <a:t>to view these broadcasts. </a:t>
            </a:r>
          </a:p>
          <a:p>
            <a:r>
              <a:rPr lang="en-US" altLang="en-US"/>
              <a:t>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buFontTx/>
              <a:buNone/>
            </a:pPr>
            <a:r>
              <a:rPr lang="en-US" altLang="en-US" sz="2200" b="1" i="1" u="sng" dirty="0">
                <a:solidFill>
                  <a:srgbClr val="00205B"/>
                </a:solidFill>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Logo&#10;&#10;Description automatically generated">
            <a:extLst>
              <a:ext uri="{FF2B5EF4-FFF2-40B4-BE49-F238E27FC236}">
                <a16:creationId xmlns:a16="http://schemas.microsoft.com/office/drawing/2014/main" xmlns="" id="{60467E48-75A3-490B-BE5B-72637C6CC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4700" y="4910138"/>
            <a:ext cx="1269202" cy="1482725"/>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ass, sky, outdoor, day&#10;&#10;Description automatically generated">
            <a:extLst>
              <a:ext uri="{FF2B5EF4-FFF2-40B4-BE49-F238E27FC236}">
                <a16:creationId xmlns:a16="http://schemas.microsoft.com/office/drawing/2014/main" xmlns="" id="{511A8773-5C8A-42CD-9B7C-47011997B5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xmlns="" id="{3461585D-4A75-4556-9D43-99B7B3DAF19C}"/>
              </a:ext>
            </a:extLst>
          </p:cNvPr>
          <p:cNvSpPr/>
          <p:nvPr/>
        </p:nvSpPr>
        <p:spPr>
          <a:xfrm>
            <a:off x="0" y="-10510"/>
            <a:ext cx="12187124" cy="6868510"/>
          </a:xfrm>
          <a:prstGeom prst="rect">
            <a:avLst/>
          </a:prstGeom>
          <a:solidFill>
            <a:srgbClr val="0D2B6C">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TextBox 25">
            <a:extLst>
              <a:ext uri="{FF2B5EF4-FFF2-40B4-BE49-F238E27FC236}">
                <a16:creationId xmlns:a16="http://schemas.microsoft.com/office/drawing/2014/main" xmlns="" id="{CD53A1CE-8253-4DED-ACD9-9A05387D1C1E}"/>
              </a:ext>
            </a:extLst>
          </p:cNvPr>
          <p:cNvSpPr txBox="1">
            <a:spLocks noChangeArrowheads="1"/>
          </p:cNvSpPr>
          <p:nvPr/>
        </p:nvSpPr>
        <p:spPr bwMode="auto">
          <a:xfrm>
            <a:off x="-1" y="672642"/>
            <a:ext cx="12187124" cy="5696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52" tIns="54426" rIns="108852" bIns="54426">
            <a:spAutoFit/>
          </a:bodyPr>
          <a:lstStyle>
            <a:lvl1pPr>
              <a:spcBef>
                <a:spcPct val="20000"/>
              </a:spcBef>
              <a:buFont typeface="Arial" charset="0"/>
              <a:buChar char="•"/>
              <a:defRPr sz="5100">
                <a:solidFill>
                  <a:schemeClr val="tx1"/>
                </a:solidFill>
                <a:latin typeface="Calibri" charset="0"/>
                <a:ea typeface="MS PGothic" charset="-128"/>
              </a:defRPr>
            </a:lvl1pPr>
            <a:lvl2pPr marL="742950" indent="-285750">
              <a:spcBef>
                <a:spcPct val="20000"/>
              </a:spcBef>
              <a:buFont typeface="Arial" charset="0"/>
              <a:buChar char="–"/>
              <a:defRPr sz="4500">
                <a:solidFill>
                  <a:schemeClr val="tx1"/>
                </a:solidFill>
                <a:latin typeface="Calibri" charset="0"/>
                <a:ea typeface="MS PGothic" charset="-128"/>
              </a:defRPr>
            </a:lvl2pPr>
            <a:lvl3pPr marL="1143000" indent="-228600">
              <a:spcBef>
                <a:spcPct val="20000"/>
              </a:spcBef>
              <a:buFont typeface="Arial" charset="0"/>
              <a:buChar char="•"/>
              <a:defRPr sz="3800">
                <a:solidFill>
                  <a:schemeClr val="tx1"/>
                </a:solidFill>
                <a:latin typeface="Calibri" charset="0"/>
                <a:ea typeface="MS PGothic" charset="-128"/>
              </a:defRPr>
            </a:lvl3pPr>
            <a:lvl4pPr marL="1600200" indent="-228600">
              <a:spcBef>
                <a:spcPct val="20000"/>
              </a:spcBef>
              <a:buFont typeface="Arial" charset="0"/>
              <a:buChar char="–"/>
              <a:defRPr sz="3200">
                <a:solidFill>
                  <a:schemeClr val="tx1"/>
                </a:solidFill>
                <a:latin typeface="Calibri" charset="0"/>
                <a:ea typeface="MS PGothic" charset="-128"/>
              </a:defRPr>
            </a:lvl4pPr>
            <a:lvl5pPr marL="2057400" indent="-228600">
              <a:spcBef>
                <a:spcPct val="20000"/>
              </a:spcBef>
              <a:buFont typeface="Arial" charset="0"/>
              <a:buChar char="»"/>
              <a:defRPr sz="3200">
                <a:solidFill>
                  <a:schemeClr val="tx1"/>
                </a:solidFill>
                <a:latin typeface="Calibri" charset="0"/>
                <a:ea typeface="MS PGothic" charset="-128"/>
              </a:defRPr>
            </a:lvl5pPr>
            <a:lvl6pPr marL="25146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6pPr>
            <a:lvl7pPr marL="29718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7pPr>
            <a:lvl8pPr marL="34290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8pPr>
            <a:lvl9pPr marL="38862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9pPr>
          </a:lstStyle>
          <a:p>
            <a:pPr algn="ctr" eaLnBrk="1" hangingPunct="1">
              <a:lnSpc>
                <a:spcPct val="80000"/>
              </a:lnSpc>
              <a:spcBef>
                <a:spcPct val="0"/>
              </a:spcBef>
              <a:buFontTx/>
              <a:buNone/>
            </a:pPr>
            <a:r>
              <a:rPr lang="en-US" altLang="en-US" sz="15000" b="1" dirty="0">
                <a:solidFill>
                  <a:schemeClr val="bg1"/>
                </a:solidFill>
                <a:ea typeface="Calibri" charset="0"/>
                <a:cs typeface="Calibri" charset="0"/>
              </a:rPr>
              <a:t>Over 1 million events this year…</a:t>
            </a:r>
          </a:p>
        </p:txBody>
      </p:sp>
      <p:pic>
        <p:nvPicPr>
          <p:cNvPr id="8" name="Picture 7" descr="A picture containing icon&#10;&#10;Description automatically generated">
            <a:extLst>
              <a:ext uri="{FF2B5EF4-FFF2-40B4-BE49-F238E27FC236}">
                <a16:creationId xmlns:a16="http://schemas.microsoft.com/office/drawing/2014/main" xmlns="" id="{E543B016-1D75-E61E-64D7-A1B803148AB0}"/>
              </a:ext>
            </a:extLst>
          </p:cNvPr>
          <p:cNvPicPr>
            <a:picLocks noChangeAspect="1"/>
          </p:cNvPicPr>
          <p:nvPr/>
        </p:nvPicPr>
        <p:blipFill>
          <a:blip r:embed="rId4"/>
          <a:stretch>
            <a:fillRect/>
          </a:stretch>
        </p:blipFill>
        <p:spPr>
          <a:xfrm>
            <a:off x="11245994" y="5765903"/>
            <a:ext cx="813331" cy="951845"/>
          </a:xfrm>
          <a:prstGeom prst="rect">
            <a:avLst/>
          </a:prstGeom>
        </p:spPr>
      </p:pic>
    </p:spTree>
    <p:extLst>
      <p:ext uri="{BB962C8B-B14F-4D97-AF65-F5344CB8AC3E}">
        <p14:creationId xmlns:p14="http://schemas.microsoft.com/office/powerpoint/2010/main" val="206103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819811-AFED-29B0-9663-1AC0A394E4B5}"/>
              </a:ext>
            </a:extLst>
          </p:cNvPr>
          <p:cNvSpPr>
            <a:spLocks noGrp="1"/>
          </p:cNvSpPr>
          <p:nvPr>
            <p:ph type="title"/>
          </p:nvPr>
        </p:nvSpPr>
        <p:spPr/>
        <p:txBody>
          <a:bodyPr/>
          <a:lstStyle/>
          <a:p>
            <a:r>
              <a:rPr lang="en-US" dirty="0" err="1"/>
              <a:t>Nfhs</a:t>
            </a:r>
            <a:r>
              <a:rPr lang="en-US" dirty="0"/>
              <a:t> Authentication Mark Update</a:t>
            </a:r>
          </a:p>
        </p:txBody>
      </p:sp>
      <p:sp>
        <p:nvSpPr>
          <p:cNvPr id="3" name="Text Placeholder 2">
            <a:extLst>
              <a:ext uri="{FF2B5EF4-FFF2-40B4-BE49-F238E27FC236}">
                <a16:creationId xmlns:a16="http://schemas.microsoft.com/office/drawing/2014/main" xmlns="" id="{08CDF28A-7349-9CAC-C259-F707EECE952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0017054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91518C-E0E8-ABFD-8174-11F47D5C63F8}"/>
              </a:ext>
            </a:extLst>
          </p:cNvPr>
          <p:cNvSpPr>
            <a:spLocks noGrp="1"/>
          </p:cNvSpPr>
          <p:nvPr>
            <p:ph type="title"/>
          </p:nvPr>
        </p:nvSpPr>
        <p:spPr>
          <a:xfrm>
            <a:off x="1941513" y="525463"/>
            <a:ext cx="10026650" cy="1204912"/>
          </a:xfrm>
        </p:spPr>
        <p:txBody>
          <a:bodyPr/>
          <a:lstStyle/>
          <a:p>
            <a:r>
              <a:rPr lang="en-US" dirty="0"/>
              <a:t>NFHS Authenticating Mark update</a:t>
            </a:r>
          </a:p>
        </p:txBody>
      </p:sp>
      <p:sp>
        <p:nvSpPr>
          <p:cNvPr id="3" name="Content Placeholder 2">
            <a:extLst>
              <a:ext uri="{FF2B5EF4-FFF2-40B4-BE49-F238E27FC236}">
                <a16:creationId xmlns:a16="http://schemas.microsoft.com/office/drawing/2014/main" xmlns="" id="{5337A712-7305-0913-E8C4-68E4FF885A43}"/>
              </a:ext>
            </a:extLst>
          </p:cNvPr>
          <p:cNvSpPr>
            <a:spLocks noGrp="1"/>
          </p:cNvSpPr>
          <p:nvPr>
            <p:ph idx="1"/>
          </p:nvPr>
        </p:nvSpPr>
        <p:spPr>
          <a:xfrm>
            <a:off x="3952753" y="1989138"/>
            <a:ext cx="8015409" cy="4338637"/>
          </a:xfrm>
        </p:spPr>
        <p:txBody>
          <a:bodyPr/>
          <a:lstStyle/>
          <a:p>
            <a:pPr marL="0" indent="0">
              <a:buNone/>
            </a:pPr>
            <a:r>
              <a:rPr lang="en-US" sz="1600" b="1" dirty="0"/>
              <a:t>Specifications</a:t>
            </a:r>
          </a:p>
          <a:p>
            <a:r>
              <a:rPr lang="en-US" sz="1600" dirty="0"/>
              <a:t>Do not use the NFHS Authenticating Mark without prior written approval from the NFHS.</a:t>
            </a:r>
          </a:p>
          <a:p>
            <a:r>
              <a:rPr lang="en-US" sz="1600" dirty="0"/>
              <a:t>This mark is for use of licensees only.</a:t>
            </a:r>
          </a:p>
          <a:p>
            <a:endParaRPr lang="en-US" sz="1600" dirty="0"/>
          </a:p>
          <a:p>
            <a:pPr marL="0" indent="0">
              <a:buNone/>
            </a:pPr>
            <a:r>
              <a:rPr lang="en-US" sz="1600" b="1" dirty="0"/>
              <a:t>Minimum size</a:t>
            </a:r>
          </a:p>
          <a:p>
            <a:pPr lvl="1"/>
            <a:r>
              <a:rPr lang="en-US" sz="1600" b="1" dirty="0"/>
              <a:t>Inflatable Balls - 2 ½" </a:t>
            </a:r>
            <a:r>
              <a:rPr lang="en-US" sz="1600" dirty="0"/>
              <a:t>(Basketball, Football, Soccer, Volleyball, and Water Polo)</a:t>
            </a:r>
          </a:p>
          <a:p>
            <a:pPr lvl="1"/>
            <a:r>
              <a:rPr lang="en-US" sz="1600" b="1" dirty="0"/>
              <a:t>Non-Inflatable Balls - 1 ¼" </a:t>
            </a:r>
            <a:r>
              <a:rPr lang="en-US" sz="1600" dirty="0"/>
              <a:t>(Baseball, Field Hockey, Ice Hockey Puck, Lacrosse, and Softball)</a:t>
            </a:r>
          </a:p>
          <a:p>
            <a:pPr lvl="1"/>
            <a:r>
              <a:rPr lang="en-US" sz="1600" dirty="0"/>
              <a:t>On a ball or puck, the NFHS logo may be smaller than manufacturer’s logo, but should be placed in proximity to the manufacturer’s name for easy identification. Allow enough space around the logo so it can be easily recognized as distinct and separate.</a:t>
            </a:r>
          </a:p>
          <a:p>
            <a:pPr lvl="1"/>
            <a:r>
              <a:rPr lang="en-US" sz="1600" dirty="0"/>
              <a:t>Reproduce the logo only from the vector artwork provided here or on Direct Licensing Hub. Do not copy, scan art electronically or use as a template to redraw the symbol.</a:t>
            </a:r>
          </a:p>
          <a:p>
            <a:pPr lvl="1"/>
            <a:endParaRPr lang="en-US" sz="1600" dirty="0"/>
          </a:p>
          <a:p>
            <a:pPr marL="0" indent="0">
              <a:buNone/>
            </a:pPr>
            <a:r>
              <a:rPr lang="en-US" sz="1600" b="1" dirty="0"/>
              <a:t>Note: </a:t>
            </a:r>
            <a:r>
              <a:rPr lang="en-US" sz="1600" dirty="0"/>
              <a:t>If sizing or specifications do not work well in your design situation, contactK12 Licensing.</a:t>
            </a:r>
          </a:p>
        </p:txBody>
      </p:sp>
      <p:sp>
        <p:nvSpPr>
          <p:cNvPr id="4" name="Footer Placeholder 3">
            <a:extLst>
              <a:ext uri="{FF2B5EF4-FFF2-40B4-BE49-F238E27FC236}">
                <a16:creationId xmlns:a16="http://schemas.microsoft.com/office/drawing/2014/main" xmlns="" id="{F45DBBE2-F618-6680-80A0-E6203AE8602D}"/>
              </a:ext>
            </a:extLst>
          </p:cNvPr>
          <p:cNvSpPr>
            <a:spLocks noGrp="1"/>
          </p:cNvSpPr>
          <p:nvPr>
            <p:ph type="ftr" sz="quarter" idx="11"/>
          </p:nvPr>
        </p:nvSpPr>
        <p:spPr>
          <a:xfrm>
            <a:off x="9996488" y="6524625"/>
            <a:ext cx="1992312" cy="295275"/>
          </a:xfrm>
        </p:spPr>
        <p:txBody>
          <a:bodyPr/>
          <a:lstStyle/>
          <a:p>
            <a:r>
              <a:rPr lang="en-US"/>
              <a:t>www.nfhs.org</a:t>
            </a:r>
          </a:p>
        </p:txBody>
      </p:sp>
      <p:pic>
        <p:nvPicPr>
          <p:cNvPr id="14" name="Picture 13">
            <a:extLst>
              <a:ext uri="{FF2B5EF4-FFF2-40B4-BE49-F238E27FC236}">
                <a16:creationId xmlns:a16="http://schemas.microsoft.com/office/drawing/2014/main" xmlns="" id="{7561FFCA-A6C1-1DA5-E9C8-C58FA43EAF4B}"/>
              </a:ext>
            </a:extLst>
          </p:cNvPr>
          <p:cNvPicPr>
            <a:picLocks noChangeAspect="1"/>
          </p:cNvPicPr>
          <p:nvPr/>
        </p:nvPicPr>
        <p:blipFill>
          <a:blip r:embed="rId3"/>
          <a:stretch>
            <a:fillRect/>
          </a:stretch>
        </p:blipFill>
        <p:spPr>
          <a:xfrm>
            <a:off x="1338806" y="3601848"/>
            <a:ext cx="1744194" cy="609255"/>
          </a:xfrm>
          <a:prstGeom prst="rect">
            <a:avLst/>
          </a:prstGeom>
        </p:spPr>
      </p:pic>
      <p:pic>
        <p:nvPicPr>
          <p:cNvPr id="15" name="Picture 14">
            <a:extLst>
              <a:ext uri="{FF2B5EF4-FFF2-40B4-BE49-F238E27FC236}">
                <a16:creationId xmlns:a16="http://schemas.microsoft.com/office/drawing/2014/main" xmlns="" id="{F3680235-9543-BB3C-F0FD-DC1153ED1E97}"/>
              </a:ext>
            </a:extLst>
          </p:cNvPr>
          <p:cNvPicPr>
            <a:picLocks noChangeAspect="1"/>
          </p:cNvPicPr>
          <p:nvPr/>
        </p:nvPicPr>
        <p:blipFill rotWithShape="1">
          <a:blip r:embed="rId4"/>
          <a:srcRect l="5187" t="6030" r="5430" b="12749"/>
          <a:stretch/>
        </p:blipFill>
        <p:spPr>
          <a:xfrm>
            <a:off x="1060745" y="2499624"/>
            <a:ext cx="1514480" cy="516072"/>
          </a:xfrm>
          <a:prstGeom prst="rect">
            <a:avLst/>
          </a:prstGeom>
        </p:spPr>
      </p:pic>
      <p:cxnSp>
        <p:nvCxnSpPr>
          <p:cNvPr id="21" name="Straight Connector 20">
            <a:extLst>
              <a:ext uri="{FF2B5EF4-FFF2-40B4-BE49-F238E27FC236}">
                <a16:creationId xmlns:a16="http://schemas.microsoft.com/office/drawing/2014/main" xmlns="" id="{8C1D9650-9846-C66A-045E-43CA2D490875}"/>
              </a:ext>
            </a:extLst>
          </p:cNvPr>
          <p:cNvCxnSpPr>
            <a:cxnSpLocks/>
          </p:cNvCxnSpPr>
          <p:nvPr/>
        </p:nvCxnSpPr>
        <p:spPr>
          <a:xfrm>
            <a:off x="872778" y="3376917"/>
            <a:ext cx="27674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23" name="Picture 22" descr="A circular black and white logo&#10;&#10;Description automatically generated">
            <a:extLst>
              <a:ext uri="{FF2B5EF4-FFF2-40B4-BE49-F238E27FC236}">
                <a16:creationId xmlns:a16="http://schemas.microsoft.com/office/drawing/2014/main" xmlns="" id="{ADCCFA1B-F228-8E1E-E47E-A225C5A23F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01425" y="2405797"/>
            <a:ext cx="730047" cy="703726"/>
          </a:xfrm>
          <a:prstGeom prst="rect">
            <a:avLst/>
          </a:prstGeom>
        </p:spPr>
      </p:pic>
      <p:sp>
        <p:nvSpPr>
          <p:cNvPr id="24" name="TextBox 23">
            <a:extLst>
              <a:ext uri="{FF2B5EF4-FFF2-40B4-BE49-F238E27FC236}">
                <a16:creationId xmlns:a16="http://schemas.microsoft.com/office/drawing/2014/main" xmlns="" id="{B25889C9-2644-3162-F46C-DC90956CE4CE}"/>
              </a:ext>
            </a:extLst>
          </p:cNvPr>
          <p:cNvSpPr txBox="1"/>
          <p:nvPr/>
        </p:nvSpPr>
        <p:spPr>
          <a:xfrm>
            <a:off x="869719" y="3368451"/>
            <a:ext cx="1744194" cy="246221"/>
          </a:xfrm>
          <a:prstGeom prst="rect">
            <a:avLst/>
          </a:prstGeom>
          <a:noFill/>
        </p:spPr>
        <p:txBody>
          <a:bodyPr wrap="square" rtlCol="0">
            <a:spAutoFit/>
          </a:bodyPr>
          <a:lstStyle/>
          <a:p>
            <a:r>
              <a:rPr lang="en-US" sz="1000" dirty="0">
                <a:latin typeface="+mn-lt"/>
              </a:rPr>
              <a:t>New Logo</a:t>
            </a:r>
          </a:p>
        </p:txBody>
      </p:sp>
      <p:sp>
        <p:nvSpPr>
          <p:cNvPr id="25" name="TextBox 24">
            <a:extLst>
              <a:ext uri="{FF2B5EF4-FFF2-40B4-BE49-F238E27FC236}">
                <a16:creationId xmlns:a16="http://schemas.microsoft.com/office/drawing/2014/main" xmlns="" id="{B1FBE978-5D24-F68C-EBE7-374BFF0BD955}"/>
              </a:ext>
            </a:extLst>
          </p:cNvPr>
          <p:cNvSpPr txBox="1"/>
          <p:nvPr/>
        </p:nvSpPr>
        <p:spPr>
          <a:xfrm>
            <a:off x="864895" y="3129995"/>
            <a:ext cx="1744194" cy="246221"/>
          </a:xfrm>
          <a:prstGeom prst="rect">
            <a:avLst/>
          </a:prstGeom>
          <a:noFill/>
        </p:spPr>
        <p:txBody>
          <a:bodyPr wrap="square" rtlCol="0">
            <a:spAutoFit/>
          </a:bodyPr>
          <a:lstStyle/>
          <a:p>
            <a:r>
              <a:rPr lang="en-US" sz="1000" dirty="0">
                <a:latin typeface="+mn-lt"/>
              </a:rPr>
              <a:t>Current Logos</a:t>
            </a:r>
          </a:p>
        </p:txBody>
      </p:sp>
    </p:spTree>
    <p:extLst>
      <p:ext uri="{BB962C8B-B14F-4D97-AF65-F5344CB8AC3E}">
        <p14:creationId xmlns:p14="http://schemas.microsoft.com/office/powerpoint/2010/main" val="22303617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xmlns="" id="{796E335C-95B6-8831-556F-30AD98CD641E}"/>
              </a:ext>
            </a:extLst>
          </p:cNvPr>
          <p:cNvSpPr/>
          <p:nvPr/>
        </p:nvSpPr>
        <p:spPr>
          <a:xfrm>
            <a:off x="1899159" y="3899212"/>
            <a:ext cx="6788552" cy="672174"/>
          </a:xfrm>
          <a:prstGeom prst="rect">
            <a:avLst/>
          </a:prstGeom>
          <a:solidFill>
            <a:schemeClr val="bg1">
              <a:lumMod val="75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bg1">
                  <a:lumMod val="85000"/>
                </a:schemeClr>
              </a:solidFill>
            </a:endParaRPr>
          </a:p>
        </p:txBody>
      </p:sp>
      <p:grpSp>
        <p:nvGrpSpPr>
          <p:cNvPr id="8" name="Group 7">
            <a:extLst>
              <a:ext uri="{FF2B5EF4-FFF2-40B4-BE49-F238E27FC236}">
                <a16:creationId xmlns:a16="http://schemas.microsoft.com/office/drawing/2014/main" xmlns="" id="{16ACCAFD-25A7-86D6-67A7-573F5B806D74}"/>
              </a:ext>
            </a:extLst>
          </p:cNvPr>
          <p:cNvGrpSpPr/>
          <p:nvPr/>
        </p:nvGrpSpPr>
        <p:grpSpPr>
          <a:xfrm>
            <a:off x="1899159" y="2060296"/>
            <a:ext cx="10170798" cy="4305782"/>
            <a:chOff x="1422400" y="3369259"/>
            <a:chExt cx="12679474" cy="5295595"/>
          </a:xfrm>
        </p:grpSpPr>
        <p:pic>
          <p:nvPicPr>
            <p:cNvPr id="9" name="object 3">
              <a:extLst>
                <a:ext uri="{FF2B5EF4-FFF2-40B4-BE49-F238E27FC236}">
                  <a16:creationId xmlns:a16="http://schemas.microsoft.com/office/drawing/2014/main" xmlns="" id="{9C688B56-756B-C398-36F3-A8730A447AD8}"/>
                </a:ext>
              </a:extLst>
            </p:cNvPr>
            <p:cNvPicPr/>
            <p:nvPr/>
          </p:nvPicPr>
          <p:blipFill>
            <a:blip r:embed="rId2" cstate="print"/>
            <a:stretch>
              <a:fillRect/>
            </a:stretch>
          </p:blipFill>
          <p:spPr>
            <a:xfrm>
              <a:off x="1455632" y="3424428"/>
              <a:ext cx="3068424" cy="1916275"/>
            </a:xfrm>
            <a:prstGeom prst="rect">
              <a:avLst/>
            </a:prstGeom>
          </p:spPr>
        </p:pic>
        <p:pic>
          <p:nvPicPr>
            <p:cNvPr id="10" name="object 4">
              <a:extLst>
                <a:ext uri="{FF2B5EF4-FFF2-40B4-BE49-F238E27FC236}">
                  <a16:creationId xmlns:a16="http://schemas.microsoft.com/office/drawing/2014/main" xmlns="" id="{E3A4AA4D-BFCC-E293-A957-DAA6C74CD054}"/>
                </a:ext>
              </a:extLst>
            </p:cNvPr>
            <p:cNvPicPr/>
            <p:nvPr/>
          </p:nvPicPr>
          <p:blipFill>
            <a:blip r:embed="rId3" cstate="print"/>
            <a:stretch>
              <a:fillRect/>
            </a:stretch>
          </p:blipFill>
          <p:spPr>
            <a:xfrm>
              <a:off x="4777985" y="3510969"/>
              <a:ext cx="1904748" cy="1768458"/>
            </a:xfrm>
            <a:prstGeom prst="rect">
              <a:avLst/>
            </a:prstGeom>
          </p:spPr>
        </p:pic>
        <p:pic>
          <p:nvPicPr>
            <p:cNvPr id="11" name="object 5">
              <a:extLst>
                <a:ext uri="{FF2B5EF4-FFF2-40B4-BE49-F238E27FC236}">
                  <a16:creationId xmlns:a16="http://schemas.microsoft.com/office/drawing/2014/main" xmlns="" id="{378006D7-C8C8-86DE-69C0-13EFE22FEC91}"/>
                </a:ext>
              </a:extLst>
            </p:cNvPr>
            <p:cNvPicPr/>
            <p:nvPr/>
          </p:nvPicPr>
          <p:blipFill>
            <a:blip r:embed="rId4" cstate="print"/>
            <a:stretch>
              <a:fillRect/>
            </a:stretch>
          </p:blipFill>
          <p:spPr>
            <a:xfrm>
              <a:off x="6973849" y="3449216"/>
              <a:ext cx="1990843" cy="1873729"/>
            </a:xfrm>
            <a:prstGeom prst="rect">
              <a:avLst/>
            </a:prstGeom>
          </p:spPr>
        </p:pic>
        <p:pic>
          <p:nvPicPr>
            <p:cNvPr id="12" name="object 6">
              <a:extLst>
                <a:ext uri="{FF2B5EF4-FFF2-40B4-BE49-F238E27FC236}">
                  <a16:creationId xmlns:a16="http://schemas.microsoft.com/office/drawing/2014/main" xmlns="" id="{8F6ADE87-B93E-2164-D8F3-6BEA6693130D}"/>
                </a:ext>
              </a:extLst>
            </p:cNvPr>
            <p:cNvPicPr/>
            <p:nvPr/>
          </p:nvPicPr>
          <p:blipFill>
            <a:blip r:embed="rId5" cstate="print"/>
            <a:stretch>
              <a:fillRect/>
            </a:stretch>
          </p:blipFill>
          <p:spPr>
            <a:xfrm>
              <a:off x="9642809" y="3429177"/>
              <a:ext cx="2194922" cy="1939690"/>
            </a:xfrm>
            <a:prstGeom prst="rect">
              <a:avLst/>
            </a:prstGeom>
          </p:spPr>
        </p:pic>
        <p:pic>
          <p:nvPicPr>
            <p:cNvPr id="13" name="object 7">
              <a:extLst>
                <a:ext uri="{FF2B5EF4-FFF2-40B4-BE49-F238E27FC236}">
                  <a16:creationId xmlns:a16="http://schemas.microsoft.com/office/drawing/2014/main" xmlns="" id="{C447F2E1-3EE9-9AC4-6D82-3E8D04CEC5AE}"/>
                </a:ext>
              </a:extLst>
            </p:cNvPr>
            <p:cNvPicPr/>
            <p:nvPr/>
          </p:nvPicPr>
          <p:blipFill>
            <a:blip r:embed="rId6" cstate="print"/>
            <a:stretch>
              <a:fillRect/>
            </a:stretch>
          </p:blipFill>
          <p:spPr>
            <a:xfrm>
              <a:off x="11970400" y="3369259"/>
              <a:ext cx="2131474" cy="1971294"/>
            </a:xfrm>
            <a:prstGeom prst="rect">
              <a:avLst/>
            </a:prstGeom>
          </p:spPr>
        </p:pic>
        <p:pic>
          <p:nvPicPr>
            <p:cNvPr id="14" name="object 8">
              <a:extLst>
                <a:ext uri="{FF2B5EF4-FFF2-40B4-BE49-F238E27FC236}">
                  <a16:creationId xmlns:a16="http://schemas.microsoft.com/office/drawing/2014/main" xmlns="" id="{8CCC7D80-B050-0BD7-264C-8B7CEAF6A197}"/>
                </a:ext>
              </a:extLst>
            </p:cNvPr>
            <p:cNvPicPr/>
            <p:nvPr/>
          </p:nvPicPr>
          <p:blipFill>
            <a:blip r:embed="rId7" cstate="print"/>
            <a:stretch>
              <a:fillRect/>
            </a:stretch>
          </p:blipFill>
          <p:spPr>
            <a:xfrm>
              <a:off x="1422400" y="6731241"/>
              <a:ext cx="2542908" cy="1933613"/>
            </a:xfrm>
            <a:prstGeom prst="rect">
              <a:avLst/>
            </a:prstGeom>
          </p:spPr>
        </p:pic>
        <p:pic>
          <p:nvPicPr>
            <p:cNvPr id="15" name="object 9">
              <a:extLst>
                <a:ext uri="{FF2B5EF4-FFF2-40B4-BE49-F238E27FC236}">
                  <a16:creationId xmlns:a16="http://schemas.microsoft.com/office/drawing/2014/main" xmlns="" id="{ED9837B6-5314-7873-9608-C4D0AD9B65E6}"/>
                </a:ext>
              </a:extLst>
            </p:cNvPr>
            <p:cNvPicPr/>
            <p:nvPr/>
          </p:nvPicPr>
          <p:blipFill>
            <a:blip r:embed="rId8" cstate="print"/>
            <a:stretch>
              <a:fillRect/>
            </a:stretch>
          </p:blipFill>
          <p:spPr>
            <a:xfrm>
              <a:off x="4293646" y="6921208"/>
              <a:ext cx="2050446" cy="1655730"/>
            </a:xfrm>
            <a:prstGeom prst="rect">
              <a:avLst/>
            </a:prstGeom>
          </p:spPr>
        </p:pic>
        <p:pic>
          <p:nvPicPr>
            <p:cNvPr id="16" name="object 10">
              <a:extLst>
                <a:ext uri="{FF2B5EF4-FFF2-40B4-BE49-F238E27FC236}">
                  <a16:creationId xmlns:a16="http://schemas.microsoft.com/office/drawing/2014/main" xmlns="" id="{E91C69D0-D24F-6180-F926-A0861083B609}"/>
                </a:ext>
              </a:extLst>
            </p:cNvPr>
            <p:cNvPicPr/>
            <p:nvPr/>
          </p:nvPicPr>
          <p:blipFill>
            <a:blip r:embed="rId9" cstate="print"/>
            <a:stretch>
              <a:fillRect/>
            </a:stretch>
          </p:blipFill>
          <p:spPr>
            <a:xfrm>
              <a:off x="6742090" y="7081591"/>
              <a:ext cx="1916452" cy="1536508"/>
            </a:xfrm>
            <a:prstGeom prst="rect">
              <a:avLst/>
            </a:prstGeom>
          </p:spPr>
        </p:pic>
        <p:pic>
          <p:nvPicPr>
            <p:cNvPr id="17" name="object 11">
              <a:extLst>
                <a:ext uri="{FF2B5EF4-FFF2-40B4-BE49-F238E27FC236}">
                  <a16:creationId xmlns:a16="http://schemas.microsoft.com/office/drawing/2014/main" xmlns="" id="{270B98DB-2382-81CD-2B74-851E5BE4136A}"/>
                </a:ext>
              </a:extLst>
            </p:cNvPr>
            <p:cNvPicPr/>
            <p:nvPr/>
          </p:nvPicPr>
          <p:blipFill>
            <a:blip r:embed="rId10" cstate="print"/>
            <a:stretch>
              <a:fillRect/>
            </a:stretch>
          </p:blipFill>
          <p:spPr>
            <a:xfrm>
              <a:off x="8851915" y="7088256"/>
              <a:ext cx="1817671" cy="1469603"/>
            </a:xfrm>
            <a:prstGeom prst="rect">
              <a:avLst/>
            </a:prstGeom>
          </p:spPr>
        </p:pic>
        <p:pic>
          <p:nvPicPr>
            <p:cNvPr id="18" name="object 12">
              <a:extLst>
                <a:ext uri="{FF2B5EF4-FFF2-40B4-BE49-F238E27FC236}">
                  <a16:creationId xmlns:a16="http://schemas.microsoft.com/office/drawing/2014/main" xmlns="" id="{F283D133-AFF3-347B-DFD0-51B347A1DA12}"/>
                </a:ext>
              </a:extLst>
            </p:cNvPr>
            <p:cNvPicPr/>
            <p:nvPr/>
          </p:nvPicPr>
          <p:blipFill>
            <a:blip r:embed="rId11" cstate="print"/>
            <a:stretch>
              <a:fillRect/>
            </a:stretch>
          </p:blipFill>
          <p:spPr>
            <a:xfrm>
              <a:off x="10819451" y="5702808"/>
              <a:ext cx="2285930" cy="2884986"/>
            </a:xfrm>
            <a:prstGeom prst="rect">
              <a:avLst/>
            </a:prstGeom>
          </p:spPr>
        </p:pic>
      </p:grpSp>
      <p:sp>
        <p:nvSpPr>
          <p:cNvPr id="2" name="Title 1">
            <a:extLst>
              <a:ext uri="{FF2B5EF4-FFF2-40B4-BE49-F238E27FC236}">
                <a16:creationId xmlns:a16="http://schemas.microsoft.com/office/drawing/2014/main" xmlns="" id="{B8EB3D60-370D-C745-1308-E7275700260D}"/>
              </a:ext>
            </a:extLst>
          </p:cNvPr>
          <p:cNvSpPr>
            <a:spLocks noGrp="1"/>
          </p:cNvSpPr>
          <p:nvPr>
            <p:ph type="title"/>
          </p:nvPr>
        </p:nvSpPr>
        <p:spPr/>
        <p:txBody>
          <a:bodyPr/>
          <a:lstStyle/>
          <a:p>
            <a:r>
              <a:rPr lang="en-US" dirty="0"/>
              <a:t>NFHS Authenticating Mark update</a:t>
            </a:r>
          </a:p>
        </p:txBody>
      </p:sp>
      <p:sp>
        <p:nvSpPr>
          <p:cNvPr id="4" name="Footer Placeholder 3">
            <a:extLst>
              <a:ext uri="{FF2B5EF4-FFF2-40B4-BE49-F238E27FC236}">
                <a16:creationId xmlns:a16="http://schemas.microsoft.com/office/drawing/2014/main" xmlns="" id="{DA31ED7A-E829-A784-6E0F-0F3D5307D7D8}"/>
              </a:ext>
            </a:extLst>
          </p:cNvPr>
          <p:cNvSpPr>
            <a:spLocks noGrp="1"/>
          </p:cNvSpPr>
          <p:nvPr>
            <p:ph type="ftr" sz="quarter" idx="11"/>
          </p:nvPr>
        </p:nvSpPr>
        <p:spPr/>
        <p:txBody>
          <a:bodyPr/>
          <a:lstStyle/>
          <a:p>
            <a:pPr>
              <a:defRPr/>
            </a:pPr>
            <a:r>
              <a:rPr lang="en-US"/>
              <a:t>www.nfhs.org</a:t>
            </a:r>
          </a:p>
        </p:txBody>
      </p:sp>
      <p:sp>
        <p:nvSpPr>
          <p:cNvPr id="19" name="TextBox 18">
            <a:extLst>
              <a:ext uri="{FF2B5EF4-FFF2-40B4-BE49-F238E27FC236}">
                <a16:creationId xmlns:a16="http://schemas.microsoft.com/office/drawing/2014/main" xmlns="" id="{DDBAC477-CCFB-BFB6-3358-477656319D63}"/>
              </a:ext>
            </a:extLst>
          </p:cNvPr>
          <p:cNvSpPr txBox="1"/>
          <p:nvPr/>
        </p:nvSpPr>
        <p:spPr>
          <a:xfrm>
            <a:off x="2014905" y="4024983"/>
            <a:ext cx="5375131" cy="584775"/>
          </a:xfrm>
          <a:prstGeom prst="rect">
            <a:avLst/>
          </a:prstGeom>
          <a:noFill/>
        </p:spPr>
        <p:txBody>
          <a:bodyPr wrap="square" rtlCol="0">
            <a:spAutoFit/>
          </a:bodyPr>
          <a:lstStyle/>
          <a:p>
            <a:r>
              <a:rPr lang="en-US" sz="2400" b="0" i="0" u="none" strike="noStrike" baseline="30000" dirty="0">
                <a:solidFill>
                  <a:srgbClr val="000000"/>
                </a:solidFill>
                <a:latin typeface="+mn-lt"/>
              </a:rPr>
              <a:t>A current list of NFHS authenticated products can be found at </a:t>
            </a:r>
            <a:r>
              <a:rPr lang="en-US" sz="2400" b="1" i="1" u="none" strike="noStrike" baseline="30000" dirty="0">
                <a:solidFill>
                  <a:srgbClr val="000000"/>
                </a:solidFill>
                <a:latin typeface="+mn-lt"/>
              </a:rPr>
              <a:t>www.nfhs.org</a:t>
            </a:r>
            <a:r>
              <a:rPr lang="en-US" sz="2400" b="0" i="0" u="none" strike="noStrike" baseline="30000" dirty="0">
                <a:solidFill>
                  <a:srgbClr val="000000"/>
                </a:solidFill>
                <a:latin typeface="+mn-lt"/>
              </a:rPr>
              <a:t>, Resources, Authenticating Mark.</a:t>
            </a:r>
          </a:p>
        </p:txBody>
      </p:sp>
    </p:spTree>
    <p:extLst>
      <p:ext uri="{BB962C8B-B14F-4D97-AF65-F5344CB8AC3E}">
        <p14:creationId xmlns:p14="http://schemas.microsoft.com/office/powerpoint/2010/main" val="27281654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CFB896-9643-54B7-4039-6F4F7D8B7B35}"/>
              </a:ext>
            </a:extLst>
          </p:cNvPr>
          <p:cNvSpPr>
            <a:spLocks noGrp="1"/>
          </p:cNvSpPr>
          <p:nvPr>
            <p:ph type="title"/>
          </p:nvPr>
        </p:nvSpPr>
        <p:spPr/>
        <p:txBody>
          <a:bodyPr/>
          <a:lstStyle/>
          <a:p>
            <a:r>
              <a:rPr lang="en-US" dirty="0"/>
              <a:t>soccer</a:t>
            </a:r>
          </a:p>
        </p:txBody>
      </p:sp>
      <p:grpSp>
        <p:nvGrpSpPr>
          <p:cNvPr id="25" name="Group 24">
            <a:extLst>
              <a:ext uri="{FF2B5EF4-FFF2-40B4-BE49-F238E27FC236}">
                <a16:creationId xmlns:a16="http://schemas.microsoft.com/office/drawing/2014/main" xmlns="" id="{7CE5C406-9CC4-FF88-1234-32EB62EBB196}"/>
              </a:ext>
            </a:extLst>
          </p:cNvPr>
          <p:cNvGrpSpPr/>
          <p:nvPr/>
        </p:nvGrpSpPr>
        <p:grpSpPr>
          <a:xfrm>
            <a:off x="1778001" y="2219064"/>
            <a:ext cx="10022392" cy="3561459"/>
            <a:chOff x="1456219" y="2710145"/>
            <a:chExt cx="13046633" cy="4636124"/>
          </a:xfrm>
        </p:grpSpPr>
        <p:pic>
          <p:nvPicPr>
            <p:cNvPr id="3" name="object 2"/>
            <p:cNvPicPr/>
            <p:nvPr/>
          </p:nvPicPr>
          <p:blipFill>
            <a:blip r:embed="rId2" cstate="print"/>
            <a:stretch>
              <a:fillRect/>
            </a:stretch>
          </p:blipFill>
          <p:spPr>
            <a:xfrm>
              <a:off x="2203792" y="2714573"/>
              <a:ext cx="4174984" cy="4394240"/>
            </a:xfrm>
            <a:prstGeom prst="rect">
              <a:avLst/>
            </a:prstGeom>
          </p:spPr>
        </p:pic>
        <p:pic>
          <p:nvPicPr>
            <p:cNvPr id="5" name="object 3"/>
            <p:cNvPicPr/>
            <p:nvPr/>
          </p:nvPicPr>
          <p:blipFill>
            <a:blip r:embed="rId2" cstate="print"/>
            <a:stretch>
              <a:fillRect/>
            </a:stretch>
          </p:blipFill>
          <p:spPr>
            <a:xfrm>
              <a:off x="8668794" y="2710145"/>
              <a:ext cx="4174984" cy="4394240"/>
            </a:xfrm>
            <a:prstGeom prst="rect">
              <a:avLst/>
            </a:prstGeom>
          </p:spPr>
        </p:pic>
        <p:grpSp>
          <p:nvGrpSpPr>
            <p:cNvPr id="6" name="object 4"/>
            <p:cNvGrpSpPr/>
            <p:nvPr/>
          </p:nvGrpSpPr>
          <p:grpSpPr>
            <a:xfrm>
              <a:off x="3609440" y="4688420"/>
              <a:ext cx="1144425" cy="402829"/>
              <a:chOff x="3609440" y="4688420"/>
              <a:chExt cx="1144425" cy="402829"/>
            </a:xfrm>
          </p:grpSpPr>
          <p:sp>
            <p:nvSpPr>
              <p:cNvPr id="7" name="object 5"/>
              <p:cNvSpPr/>
              <p:nvPr/>
            </p:nvSpPr>
            <p:spPr>
              <a:xfrm>
                <a:off x="3639540" y="4688420"/>
                <a:ext cx="749300" cy="238760"/>
              </a:xfrm>
              <a:custGeom>
                <a:avLst/>
                <a:gdLst/>
                <a:ahLst/>
                <a:cxnLst/>
                <a:rect l="l" t="t" r="r" b="b"/>
                <a:pathLst>
                  <a:path w="749300" h="238760">
                    <a:moveTo>
                      <a:pt x="328917" y="165"/>
                    </a:moveTo>
                    <a:lnTo>
                      <a:pt x="235407" y="165"/>
                    </a:lnTo>
                    <a:lnTo>
                      <a:pt x="211226" y="52120"/>
                    </a:lnTo>
                    <a:lnTo>
                      <a:pt x="211226" y="53555"/>
                    </a:lnTo>
                    <a:lnTo>
                      <a:pt x="215874" y="53555"/>
                    </a:lnTo>
                    <a:lnTo>
                      <a:pt x="221068" y="53200"/>
                    </a:lnTo>
                    <a:lnTo>
                      <a:pt x="225018" y="53733"/>
                    </a:lnTo>
                    <a:lnTo>
                      <a:pt x="200469" y="107835"/>
                    </a:lnTo>
                    <a:lnTo>
                      <a:pt x="200113" y="107480"/>
                    </a:lnTo>
                    <a:lnTo>
                      <a:pt x="183997" y="165"/>
                    </a:lnTo>
                    <a:lnTo>
                      <a:pt x="107670" y="0"/>
                    </a:lnTo>
                    <a:lnTo>
                      <a:pt x="101473" y="13055"/>
                    </a:lnTo>
                    <a:lnTo>
                      <a:pt x="83667" y="52476"/>
                    </a:lnTo>
                    <a:lnTo>
                      <a:pt x="83667" y="53200"/>
                    </a:lnTo>
                    <a:lnTo>
                      <a:pt x="97282" y="53555"/>
                    </a:lnTo>
                    <a:lnTo>
                      <a:pt x="96558" y="55702"/>
                    </a:lnTo>
                    <a:lnTo>
                      <a:pt x="65747" y="123786"/>
                    </a:lnTo>
                    <a:lnTo>
                      <a:pt x="38163" y="183972"/>
                    </a:lnTo>
                    <a:lnTo>
                      <a:pt x="33680" y="184873"/>
                    </a:lnTo>
                    <a:lnTo>
                      <a:pt x="28473" y="183261"/>
                    </a:lnTo>
                    <a:lnTo>
                      <a:pt x="23825" y="184340"/>
                    </a:lnTo>
                    <a:lnTo>
                      <a:pt x="0" y="236474"/>
                    </a:lnTo>
                    <a:lnTo>
                      <a:pt x="0" y="237363"/>
                    </a:lnTo>
                    <a:lnTo>
                      <a:pt x="93865" y="237363"/>
                    </a:lnTo>
                    <a:lnTo>
                      <a:pt x="117690" y="184162"/>
                    </a:lnTo>
                    <a:lnTo>
                      <a:pt x="104444" y="184162"/>
                    </a:lnTo>
                    <a:lnTo>
                      <a:pt x="104076" y="183807"/>
                    </a:lnTo>
                    <a:lnTo>
                      <a:pt x="115366" y="158026"/>
                    </a:lnTo>
                    <a:lnTo>
                      <a:pt x="127203" y="132384"/>
                    </a:lnTo>
                    <a:lnTo>
                      <a:pt x="128092" y="132562"/>
                    </a:lnTo>
                    <a:lnTo>
                      <a:pt x="127546" y="133642"/>
                    </a:lnTo>
                    <a:lnTo>
                      <a:pt x="127736" y="133819"/>
                    </a:lnTo>
                    <a:lnTo>
                      <a:pt x="143497" y="237553"/>
                    </a:lnTo>
                    <a:lnTo>
                      <a:pt x="221602" y="237363"/>
                    </a:lnTo>
                    <a:lnTo>
                      <a:pt x="245262" y="185775"/>
                    </a:lnTo>
                    <a:lnTo>
                      <a:pt x="245262" y="184162"/>
                    </a:lnTo>
                    <a:lnTo>
                      <a:pt x="235940" y="184340"/>
                    </a:lnTo>
                    <a:lnTo>
                      <a:pt x="232003" y="183972"/>
                    </a:lnTo>
                    <a:lnTo>
                      <a:pt x="232359" y="181660"/>
                    </a:lnTo>
                    <a:lnTo>
                      <a:pt x="233616" y="179857"/>
                    </a:lnTo>
                    <a:lnTo>
                      <a:pt x="284314" y="66636"/>
                    </a:lnTo>
                    <a:lnTo>
                      <a:pt x="290588" y="53555"/>
                    </a:lnTo>
                    <a:lnTo>
                      <a:pt x="304749" y="53200"/>
                    </a:lnTo>
                    <a:lnTo>
                      <a:pt x="328218" y="1422"/>
                    </a:lnTo>
                    <a:lnTo>
                      <a:pt x="328218" y="1066"/>
                    </a:lnTo>
                    <a:lnTo>
                      <a:pt x="328917" y="165"/>
                    </a:lnTo>
                    <a:close/>
                  </a:path>
                  <a:path w="749300" h="238760">
                    <a:moveTo>
                      <a:pt x="525627" y="533"/>
                    </a:moveTo>
                    <a:lnTo>
                      <a:pt x="462216" y="533"/>
                    </a:lnTo>
                    <a:lnTo>
                      <a:pt x="354711" y="177"/>
                    </a:lnTo>
                    <a:lnTo>
                      <a:pt x="353098" y="889"/>
                    </a:lnTo>
                    <a:lnTo>
                      <a:pt x="329819" y="53200"/>
                    </a:lnTo>
                    <a:lnTo>
                      <a:pt x="342887" y="53568"/>
                    </a:lnTo>
                    <a:lnTo>
                      <a:pt x="343433" y="54102"/>
                    </a:lnTo>
                    <a:lnTo>
                      <a:pt x="287896" y="178435"/>
                    </a:lnTo>
                    <a:lnTo>
                      <a:pt x="284670" y="184340"/>
                    </a:lnTo>
                    <a:lnTo>
                      <a:pt x="270700" y="184708"/>
                    </a:lnTo>
                    <a:lnTo>
                      <a:pt x="246684" y="237375"/>
                    </a:lnTo>
                    <a:lnTo>
                      <a:pt x="291465" y="237731"/>
                    </a:lnTo>
                    <a:lnTo>
                      <a:pt x="353098" y="237731"/>
                    </a:lnTo>
                    <a:lnTo>
                      <a:pt x="376758" y="184708"/>
                    </a:lnTo>
                    <a:lnTo>
                      <a:pt x="369963" y="184416"/>
                    </a:lnTo>
                    <a:lnTo>
                      <a:pt x="356311" y="184658"/>
                    </a:lnTo>
                    <a:lnTo>
                      <a:pt x="350227" y="184175"/>
                    </a:lnTo>
                    <a:lnTo>
                      <a:pt x="354317" y="174523"/>
                    </a:lnTo>
                    <a:lnTo>
                      <a:pt x="367436" y="145643"/>
                    </a:lnTo>
                    <a:lnTo>
                      <a:pt x="370128" y="146011"/>
                    </a:lnTo>
                    <a:lnTo>
                      <a:pt x="373697" y="145288"/>
                    </a:lnTo>
                    <a:lnTo>
                      <a:pt x="376389" y="146011"/>
                    </a:lnTo>
                    <a:lnTo>
                      <a:pt x="375310" y="149047"/>
                    </a:lnTo>
                    <a:lnTo>
                      <a:pt x="373532" y="151917"/>
                    </a:lnTo>
                    <a:lnTo>
                      <a:pt x="372452" y="155143"/>
                    </a:lnTo>
                    <a:lnTo>
                      <a:pt x="425297" y="155143"/>
                    </a:lnTo>
                    <a:lnTo>
                      <a:pt x="456120" y="85801"/>
                    </a:lnTo>
                    <a:lnTo>
                      <a:pt x="457009" y="82956"/>
                    </a:lnTo>
                    <a:lnTo>
                      <a:pt x="405422" y="82765"/>
                    </a:lnTo>
                    <a:lnTo>
                      <a:pt x="404520" y="83121"/>
                    </a:lnTo>
                    <a:lnTo>
                      <a:pt x="400227" y="92252"/>
                    </a:lnTo>
                    <a:lnTo>
                      <a:pt x="393763" y="92621"/>
                    </a:lnTo>
                    <a:lnTo>
                      <a:pt x="391261" y="91897"/>
                    </a:lnTo>
                    <a:lnTo>
                      <a:pt x="408101" y="53733"/>
                    </a:lnTo>
                    <a:lnTo>
                      <a:pt x="438581" y="53771"/>
                    </a:lnTo>
                    <a:lnTo>
                      <a:pt x="448602" y="54102"/>
                    </a:lnTo>
                    <a:lnTo>
                      <a:pt x="445909" y="60020"/>
                    </a:lnTo>
                    <a:lnTo>
                      <a:pt x="445008" y="63246"/>
                    </a:lnTo>
                    <a:lnTo>
                      <a:pt x="496239" y="63411"/>
                    </a:lnTo>
                    <a:lnTo>
                      <a:pt x="498043" y="62877"/>
                    </a:lnTo>
                    <a:lnTo>
                      <a:pt x="525627" y="533"/>
                    </a:lnTo>
                    <a:close/>
                  </a:path>
                  <a:path w="749300" h="238760">
                    <a:moveTo>
                      <a:pt x="749198" y="889"/>
                    </a:moveTo>
                    <a:lnTo>
                      <a:pt x="660171" y="533"/>
                    </a:lnTo>
                    <a:lnTo>
                      <a:pt x="656767" y="1066"/>
                    </a:lnTo>
                    <a:lnTo>
                      <a:pt x="633120" y="54635"/>
                    </a:lnTo>
                    <a:lnTo>
                      <a:pt x="646366" y="54635"/>
                    </a:lnTo>
                    <a:lnTo>
                      <a:pt x="646734" y="55003"/>
                    </a:lnTo>
                    <a:lnTo>
                      <a:pt x="632587" y="86525"/>
                    </a:lnTo>
                    <a:lnTo>
                      <a:pt x="621017" y="86817"/>
                    </a:lnTo>
                    <a:lnTo>
                      <a:pt x="587248" y="86347"/>
                    </a:lnTo>
                    <a:lnTo>
                      <a:pt x="601218" y="54635"/>
                    </a:lnTo>
                    <a:lnTo>
                      <a:pt x="615022" y="54635"/>
                    </a:lnTo>
                    <a:lnTo>
                      <a:pt x="627138" y="27889"/>
                    </a:lnTo>
                    <a:lnTo>
                      <a:pt x="638848" y="889"/>
                    </a:lnTo>
                    <a:lnTo>
                      <a:pt x="616115" y="901"/>
                    </a:lnTo>
                    <a:lnTo>
                      <a:pt x="549275" y="355"/>
                    </a:lnTo>
                    <a:lnTo>
                      <a:pt x="546404" y="889"/>
                    </a:lnTo>
                    <a:lnTo>
                      <a:pt x="522757" y="53200"/>
                    </a:lnTo>
                    <a:lnTo>
                      <a:pt x="522757" y="54279"/>
                    </a:lnTo>
                    <a:lnTo>
                      <a:pt x="535825" y="54279"/>
                    </a:lnTo>
                    <a:lnTo>
                      <a:pt x="536371" y="54813"/>
                    </a:lnTo>
                    <a:lnTo>
                      <a:pt x="532434" y="63944"/>
                    </a:lnTo>
                    <a:lnTo>
                      <a:pt x="530288" y="68249"/>
                    </a:lnTo>
                    <a:lnTo>
                      <a:pt x="482625" y="175564"/>
                    </a:lnTo>
                    <a:lnTo>
                      <a:pt x="478320" y="184340"/>
                    </a:lnTo>
                    <a:lnTo>
                      <a:pt x="464350" y="184696"/>
                    </a:lnTo>
                    <a:lnTo>
                      <a:pt x="440702" y="237731"/>
                    </a:lnTo>
                    <a:lnTo>
                      <a:pt x="533323" y="237909"/>
                    </a:lnTo>
                    <a:lnTo>
                      <a:pt x="544855" y="211848"/>
                    </a:lnTo>
                    <a:lnTo>
                      <a:pt x="556793" y="185953"/>
                    </a:lnTo>
                    <a:lnTo>
                      <a:pt x="556793" y="184696"/>
                    </a:lnTo>
                    <a:lnTo>
                      <a:pt x="543534" y="184696"/>
                    </a:lnTo>
                    <a:lnTo>
                      <a:pt x="543179" y="184162"/>
                    </a:lnTo>
                    <a:lnTo>
                      <a:pt x="560743" y="145288"/>
                    </a:lnTo>
                    <a:lnTo>
                      <a:pt x="604443" y="145288"/>
                    </a:lnTo>
                    <a:lnTo>
                      <a:pt x="606425" y="145643"/>
                    </a:lnTo>
                    <a:lnTo>
                      <a:pt x="602221" y="155524"/>
                    </a:lnTo>
                    <a:lnTo>
                      <a:pt x="589051" y="184696"/>
                    </a:lnTo>
                    <a:lnTo>
                      <a:pt x="584212" y="184886"/>
                    </a:lnTo>
                    <a:lnTo>
                      <a:pt x="579196" y="184340"/>
                    </a:lnTo>
                    <a:lnTo>
                      <a:pt x="574713" y="185064"/>
                    </a:lnTo>
                    <a:lnTo>
                      <a:pt x="551053" y="237007"/>
                    </a:lnTo>
                    <a:lnTo>
                      <a:pt x="551053" y="237909"/>
                    </a:lnTo>
                    <a:lnTo>
                      <a:pt x="643331" y="238442"/>
                    </a:lnTo>
                    <a:lnTo>
                      <a:pt x="667156" y="185775"/>
                    </a:lnTo>
                    <a:lnTo>
                      <a:pt x="667156" y="184886"/>
                    </a:lnTo>
                    <a:lnTo>
                      <a:pt x="654253" y="184886"/>
                    </a:lnTo>
                    <a:lnTo>
                      <a:pt x="653719" y="184162"/>
                    </a:lnTo>
                    <a:lnTo>
                      <a:pt x="661797" y="166255"/>
                    </a:lnTo>
                    <a:lnTo>
                      <a:pt x="685419" y="112318"/>
                    </a:lnTo>
                    <a:lnTo>
                      <a:pt x="711225" y="54813"/>
                    </a:lnTo>
                    <a:lnTo>
                      <a:pt x="716241" y="54635"/>
                    </a:lnTo>
                    <a:lnTo>
                      <a:pt x="720725" y="55168"/>
                    </a:lnTo>
                    <a:lnTo>
                      <a:pt x="725563" y="54279"/>
                    </a:lnTo>
                    <a:lnTo>
                      <a:pt x="749198" y="1612"/>
                    </a:lnTo>
                    <a:lnTo>
                      <a:pt x="749198" y="889"/>
                    </a:lnTo>
                    <a:close/>
                  </a:path>
                </a:pathLst>
              </a:custGeom>
              <a:solidFill>
                <a:srgbClr val="231F20"/>
              </a:solidFill>
            </p:spPr>
            <p:txBody>
              <a:bodyPr wrap="square" lIns="0" tIns="0" rIns="0" bIns="0" rtlCol="0"/>
              <a:lstStyle/>
              <a:p>
                <a:endParaRPr/>
              </a:p>
            </p:txBody>
          </p:sp>
          <p:pic>
            <p:nvPicPr>
              <p:cNvPr id="8" name="object 6"/>
              <p:cNvPicPr/>
              <p:nvPr/>
            </p:nvPicPr>
            <p:blipFill>
              <a:blip r:embed="rId3" cstate="print"/>
              <a:stretch>
                <a:fillRect/>
              </a:stretch>
            </p:blipFill>
            <p:spPr>
              <a:xfrm>
                <a:off x="4325338" y="4689316"/>
                <a:ext cx="428527" cy="273193"/>
              </a:xfrm>
              <a:prstGeom prst="rect">
                <a:avLst/>
              </a:prstGeom>
            </p:spPr>
          </p:pic>
          <p:sp>
            <p:nvSpPr>
              <p:cNvPr id="9" name="object 7"/>
              <p:cNvSpPr/>
              <p:nvPr/>
            </p:nvSpPr>
            <p:spPr>
              <a:xfrm>
                <a:off x="3610864" y="4941684"/>
                <a:ext cx="1099185" cy="43815"/>
              </a:xfrm>
              <a:custGeom>
                <a:avLst/>
                <a:gdLst/>
                <a:ahLst/>
                <a:cxnLst/>
                <a:rect l="l" t="t" r="r" b="b"/>
                <a:pathLst>
                  <a:path w="1099185" h="43814">
                    <a:moveTo>
                      <a:pt x="960285" y="43218"/>
                    </a:moveTo>
                    <a:lnTo>
                      <a:pt x="889876" y="1841"/>
                    </a:lnTo>
                    <a:lnTo>
                      <a:pt x="880554" y="1651"/>
                    </a:lnTo>
                    <a:lnTo>
                      <a:pt x="636016" y="1295"/>
                    </a:lnTo>
                    <a:lnTo>
                      <a:pt x="436422" y="1295"/>
                    </a:lnTo>
                    <a:lnTo>
                      <a:pt x="357784" y="762"/>
                    </a:lnTo>
                    <a:lnTo>
                      <a:pt x="47485" y="584"/>
                    </a:lnTo>
                    <a:lnTo>
                      <a:pt x="33439" y="317"/>
                    </a:lnTo>
                    <a:lnTo>
                      <a:pt x="19011" y="584"/>
                    </a:lnTo>
                    <a:lnTo>
                      <a:pt x="0" y="41605"/>
                    </a:lnTo>
                    <a:lnTo>
                      <a:pt x="287197" y="41795"/>
                    </a:lnTo>
                    <a:lnTo>
                      <a:pt x="437870" y="42684"/>
                    </a:lnTo>
                    <a:lnTo>
                      <a:pt x="656082" y="43218"/>
                    </a:lnTo>
                    <a:lnTo>
                      <a:pt x="811936" y="43218"/>
                    </a:lnTo>
                    <a:lnTo>
                      <a:pt x="959561" y="43586"/>
                    </a:lnTo>
                    <a:lnTo>
                      <a:pt x="960285" y="43218"/>
                    </a:lnTo>
                    <a:close/>
                  </a:path>
                  <a:path w="1099185" h="43814">
                    <a:moveTo>
                      <a:pt x="1045552" y="13131"/>
                    </a:moveTo>
                    <a:lnTo>
                      <a:pt x="1007389" y="27952"/>
                    </a:lnTo>
                    <a:lnTo>
                      <a:pt x="969225" y="42519"/>
                    </a:lnTo>
                    <a:lnTo>
                      <a:pt x="968159" y="43408"/>
                    </a:lnTo>
                    <a:lnTo>
                      <a:pt x="968336" y="43586"/>
                    </a:lnTo>
                    <a:lnTo>
                      <a:pt x="1032116" y="43586"/>
                    </a:lnTo>
                    <a:lnTo>
                      <a:pt x="1045552" y="13131"/>
                    </a:lnTo>
                    <a:close/>
                  </a:path>
                  <a:path w="1099185" h="43814">
                    <a:moveTo>
                      <a:pt x="1089228" y="26898"/>
                    </a:moveTo>
                    <a:lnTo>
                      <a:pt x="1088796" y="26250"/>
                    </a:lnTo>
                    <a:lnTo>
                      <a:pt x="1088466" y="25171"/>
                    </a:lnTo>
                    <a:lnTo>
                      <a:pt x="1087932" y="22479"/>
                    </a:lnTo>
                    <a:lnTo>
                      <a:pt x="1087399" y="20116"/>
                    </a:lnTo>
                    <a:lnTo>
                      <a:pt x="1087158" y="19799"/>
                    </a:lnTo>
                    <a:lnTo>
                      <a:pt x="1086421" y="18834"/>
                    </a:lnTo>
                    <a:lnTo>
                      <a:pt x="1084707" y="18186"/>
                    </a:lnTo>
                    <a:lnTo>
                      <a:pt x="1084707" y="17970"/>
                    </a:lnTo>
                    <a:lnTo>
                      <a:pt x="1086853" y="17322"/>
                    </a:lnTo>
                    <a:lnTo>
                      <a:pt x="1087285" y="16891"/>
                    </a:lnTo>
                    <a:lnTo>
                      <a:pt x="1088364" y="15811"/>
                    </a:lnTo>
                    <a:lnTo>
                      <a:pt x="1088364" y="12153"/>
                    </a:lnTo>
                    <a:lnTo>
                      <a:pt x="1088085" y="11620"/>
                    </a:lnTo>
                    <a:lnTo>
                      <a:pt x="1087615" y="10756"/>
                    </a:lnTo>
                    <a:lnTo>
                      <a:pt x="1086637" y="10007"/>
                    </a:lnTo>
                    <a:lnTo>
                      <a:pt x="1085342" y="9245"/>
                    </a:lnTo>
                    <a:lnTo>
                      <a:pt x="1083957" y="8763"/>
                    </a:lnTo>
                    <a:lnTo>
                      <a:pt x="1083957" y="12687"/>
                    </a:lnTo>
                    <a:lnTo>
                      <a:pt x="1083957" y="16141"/>
                    </a:lnTo>
                    <a:lnTo>
                      <a:pt x="1082128" y="16891"/>
                    </a:lnTo>
                    <a:lnTo>
                      <a:pt x="1077925" y="16891"/>
                    </a:lnTo>
                    <a:lnTo>
                      <a:pt x="1077925" y="11836"/>
                    </a:lnTo>
                    <a:lnTo>
                      <a:pt x="1078357" y="11722"/>
                    </a:lnTo>
                    <a:lnTo>
                      <a:pt x="1079119" y="11620"/>
                    </a:lnTo>
                    <a:lnTo>
                      <a:pt x="1082763" y="11620"/>
                    </a:lnTo>
                    <a:lnTo>
                      <a:pt x="1083957" y="12687"/>
                    </a:lnTo>
                    <a:lnTo>
                      <a:pt x="1083957" y="8763"/>
                    </a:lnTo>
                    <a:lnTo>
                      <a:pt x="1077607" y="8712"/>
                    </a:lnTo>
                    <a:lnTo>
                      <a:pt x="1075334" y="8928"/>
                    </a:lnTo>
                    <a:lnTo>
                      <a:pt x="1073721" y="9245"/>
                    </a:lnTo>
                    <a:lnTo>
                      <a:pt x="1073721" y="26898"/>
                    </a:lnTo>
                    <a:lnTo>
                      <a:pt x="1077823" y="26898"/>
                    </a:lnTo>
                    <a:lnTo>
                      <a:pt x="1077823" y="19799"/>
                    </a:lnTo>
                    <a:lnTo>
                      <a:pt x="1082014" y="19799"/>
                    </a:lnTo>
                    <a:lnTo>
                      <a:pt x="1083094" y="20650"/>
                    </a:lnTo>
                    <a:lnTo>
                      <a:pt x="1083411" y="22593"/>
                    </a:lnTo>
                    <a:lnTo>
                      <a:pt x="1083957" y="24638"/>
                    </a:lnTo>
                    <a:lnTo>
                      <a:pt x="1084275" y="26250"/>
                    </a:lnTo>
                    <a:lnTo>
                      <a:pt x="1084808" y="26898"/>
                    </a:lnTo>
                    <a:lnTo>
                      <a:pt x="1089228" y="26898"/>
                    </a:lnTo>
                    <a:close/>
                  </a:path>
                  <a:path w="1099185" h="43814">
                    <a:moveTo>
                      <a:pt x="1098689" y="7861"/>
                    </a:moveTo>
                    <a:lnTo>
                      <a:pt x="1094384" y="3543"/>
                    </a:lnTo>
                    <a:lnTo>
                      <a:pt x="1094181" y="3340"/>
                    </a:lnTo>
                    <a:lnTo>
                      <a:pt x="1094181" y="9893"/>
                    </a:lnTo>
                    <a:lnTo>
                      <a:pt x="1094181" y="25501"/>
                    </a:lnTo>
                    <a:lnTo>
                      <a:pt x="1088466" y="31737"/>
                    </a:lnTo>
                    <a:lnTo>
                      <a:pt x="1072769" y="31737"/>
                    </a:lnTo>
                    <a:lnTo>
                      <a:pt x="1066952" y="25501"/>
                    </a:lnTo>
                    <a:lnTo>
                      <a:pt x="1066952" y="9893"/>
                    </a:lnTo>
                    <a:lnTo>
                      <a:pt x="1072769" y="3543"/>
                    </a:lnTo>
                    <a:lnTo>
                      <a:pt x="1088466" y="3543"/>
                    </a:lnTo>
                    <a:lnTo>
                      <a:pt x="1094181" y="9893"/>
                    </a:lnTo>
                    <a:lnTo>
                      <a:pt x="1094181" y="3340"/>
                    </a:lnTo>
                    <a:lnTo>
                      <a:pt x="1090841" y="0"/>
                    </a:lnTo>
                    <a:lnTo>
                      <a:pt x="1070508" y="0"/>
                    </a:lnTo>
                    <a:lnTo>
                      <a:pt x="1062443" y="7861"/>
                    </a:lnTo>
                    <a:lnTo>
                      <a:pt x="1062558" y="18186"/>
                    </a:lnTo>
                    <a:lnTo>
                      <a:pt x="1063866" y="24650"/>
                    </a:lnTo>
                    <a:lnTo>
                      <a:pt x="1067739" y="30327"/>
                    </a:lnTo>
                    <a:lnTo>
                      <a:pt x="1073518" y="34124"/>
                    </a:lnTo>
                    <a:lnTo>
                      <a:pt x="1080617" y="35509"/>
                    </a:lnTo>
                    <a:lnTo>
                      <a:pt x="1087755" y="34124"/>
                    </a:lnTo>
                    <a:lnTo>
                      <a:pt x="1091361" y="31737"/>
                    </a:lnTo>
                    <a:lnTo>
                      <a:pt x="1093495" y="30327"/>
                    </a:lnTo>
                    <a:lnTo>
                      <a:pt x="1097305" y="24638"/>
                    </a:lnTo>
                    <a:lnTo>
                      <a:pt x="1098588" y="18186"/>
                    </a:lnTo>
                    <a:lnTo>
                      <a:pt x="1098689" y="7861"/>
                    </a:lnTo>
                    <a:close/>
                  </a:path>
                </a:pathLst>
              </a:custGeom>
              <a:solidFill>
                <a:srgbClr val="231F20"/>
              </a:solidFill>
            </p:spPr>
            <p:txBody>
              <a:bodyPr wrap="square" lIns="0" tIns="0" rIns="0" bIns="0" rtlCol="0"/>
              <a:lstStyle/>
              <a:p>
                <a:endParaRPr/>
              </a:p>
            </p:txBody>
          </p:sp>
          <p:sp>
            <p:nvSpPr>
              <p:cNvPr id="23" name="object 8"/>
              <p:cNvSpPr/>
              <p:nvPr/>
            </p:nvSpPr>
            <p:spPr>
              <a:xfrm>
                <a:off x="3609440" y="5021399"/>
                <a:ext cx="410250" cy="69850"/>
              </a:xfrm>
              <a:custGeom>
                <a:avLst/>
                <a:gdLst/>
                <a:ahLst/>
                <a:cxnLst/>
                <a:rect l="l" t="t" r="r" b="b"/>
                <a:pathLst>
                  <a:path w="485139" h="69850">
                    <a:moveTo>
                      <a:pt x="484644" y="69341"/>
                    </a:moveTo>
                    <a:lnTo>
                      <a:pt x="0" y="69341"/>
                    </a:lnTo>
                    <a:lnTo>
                      <a:pt x="0" y="0"/>
                    </a:lnTo>
                  </a:path>
                </a:pathLst>
              </a:custGeom>
              <a:ln w="5130">
                <a:solidFill>
                  <a:srgbClr val="231F20"/>
                </a:solidFill>
              </a:ln>
            </p:spPr>
            <p:txBody>
              <a:bodyPr wrap="square" lIns="0" tIns="0" rIns="0" bIns="0" rtlCol="0"/>
              <a:lstStyle/>
              <a:p>
                <a:endParaRPr/>
              </a:p>
            </p:txBody>
          </p:sp>
          <p:sp>
            <p:nvSpPr>
              <p:cNvPr id="48" name="object 9"/>
              <p:cNvSpPr/>
              <p:nvPr/>
            </p:nvSpPr>
            <p:spPr>
              <a:xfrm>
                <a:off x="4325337" y="5021398"/>
                <a:ext cx="378141" cy="69851"/>
              </a:xfrm>
              <a:custGeom>
                <a:avLst/>
                <a:gdLst/>
                <a:ahLst/>
                <a:cxnLst/>
                <a:rect l="l" t="t" r="r" b="b"/>
                <a:pathLst>
                  <a:path w="434975" h="69850">
                    <a:moveTo>
                      <a:pt x="434911" y="0"/>
                    </a:moveTo>
                    <a:lnTo>
                      <a:pt x="434911" y="69342"/>
                    </a:lnTo>
                    <a:lnTo>
                      <a:pt x="0" y="69342"/>
                    </a:lnTo>
                  </a:path>
                </a:pathLst>
              </a:custGeom>
              <a:ln w="4787">
                <a:solidFill>
                  <a:srgbClr val="231F20"/>
                </a:solidFill>
              </a:ln>
            </p:spPr>
            <p:txBody>
              <a:bodyPr wrap="square" lIns="0" tIns="0" rIns="0" bIns="0" rtlCol="0"/>
              <a:lstStyle/>
              <a:p>
                <a:endParaRPr/>
              </a:p>
            </p:txBody>
          </p:sp>
        </p:grpSp>
        <p:sp>
          <p:nvSpPr>
            <p:cNvPr id="10" name="object 10"/>
            <p:cNvSpPr txBox="1"/>
            <p:nvPr/>
          </p:nvSpPr>
          <p:spPr>
            <a:xfrm>
              <a:off x="4029967" y="5017378"/>
              <a:ext cx="272508" cy="147739"/>
            </a:xfrm>
            <a:prstGeom prst="rect">
              <a:avLst/>
            </a:prstGeom>
          </p:spPr>
          <p:txBody>
            <a:bodyPr vert="horz" wrap="square" lIns="0" tIns="13335" rIns="0" bIns="0" rtlCol="0">
              <a:spAutoFit/>
            </a:bodyPr>
            <a:lstStyle/>
            <a:p>
              <a:pPr marL="12700">
                <a:lnSpc>
                  <a:spcPct val="100000"/>
                </a:lnSpc>
                <a:spcBef>
                  <a:spcPts val="105"/>
                </a:spcBef>
              </a:pPr>
              <a:r>
                <a:rPr sz="650" spc="-40" dirty="0">
                  <a:solidFill>
                    <a:srgbClr val="231F20"/>
                  </a:solidFill>
                  <a:latin typeface="Trebuchet MS"/>
                  <a:cs typeface="Trebuchet MS"/>
                </a:rPr>
                <a:t>1.25”</a:t>
              </a:r>
              <a:endParaRPr sz="650" dirty="0">
                <a:latin typeface="Trebuchet MS"/>
                <a:cs typeface="Trebuchet MS"/>
              </a:endParaRPr>
            </a:p>
          </p:txBody>
        </p:sp>
        <p:sp>
          <p:nvSpPr>
            <p:cNvPr id="11" name="object 11"/>
            <p:cNvSpPr txBox="1"/>
            <p:nvPr/>
          </p:nvSpPr>
          <p:spPr>
            <a:xfrm>
              <a:off x="5951439" y="7035442"/>
              <a:ext cx="2107004" cy="300485"/>
            </a:xfrm>
            <a:prstGeom prst="rect">
              <a:avLst/>
            </a:prstGeom>
          </p:spPr>
          <p:txBody>
            <a:bodyPr vert="horz" wrap="square" lIns="0" tIns="15240" rIns="0" bIns="0" rtlCol="0">
              <a:spAutoFit/>
            </a:bodyPr>
            <a:lstStyle/>
            <a:p>
              <a:pPr marL="12700">
                <a:lnSpc>
                  <a:spcPct val="100000"/>
                </a:lnSpc>
                <a:spcBef>
                  <a:spcPts val="120"/>
                </a:spcBef>
              </a:pPr>
              <a:r>
                <a:rPr sz="1400" spc="-35" dirty="0">
                  <a:solidFill>
                    <a:srgbClr val="231F20"/>
                  </a:solidFill>
                  <a:latin typeface="+mn-lt"/>
                  <a:cs typeface="Trebuchet MS"/>
                </a:rPr>
                <a:t>circumference</a:t>
              </a:r>
              <a:r>
                <a:rPr sz="1400" spc="-25" dirty="0">
                  <a:solidFill>
                    <a:srgbClr val="231F20"/>
                  </a:solidFill>
                  <a:latin typeface="+mn-lt"/>
                  <a:cs typeface="Trebuchet MS"/>
                </a:rPr>
                <a:t> </a:t>
              </a:r>
              <a:r>
                <a:rPr sz="1400" spc="65" dirty="0">
                  <a:solidFill>
                    <a:srgbClr val="231F20"/>
                  </a:solidFill>
                  <a:latin typeface="+mn-lt"/>
                  <a:cs typeface="Trebuchet MS"/>
                </a:rPr>
                <a:t>=</a:t>
              </a:r>
              <a:r>
                <a:rPr sz="1400" spc="-20" dirty="0">
                  <a:solidFill>
                    <a:srgbClr val="231F20"/>
                  </a:solidFill>
                  <a:latin typeface="+mn-lt"/>
                  <a:cs typeface="Trebuchet MS"/>
                </a:rPr>
                <a:t> </a:t>
              </a:r>
              <a:r>
                <a:rPr sz="1400" spc="-40" dirty="0">
                  <a:solidFill>
                    <a:srgbClr val="231F20"/>
                  </a:solidFill>
                  <a:latin typeface="+mn-lt"/>
                  <a:cs typeface="Trebuchet MS"/>
                </a:rPr>
                <a:t>27.5”</a:t>
              </a:r>
              <a:endParaRPr sz="1400" dirty="0">
                <a:latin typeface="+mn-lt"/>
                <a:cs typeface="Trebuchet MS"/>
              </a:endParaRPr>
            </a:p>
          </p:txBody>
        </p:sp>
        <p:sp>
          <p:nvSpPr>
            <p:cNvPr id="12" name="object 12"/>
            <p:cNvSpPr/>
            <p:nvPr/>
          </p:nvSpPr>
          <p:spPr>
            <a:xfrm>
              <a:off x="4438717" y="5158059"/>
              <a:ext cx="2188210" cy="2188210"/>
            </a:xfrm>
            <a:custGeom>
              <a:avLst/>
              <a:gdLst/>
              <a:ahLst/>
              <a:cxnLst/>
              <a:rect l="l" t="t" r="r" b="b"/>
              <a:pathLst>
                <a:path w="2188209" h="2188209">
                  <a:moveTo>
                    <a:pt x="2187587" y="0"/>
                  </a:moveTo>
                  <a:lnTo>
                    <a:pt x="2187067" y="48203"/>
                  </a:lnTo>
                  <a:lnTo>
                    <a:pt x="2185512" y="96151"/>
                  </a:lnTo>
                  <a:lnTo>
                    <a:pt x="2182934" y="143835"/>
                  </a:lnTo>
                  <a:lnTo>
                    <a:pt x="2179343" y="191242"/>
                  </a:lnTo>
                  <a:lnTo>
                    <a:pt x="2174751" y="238362"/>
                  </a:lnTo>
                  <a:lnTo>
                    <a:pt x="2169167" y="285185"/>
                  </a:lnTo>
                  <a:lnTo>
                    <a:pt x="2162602" y="331700"/>
                  </a:lnTo>
                  <a:lnTo>
                    <a:pt x="2155067" y="377896"/>
                  </a:lnTo>
                  <a:lnTo>
                    <a:pt x="2146573" y="423763"/>
                  </a:lnTo>
                  <a:lnTo>
                    <a:pt x="2137131" y="469290"/>
                  </a:lnTo>
                  <a:lnTo>
                    <a:pt x="2126750" y="514466"/>
                  </a:lnTo>
                  <a:lnTo>
                    <a:pt x="2115442" y="559280"/>
                  </a:lnTo>
                  <a:lnTo>
                    <a:pt x="2103218" y="603723"/>
                  </a:lnTo>
                  <a:lnTo>
                    <a:pt x="2090087" y="647782"/>
                  </a:lnTo>
                  <a:lnTo>
                    <a:pt x="2076062" y="691448"/>
                  </a:lnTo>
                  <a:lnTo>
                    <a:pt x="2061152" y="734710"/>
                  </a:lnTo>
                  <a:lnTo>
                    <a:pt x="2045368" y="777557"/>
                  </a:lnTo>
                  <a:lnTo>
                    <a:pt x="2028720" y="819979"/>
                  </a:lnTo>
                  <a:lnTo>
                    <a:pt x="2011220" y="861964"/>
                  </a:lnTo>
                  <a:lnTo>
                    <a:pt x="1992879" y="903503"/>
                  </a:lnTo>
                  <a:lnTo>
                    <a:pt x="1973706" y="944584"/>
                  </a:lnTo>
                  <a:lnTo>
                    <a:pt x="1953712" y="985197"/>
                  </a:lnTo>
                  <a:lnTo>
                    <a:pt x="1932909" y="1025331"/>
                  </a:lnTo>
                  <a:lnTo>
                    <a:pt x="1911307" y="1064975"/>
                  </a:lnTo>
                  <a:lnTo>
                    <a:pt x="1888916" y="1104119"/>
                  </a:lnTo>
                  <a:lnTo>
                    <a:pt x="1865747" y="1142752"/>
                  </a:lnTo>
                  <a:lnTo>
                    <a:pt x="1841811" y="1180864"/>
                  </a:lnTo>
                  <a:lnTo>
                    <a:pt x="1817119" y="1218443"/>
                  </a:lnTo>
                  <a:lnTo>
                    <a:pt x="1791681" y="1255480"/>
                  </a:lnTo>
                  <a:lnTo>
                    <a:pt x="1765507" y="1291963"/>
                  </a:lnTo>
                  <a:lnTo>
                    <a:pt x="1738610" y="1327881"/>
                  </a:lnTo>
                  <a:lnTo>
                    <a:pt x="1710998" y="1363225"/>
                  </a:lnTo>
                  <a:lnTo>
                    <a:pt x="1682684" y="1397983"/>
                  </a:lnTo>
                  <a:lnTo>
                    <a:pt x="1653677" y="1432144"/>
                  </a:lnTo>
                  <a:lnTo>
                    <a:pt x="1623989" y="1465699"/>
                  </a:lnTo>
                  <a:lnTo>
                    <a:pt x="1593629" y="1498636"/>
                  </a:lnTo>
                  <a:lnTo>
                    <a:pt x="1562609" y="1530944"/>
                  </a:lnTo>
                  <a:lnTo>
                    <a:pt x="1530939" y="1562614"/>
                  </a:lnTo>
                  <a:lnTo>
                    <a:pt x="1498631" y="1593634"/>
                  </a:lnTo>
                  <a:lnTo>
                    <a:pt x="1465694" y="1623993"/>
                  </a:lnTo>
                  <a:lnTo>
                    <a:pt x="1432139" y="1653681"/>
                  </a:lnTo>
                  <a:lnTo>
                    <a:pt x="1397977" y="1682688"/>
                  </a:lnTo>
                  <a:lnTo>
                    <a:pt x="1363219" y="1711002"/>
                  </a:lnTo>
                  <a:lnTo>
                    <a:pt x="1327876" y="1738614"/>
                  </a:lnTo>
                  <a:lnTo>
                    <a:pt x="1291957" y="1765511"/>
                  </a:lnTo>
                  <a:lnTo>
                    <a:pt x="1255474" y="1791684"/>
                  </a:lnTo>
                  <a:lnTo>
                    <a:pt x="1218438" y="1817122"/>
                  </a:lnTo>
                  <a:lnTo>
                    <a:pt x="1180858" y="1841814"/>
                  </a:lnTo>
                  <a:lnTo>
                    <a:pt x="1142747" y="1865750"/>
                  </a:lnTo>
                  <a:lnTo>
                    <a:pt x="1104114" y="1888918"/>
                  </a:lnTo>
                  <a:lnTo>
                    <a:pt x="1064969" y="1911309"/>
                  </a:lnTo>
                  <a:lnTo>
                    <a:pt x="1025325" y="1932911"/>
                  </a:lnTo>
                  <a:lnTo>
                    <a:pt x="985191" y="1953715"/>
                  </a:lnTo>
                  <a:lnTo>
                    <a:pt x="944578" y="1973708"/>
                  </a:lnTo>
                  <a:lnTo>
                    <a:pt x="903497" y="1992881"/>
                  </a:lnTo>
                  <a:lnTo>
                    <a:pt x="861959" y="2011222"/>
                  </a:lnTo>
                  <a:lnTo>
                    <a:pt x="819974" y="2028722"/>
                  </a:lnTo>
                  <a:lnTo>
                    <a:pt x="777552" y="2045369"/>
                  </a:lnTo>
                  <a:lnTo>
                    <a:pt x="734705" y="2061153"/>
                  </a:lnTo>
                  <a:lnTo>
                    <a:pt x="691443" y="2076063"/>
                  </a:lnTo>
                  <a:lnTo>
                    <a:pt x="647778" y="2090088"/>
                  </a:lnTo>
                  <a:lnTo>
                    <a:pt x="603718" y="2103219"/>
                  </a:lnTo>
                  <a:lnTo>
                    <a:pt x="559276" y="2115443"/>
                  </a:lnTo>
                  <a:lnTo>
                    <a:pt x="514462" y="2126751"/>
                  </a:lnTo>
                  <a:lnTo>
                    <a:pt x="469286" y="2137131"/>
                  </a:lnTo>
                  <a:lnTo>
                    <a:pt x="423760" y="2146574"/>
                  </a:lnTo>
                  <a:lnTo>
                    <a:pt x="377893" y="2155068"/>
                  </a:lnTo>
                  <a:lnTo>
                    <a:pt x="331697" y="2162602"/>
                  </a:lnTo>
                  <a:lnTo>
                    <a:pt x="285183" y="2169167"/>
                  </a:lnTo>
                  <a:lnTo>
                    <a:pt x="238360" y="2174751"/>
                  </a:lnTo>
                  <a:lnTo>
                    <a:pt x="191240" y="2179343"/>
                  </a:lnTo>
                  <a:lnTo>
                    <a:pt x="143833" y="2182934"/>
                  </a:lnTo>
                  <a:lnTo>
                    <a:pt x="96150" y="2185512"/>
                  </a:lnTo>
                  <a:lnTo>
                    <a:pt x="48202" y="2187067"/>
                  </a:lnTo>
                  <a:lnTo>
                    <a:pt x="0" y="2187587"/>
                  </a:lnTo>
                </a:path>
              </a:pathLst>
            </a:custGeom>
            <a:ln w="6362">
              <a:solidFill>
                <a:srgbClr val="231F20"/>
              </a:solidFill>
            </a:ln>
          </p:spPr>
          <p:txBody>
            <a:bodyPr wrap="square" lIns="0" tIns="0" rIns="0" bIns="0" rtlCol="0"/>
            <a:lstStyle/>
            <a:p>
              <a:endParaRPr/>
            </a:p>
          </p:txBody>
        </p:sp>
        <p:sp>
          <p:nvSpPr>
            <p:cNvPr id="13" name="object 13"/>
            <p:cNvSpPr txBox="1"/>
            <p:nvPr/>
          </p:nvSpPr>
          <p:spPr>
            <a:xfrm>
              <a:off x="12480503" y="7035441"/>
              <a:ext cx="2022349" cy="300485"/>
            </a:xfrm>
            <a:prstGeom prst="rect">
              <a:avLst/>
            </a:prstGeom>
          </p:spPr>
          <p:txBody>
            <a:bodyPr vert="horz" wrap="square" lIns="0" tIns="15240" rIns="0" bIns="0" rtlCol="0">
              <a:spAutoFit/>
            </a:bodyPr>
            <a:lstStyle/>
            <a:p>
              <a:pPr marL="12700">
                <a:lnSpc>
                  <a:spcPct val="100000"/>
                </a:lnSpc>
                <a:spcBef>
                  <a:spcPts val="120"/>
                </a:spcBef>
              </a:pPr>
              <a:r>
                <a:rPr sz="1400" spc="-35" dirty="0">
                  <a:solidFill>
                    <a:srgbClr val="231F20"/>
                  </a:solidFill>
                  <a:latin typeface="+mn-lt"/>
                  <a:cs typeface="Trebuchet MS"/>
                </a:rPr>
                <a:t>circumference</a:t>
              </a:r>
              <a:r>
                <a:rPr sz="1400" spc="-25" dirty="0">
                  <a:solidFill>
                    <a:srgbClr val="231F20"/>
                  </a:solidFill>
                  <a:latin typeface="+mn-lt"/>
                  <a:cs typeface="Trebuchet MS"/>
                </a:rPr>
                <a:t> </a:t>
              </a:r>
              <a:r>
                <a:rPr sz="1400" spc="65" dirty="0">
                  <a:solidFill>
                    <a:srgbClr val="231F20"/>
                  </a:solidFill>
                  <a:latin typeface="+mn-lt"/>
                  <a:cs typeface="Trebuchet MS"/>
                </a:rPr>
                <a:t>=</a:t>
              </a:r>
              <a:r>
                <a:rPr sz="1400" spc="-20" dirty="0">
                  <a:solidFill>
                    <a:srgbClr val="231F20"/>
                  </a:solidFill>
                  <a:latin typeface="+mn-lt"/>
                  <a:cs typeface="Trebuchet MS"/>
                </a:rPr>
                <a:t> </a:t>
              </a:r>
              <a:r>
                <a:rPr sz="1400" spc="-40" dirty="0">
                  <a:solidFill>
                    <a:srgbClr val="231F20"/>
                  </a:solidFill>
                  <a:latin typeface="+mn-lt"/>
                  <a:cs typeface="Trebuchet MS"/>
                </a:rPr>
                <a:t>27.5”</a:t>
              </a:r>
              <a:endParaRPr sz="1400" dirty="0">
                <a:latin typeface="+mn-lt"/>
                <a:cs typeface="Trebuchet MS"/>
              </a:endParaRPr>
            </a:p>
          </p:txBody>
        </p:sp>
        <p:sp>
          <p:nvSpPr>
            <p:cNvPr id="14" name="object 14"/>
            <p:cNvSpPr/>
            <p:nvPr/>
          </p:nvSpPr>
          <p:spPr>
            <a:xfrm>
              <a:off x="9872970" y="5082251"/>
              <a:ext cx="586740" cy="103505"/>
            </a:xfrm>
            <a:custGeom>
              <a:avLst/>
              <a:gdLst/>
              <a:ahLst/>
              <a:cxnLst/>
              <a:rect l="l" t="t" r="r" b="b"/>
              <a:pathLst>
                <a:path w="586740" h="103504">
                  <a:moveTo>
                    <a:pt x="586117" y="102920"/>
                  </a:moveTo>
                  <a:lnTo>
                    <a:pt x="0" y="102920"/>
                  </a:lnTo>
                  <a:lnTo>
                    <a:pt x="0" y="0"/>
                  </a:lnTo>
                </a:path>
              </a:pathLst>
            </a:custGeom>
            <a:ln w="4292">
              <a:solidFill>
                <a:srgbClr val="231F20"/>
              </a:solidFill>
            </a:ln>
          </p:spPr>
          <p:txBody>
            <a:bodyPr wrap="square" lIns="0" tIns="0" rIns="0" bIns="0" rtlCol="0"/>
            <a:lstStyle/>
            <a:p>
              <a:endParaRPr/>
            </a:p>
          </p:txBody>
        </p:sp>
        <p:grpSp>
          <p:nvGrpSpPr>
            <p:cNvPr id="15" name="object 15"/>
            <p:cNvGrpSpPr/>
            <p:nvPr/>
          </p:nvGrpSpPr>
          <p:grpSpPr>
            <a:xfrm>
              <a:off x="10805025" y="5082247"/>
              <a:ext cx="2287567" cy="2264022"/>
              <a:chOff x="10805025" y="5082247"/>
              <a:chExt cx="2287567" cy="2264022"/>
            </a:xfrm>
          </p:grpSpPr>
          <p:sp>
            <p:nvSpPr>
              <p:cNvPr id="16" name="object 16"/>
              <p:cNvSpPr/>
              <p:nvPr/>
            </p:nvSpPr>
            <p:spPr>
              <a:xfrm>
                <a:off x="10904382" y="5158060"/>
                <a:ext cx="2188210" cy="2188209"/>
              </a:xfrm>
              <a:custGeom>
                <a:avLst/>
                <a:gdLst/>
                <a:ahLst/>
                <a:cxnLst/>
                <a:rect l="l" t="t" r="r" b="b"/>
                <a:pathLst>
                  <a:path w="2188209" h="2188209">
                    <a:moveTo>
                      <a:pt x="2187587" y="0"/>
                    </a:moveTo>
                    <a:lnTo>
                      <a:pt x="2187067" y="48203"/>
                    </a:lnTo>
                    <a:lnTo>
                      <a:pt x="2185512" y="96151"/>
                    </a:lnTo>
                    <a:lnTo>
                      <a:pt x="2182934" y="143835"/>
                    </a:lnTo>
                    <a:lnTo>
                      <a:pt x="2179343" y="191242"/>
                    </a:lnTo>
                    <a:lnTo>
                      <a:pt x="2174751" y="238362"/>
                    </a:lnTo>
                    <a:lnTo>
                      <a:pt x="2169167" y="285185"/>
                    </a:lnTo>
                    <a:lnTo>
                      <a:pt x="2162602" y="331700"/>
                    </a:lnTo>
                    <a:lnTo>
                      <a:pt x="2155067" y="377896"/>
                    </a:lnTo>
                    <a:lnTo>
                      <a:pt x="2146573" y="423763"/>
                    </a:lnTo>
                    <a:lnTo>
                      <a:pt x="2137131" y="469290"/>
                    </a:lnTo>
                    <a:lnTo>
                      <a:pt x="2126750" y="514466"/>
                    </a:lnTo>
                    <a:lnTo>
                      <a:pt x="2115442" y="559280"/>
                    </a:lnTo>
                    <a:lnTo>
                      <a:pt x="2103218" y="603723"/>
                    </a:lnTo>
                    <a:lnTo>
                      <a:pt x="2090087" y="647782"/>
                    </a:lnTo>
                    <a:lnTo>
                      <a:pt x="2076062" y="691448"/>
                    </a:lnTo>
                    <a:lnTo>
                      <a:pt x="2061152" y="734710"/>
                    </a:lnTo>
                    <a:lnTo>
                      <a:pt x="2045368" y="777557"/>
                    </a:lnTo>
                    <a:lnTo>
                      <a:pt x="2028720" y="819979"/>
                    </a:lnTo>
                    <a:lnTo>
                      <a:pt x="2011220" y="861964"/>
                    </a:lnTo>
                    <a:lnTo>
                      <a:pt x="1992879" y="903503"/>
                    </a:lnTo>
                    <a:lnTo>
                      <a:pt x="1973706" y="944584"/>
                    </a:lnTo>
                    <a:lnTo>
                      <a:pt x="1953712" y="985197"/>
                    </a:lnTo>
                    <a:lnTo>
                      <a:pt x="1932909" y="1025331"/>
                    </a:lnTo>
                    <a:lnTo>
                      <a:pt x="1911307" y="1064975"/>
                    </a:lnTo>
                    <a:lnTo>
                      <a:pt x="1888916" y="1104119"/>
                    </a:lnTo>
                    <a:lnTo>
                      <a:pt x="1865747" y="1142752"/>
                    </a:lnTo>
                    <a:lnTo>
                      <a:pt x="1841811" y="1180864"/>
                    </a:lnTo>
                    <a:lnTo>
                      <a:pt x="1817119" y="1218443"/>
                    </a:lnTo>
                    <a:lnTo>
                      <a:pt x="1791681" y="1255480"/>
                    </a:lnTo>
                    <a:lnTo>
                      <a:pt x="1765507" y="1291963"/>
                    </a:lnTo>
                    <a:lnTo>
                      <a:pt x="1738610" y="1327881"/>
                    </a:lnTo>
                    <a:lnTo>
                      <a:pt x="1710998" y="1363225"/>
                    </a:lnTo>
                    <a:lnTo>
                      <a:pt x="1682684" y="1397983"/>
                    </a:lnTo>
                    <a:lnTo>
                      <a:pt x="1653677" y="1432144"/>
                    </a:lnTo>
                    <a:lnTo>
                      <a:pt x="1623989" y="1465699"/>
                    </a:lnTo>
                    <a:lnTo>
                      <a:pt x="1593629" y="1498636"/>
                    </a:lnTo>
                    <a:lnTo>
                      <a:pt x="1562609" y="1530944"/>
                    </a:lnTo>
                    <a:lnTo>
                      <a:pt x="1530939" y="1562614"/>
                    </a:lnTo>
                    <a:lnTo>
                      <a:pt x="1498631" y="1593634"/>
                    </a:lnTo>
                    <a:lnTo>
                      <a:pt x="1465694" y="1623993"/>
                    </a:lnTo>
                    <a:lnTo>
                      <a:pt x="1432139" y="1653681"/>
                    </a:lnTo>
                    <a:lnTo>
                      <a:pt x="1397977" y="1682688"/>
                    </a:lnTo>
                    <a:lnTo>
                      <a:pt x="1363219" y="1711002"/>
                    </a:lnTo>
                    <a:lnTo>
                      <a:pt x="1327876" y="1738614"/>
                    </a:lnTo>
                    <a:lnTo>
                      <a:pt x="1291957" y="1765511"/>
                    </a:lnTo>
                    <a:lnTo>
                      <a:pt x="1255474" y="1791684"/>
                    </a:lnTo>
                    <a:lnTo>
                      <a:pt x="1218438" y="1817122"/>
                    </a:lnTo>
                    <a:lnTo>
                      <a:pt x="1180858" y="1841814"/>
                    </a:lnTo>
                    <a:lnTo>
                      <a:pt x="1142747" y="1865750"/>
                    </a:lnTo>
                    <a:lnTo>
                      <a:pt x="1104114" y="1888918"/>
                    </a:lnTo>
                    <a:lnTo>
                      <a:pt x="1064969" y="1911309"/>
                    </a:lnTo>
                    <a:lnTo>
                      <a:pt x="1025325" y="1932911"/>
                    </a:lnTo>
                    <a:lnTo>
                      <a:pt x="985191" y="1953715"/>
                    </a:lnTo>
                    <a:lnTo>
                      <a:pt x="944578" y="1973708"/>
                    </a:lnTo>
                    <a:lnTo>
                      <a:pt x="903497" y="1992881"/>
                    </a:lnTo>
                    <a:lnTo>
                      <a:pt x="861959" y="2011222"/>
                    </a:lnTo>
                    <a:lnTo>
                      <a:pt x="819974" y="2028722"/>
                    </a:lnTo>
                    <a:lnTo>
                      <a:pt x="777552" y="2045369"/>
                    </a:lnTo>
                    <a:lnTo>
                      <a:pt x="734705" y="2061153"/>
                    </a:lnTo>
                    <a:lnTo>
                      <a:pt x="691443" y="2076063"/>
                    </a:lnTo>
                    <a:lnTo>
                      <a:pt x="647778" y="2090088"/>
                    </a:lnTo>
                    <a:lnTo>
                      <a:pt x="603718" y="2103219"/>
                    </a:lnTo>
                    <a:lnTo>
                      <a:pt x="559276" y="2115443"/>
                    </a:lnTo>
                    <a:lnTo>
                      <a:pt x="514462" y="2126751"/>
                    </a:lnTo>
                    <a:lnTo>
                      <a:pt x="469286" y="2137131"/>
                    </a:lnTo>
                    <a:lnTo>
                      <a:pt x="423760" y="2146574"/>
                    </a:lnTo>
                    <a:lnTo>
                      <a:pt x="377893" y="2155068"/>
                    </a:lnTo>
                    <a:lnTo>
                      <a:pt x="331697" y="2162602"/>
                    </a:lnTo>
                    <a:lnTo>
                      <a:pt x="285183" y="2169167"/>
                    </a:lnTo>
                    <a:lnTo>
                      <a:pt x="238360" y="2174751"/>
                    </a:lnTo>
                    <a:lnTo>
                      <a:pt x="191240" y="2179343"/>
                    </a:lnTo>
                    <a:lnTo>
                      <a:pt x="143833" y="2182934"/>
                    </a:lnTo>
                    <a:lnTo>
                      <a:pt x="96150" y="2185512"/>
                    </a:lnTo>
                    <a:lnTo>
                      <a:pt x="48202" y="2187067"/>
                    </a:lnTo>
                    <a:lnTo>
                      <a:pt x="0" y="2187587"/>
                    </a:lnTo>
                  </a:path>
                </a:pathLst>
              </a:custGeom>
              <a:ln w="6362">
                <a:solidFill>
                  <a:srgbClr val="231F20"/>
                </a:solidFill>
              </a:ln>
            </p:spPr>
            <p:txBody>
              <a:bodyPr wrap="square" lIns="0" tIns="0" rIns="0" bIns="0" rtlCol="0"/>
              <a:lstStyle/>
              <a:p>
                <a:endParaRPr/>
              </a:p>
            </p:txBody>
          </p:sp>
          <p:sp>
            <p:nvSpPr>
              <p:cNvPr id="17" name="object 17"/>
              <p:cNvSpPr/>
              <p:nvPr/>
            </p:nvSpPr>
            <p:spPr>
              <a:xfrm>
                <a:off x="10805025" y="5082247"/>
                <a:ext cx="610235" cy="103505"/>
              </a:xfrm>
              <a:custGeom>
                <a:avLst/>
                <a:gdLst/>
                <a:ahLst/>
                <a:cxnLst/>
                <a:rect l="l" t="t" r="r" b="b"/>
                <a:pathLst>
                  <a:path w="610234" h="103504">
                    <a:moveTo>
                      <a:pt x="609904" y="0"/>
                    </a:moveTo>
                    <a:lnTo>
                      <a:pt x="609904" y="102920"/>
                    </a:lnTo>
                    <a:lnTo>
                      <a:pt x="0" y="102920"/>
                    </a:lnTo>
                  </a:path>
                </a:pathLst>
              </a:custGeom>
              <a:ln w="4292">
                <a:solidFill>
                  <a:srgbClr val="231F20"/>
                </a:solidFill>
              </a:ln>
            </p:spPr>
            <p:txBody>
              <a:bodyPr wrap="square" lIns="0" tIns="0" rIns="0" bIns="0" rtlCol="0"/>
              <a:lstStyle/>
              <a:p>
                <a:endParaRPr/>
              </a:p>
            </p:txBody>
          </p:sp>
        </p:grpSp>
        <p:sp>
          <p:nvSpPr>
            <p:cNvPr id="18" name="object 18"/>
            <p:cNvSpPr txBox="1"/>
            <p:nvPr/>
          </p:nvSpPr>
          <p:spPr>
            <a:xfrm>
              <a:off x="10507600" y="5102252"/>
              <a:ext cx="236595" cy="178622"/>
            </a:xfrm>
            <a:prstGeom prst="rect">
              <a:avLst/>
            </a:prstGeom>
          </p:spPr>
          <p:txBody>
            <a:bodyPr vert="horz" wrap="square" lIns="0" tIns="13970" rIns="0" bIns="0" rtlCol="0">
              <a:spAutoFit/>
            </a:bodyPr>
            <a:lstStyle/>
            <a:p>
              <a:pPr marL="12700">
                <a:lnSpc>
                  <a:spcPct val="100000"/>
                </a:lnSpc>
                <a:spcBef>
                  <a:spcPts val="110"/>
                </a:spcBef>
              </a:pPr>
              <a:r>
                <a:rPr sz="800" spc="-65" dirty="0">
                  <a:solidFill>
                    <a:srgbClr val="231F20"/>
                  </a:solidFill>
                  <a:latin typeface="Trebuchet MS"/>
                  <a:cs typeface="Trebuchet MS"/>
                </a:rPr>
                <a:t>2.5”</a:t>
              </a:r>
              <a:endParaRPr sz="800" dirty="0">
                <a:latin typeface="Trebuchet MS"/>
                <a:cs typeface="Trebuchet MS"/>
              </a:endParaRPr>
            </a:p>
          </p:txBody>
        </p:sp>
        <p:grpSp>
          <p:nvGrpSpPr>
            <p:cNvPr id="19" name="object 19"/>
            <p:cNvGrpSpPr/>
            <p:nvPr/>
          </p:nvGrpSpPr>
          <p:grpSpPr>
            <a:xfrm>
              <a:off x="9889759" y="4570920"/>
              <a:ext cx="1508760" cy="367486"/>
              <a:chOff x="9889759" y="4570920"/>
              <a:chExt cx="1508760" cy="367486"/>
            </a:xfrm>
          </p:grpSpPr>
          <p:pic>
            <p:nvPicPr>
              <p:cNvPr id="20" name="object 20"/>
              <p:cNvPicPr/>
              <p:nvPr/>
            </p:nvPicPr>
            <p:blipFill>
              <a:blip r:embed="rId4" cstate="print"/>
              <a:stretch>
                <a:fillRect/>
              </a:stretch>
            </p:blipFill>
            <p:spPr>
              <a:xfrm>
                <a:off x="9925010" y="4686080"/>
                <a:ext cx="266266" cy="252326"/>
              </a:xfrm>
              <a:prstGeom prst="rect">
                <a:avLst/>
              </a:prstGeom>
            </p:spPr>
          </p:pic>
          <p:sp>
            <p:nvSpPr>
              <p:cNvPr id="21" name="object 21"/>
              <p:cNvSpPr/>
              <p:nvPr/>
            </p:nvSpPr>
            <p:spPr>
              <a:xfrm>
                <a:off x="9889759" y="4570920"/>
                <a:ext cx="1508760" cy="331471"/>
              </a:xfrm>
              <a:custGeom>
                <a:avLst/>
                <a:gdLst/>
                <a:ahLst/>
                <a:cxnLst/>
                <a:rect l="l" t="t" r="r" b="b"/>
                <a:pathLst>
                  <a:path w="1508759" h="331470">
                    <a:moveTo>
                      <a:pt x="314566" y="0"/>
                    </a:moveTo>
                    <a:lnTo>
                      <a:pt x="0" y="0"/>
                    </a:lnTo>
                    <a:lnTo>
                      <a:pt x="13042" y="44970"/>
                    </a:lnTo>
                    <a:lnTo>
                      <a:pt x="13042" y="219036"/>
                    </a:lnTo>
                    <a:lnTo>
                      <a:pt x="145364" y="110236"/>
                    </a:lnTo>
                    <a:lnTo>
                      <a:pt x="178028" y="150050"/>
                    </a:lnTo>
                    <a:lnTo>
                      <a:pt x="301523" y="48463"/>
                    </a:lnTo>
                    <a:lnTo>
                      <a:pt x="301523" y="44970"/>
                    </a:lnTo>
                    <a:lnTo>
                      <a:pt x="314566" y="0"/>
                    </a:lnTo>
                    <a:close/>
                  </a:path>
                  <a:path w="1508759" h="331470">
                    <a:moveTo>
                      <a:pt x="857846" y="0"/>
                    </a:moveTo>
                    <a:lnTo>
                      <a:pt x="602018" y="0"/>
                    </a:lnTo>
                    <a:lnTo>
                      <a:pt x="602018" y="72872"/>
                    </a:lnTo>
                    <a:lnTo>
                      <a:pt x="628370" y="72872"/>
                    </a:lnTo>
                    <a:lnTo>
                      <a:pt x="628370" y="202399"/>
                    </a:lnTo>
                    <a:lnTo>
                      <a:pt x="469468" y="0"/>
                    </a:lnTo>
                    <a:lnTo>
                      <a:pt x="356984" y="0"/>
                    </a:lnTo>
                    <a:lnTo>
                      <a:pt x="356984" y="72872"/>
                    </a:lnTo>
                    <a:lnTo>
                      <a:pt x="383387" y="72872"/>
                    </a:lnTo>
                    <a:lnTo>
                      <a:pt x="383387" y="258178"/>
                    </a:lnTo>
                    <a:lnTo>
                      <a:pt x="356984" y="258178"/>
                    </a:lnTo>
                    <a:lnTo>
                      <a:pt x="356984" y="331050"/>
                    </a:lnTo>
                    <a:lnTo>
                      <a:pt x="469468" y="331050"/>
                    </a:lnTo>
                    <a:lnTo>
                      <a:pt x="469468" y="128651"/>
                    </a:lnTo>
                    <a:lnTo>
                      <a:pt x="628370" y="331050"/>
                    </a:lnTo>
                    <a:lnTo>
                      <a:pt x="714451" y="331050"/>
                    </a:lnTo>
                    <a:lnTo>
                      <a:pt x="714451" y="201104"/>
                    </a:lnTo>
                    <a:lnTo>
                      <a:pt x="827443" y="201104"/>
                    </a:lnTo>
                    <a:lnTo>
                      <a:pt x="827443" y="128155"/>
                    </a:lnTo>
                    <a:lnTo>
                      <a:pt x="714451" y="128155"/>
                    </a:lnTo>
                    <a:lnTo>
                      <a:pt x="714451" y="72872"/>
                    </a:lnTo>
                    <a:lnTo>
                      <a:pt x="857846" y="72872"/>
                    </a:lnTo>
                    <a:lnTo>
                      <a:pt x="857846" y="0"/>
                    </a:lnTo>
                    <a:close/>
                  </a:path>
                  <a:path w="1508759" h="331470">
                    <a:moveTo>
                      <a:pt x="1209929" y="482"/>
                    </a:moveTo>
                    <a:lnTo>
                      <a:pt x="1081976" y="482"/>
                    </a:lnTo>
                    <a:lnTo>
                      <a:pt x="1081976" y="72872"/>
                    </a:lnTo>
                    <a:lnTo>
                      <a:pt x="1104430" y="72872"/>
                    </a:lnTo>
                    <a:lnTo>
                      <a:pt x="1104430" y="127482"/>
                    </a:lnTo>
                    <a:lnTo>
                      <a:pt x="1003007" y="127482"/>
                    </a:lnTo>
                    <a:lnTo>
                      <a:pt x="1003007" y="72872"/>
                    </a:lnTo>
                    <a:lnTo>
                      <a:pt x="1021803" y="72872"/>
                    </a:lnTo>
                    <a:lnTo>
                      <a:pt x="1021803" y="482"/>
                    </a:lnTo>
                    <a:lnTo>
                      <a:pt x="893838" y="482"/>
                    </a:lnTo>
                    <a:lnTo>
                      <a:pt x="893838" y="72872"/>
                    </a:lnTo>
                    <a:lnTo>
                      <a:pt x="916927" y="72872"/>
                    </a:lnTo>
                    <a:lnTo>
                      <a:pt x="916927" y="127482"/>
                    </a:lnTo>
                    <a:lnTo>
                      <a:pt x="916927" y="194792"/>
                    </a:lnTo>
                    <a:lnTo>
                      <a:pt x="916927" y="258292"/>
                    </a:lnTo>
                    <a:lnTo>
                      <a:pt x="893838" y="258292"/>
                    </a:lnTo>
                    <a:lnTo>
                      <a:pt x="893838" y="330682"/>
                    </a:lnTo>
                    <a:lnTo>
                      <a:pt x="1021803" y="330682"/>
                    </a:lnTo>
                    <a:lnTo>
                      <a:pt x="1021803" y="258292"/>
                    </a:lnTo>
                    <a:lnTo>
                      <a:pt x="1003007" y="258292"/>
                    </a:lnTo>
                    <a:lnTo>
                      <a:pt x="1003007" y="194792"/>
                    </a:lnTo>
                    <a:lnTo>
                      <a:pt x="1104430" y="194792"/>
                    </a:lnTo>
                    <a:lnTo>
                      <a:pt x="1104430" y="258292"/>
                    </a:lnTo>
                    <a:lnTo>
                      <a:pt x="1081976" y="258292"/>
                    </a:lnTo>
                    <a:lnTo>
                      <a:pt x="1081976" y="330682"/>
                    </a:lnTo>
                    <a:lnTo>
                      <a:pt x="1209929" y="330682"/>
                    </a:lnTo>
                    <a:lnTo>
                      <a:pt x="1209929" y="258292"/>
                    </a:lnTo>
                    <a:lnTo>
                      <a:pt x="1190409" y="258292"/>
                    </a:lnTo>
                    <a:lnTo>
                      <a:pt x="1190409" y="194792"/>
                    </a:lnTo>
                    <a:lnTo>
                      <a:pt x="1190409" y="127482"/>
                    </a:lnTo>
                    <a:lnTo>
                      <a:pt x="1190409" y="72872"/>
                    </a:lnTo>
                    <a:lnTo>
                      <a:pt x="1209929" y="72872"/>
                    </a:lnTo>
                    <a:lnTo>
                      <a:pt x="1209929" y="482"/>
                    </a:lnTo>
                    <a:close/>
                  </a:path>
                  <a:path w="1508759" h="331470">
                    <a:moveTo>
                      <a:pt x="1508391" y="205727"/>
                    </a:moveTo>
                    <a:lnTo>
                      <a:pt x="1491703" y="158394"/>
                    </a:lnTo>
                    <a:lnTo>
                      <a:pt x="1440230" y="137642"/>
                    </a:lnTo>
                    <a:lnTo>
                      <a:pt x="1345704" y="113995"/>
                    </a:lnTo>
                    <a:lnTo>
                      <a:pt x="1337195" y="111633"/>
                    </a:lnTo>
                    <a:lnTo>
                      <a:pt x="1335722" y="110236"/>
                    </a:lnTo>
                    <a:lnTo>
                      <a:pt x="1335722" y="72872"/>
                    </a:lnTo>
                    <a:lnTo>
                      <a:pt x="1337691" y="70942"/>
                    </a:lnTo>
                    <a:lnTo>
                      <a:pt x="1412824" y="70942"/>
                    </a:lnTo>
                    <a:lnTo>
                      <a:pt x="1414691" y="72872"/>
                    </a:lnTo>
                    <a:lnTo>
                      <a:pt x="1414691" y="106438"/>
                    </a:lnTo>
                    <a:lnTo>
                      <a:pt x="1503603" y="106438"/>
                    </a:lnTo>
                    <a:lnTo>
                      <a:pt x="1503603" y="64363"/>
                    </a:lnTo>
                    <a:lnTo>
                      <a:pt x="1499692" y="35953"/>
                    </a:lnTo>
                    <a:lnTo>
                      <a:pt x="1487792" y="15862"/>
                    </a:lnTo>
                    <a:lnTo>
                      <a:pt x="1467739" y="3937"/>
                    </a:lnTo>
                    <a:lnTo>
                      <a:pt x="1439341" y="0"/>
                    </a:lnTo>
                    <a:lnTo>
                      <a:pt x="1311173" y="0"/>
                    </a:lnTo>
                    <a:lnTo>
                      <a:pt x="1282776" y="3937"/>
                    </a:lnTo>
                    <a:lnTo>
                      <a:pt x="1262722" y="15862"/>
                    </a:lnTo>
                    <a:lnTo>
                      <a:pt x="1250835" y="35953"/>
                    </a:lnTo>
                    <a:lnTo>
                      <a:pt x="1246911" y="64363"/>
                    </a:lnTo>
                    <a:lnTo>
                      <a:pt x="1246911" y="122008"/>
                    </a:lnTo>
                    <a:lnTo>
                      <a:pt x="1263573" y="169392"/>
                    </a:lnTo>
                    <a:lnTo>
                      <a:pt x="1315008" y="190093"/>
                    </a:lnTo>
                    <a:lnTo>
                      <a:pt x="1417116" y="216103"/>
                    </a:lnTo>
                    <a:lnTo>
                      <a:pt x="1419479" y="217563"/>
                    </a:lnTo>
                    <a:lnTo>
                      <a:pt x="1419479" y="258178"/>
                    </a:lnTo>
                    <a:lnTo>
                      <a:pt x="1417523" y="260108"/>
                    </a:lnTo>
                    <a:lnTo>
                      <a:pt x="1336725" y="260108"/>
                    </a:lnTo>
                    <a:lnTo>
                      <a:pt x="1334858" y="258178"/>
                    </a:lnTo>
                    <a:lnTo>
                      <a:pt x="1334858" y="221297"/>
                    </a:lnTo>
                    <a:lnTo>
                      <a:pt x="1245920" y="221297"/>
                    </a:lnTo>
                    <a:lnTo>
                      <a:pt x="1245920" y="266700"/>
                    </a:lnTo>
                    <a:lnTo>
                      <a:pt x="1249857" y="295109"/>
                    </a:lnTo>
                    <a:lnTo>
                      <a:pt x="1261783" y="315201"/>
                    </a:lnTo>
                    <a:lnTo>
                      <a:pt x="1281849" y="327126"/>
                    </a:lnTo>
                    <a:lnTo>
                      <a:pt x="1310208" y="331063"/>
                    </a:lnTo>
                    <a:lnTo>
                      <a:pt x="1444028" y="331063"/>
                    </a:lnTo>
                    <a:lnTo>
                      <a:pt x="1472450" y="327126"/>
                    </a:lnTo>
                    <a:lnTo>
                      <a:pt x="1492542" y="315201"/>
                    </a:lnTo>
                    <a:lnTo>
                      <a:pt x="1504467" y="295109"/>
                    </a:lnTo>
                    <a:lnTo>
                      <a:pt x="1508391" y="266700"/>
                    </a:lnTo>
                    <a:lnTo>
                      <a:pt x="1508391" y="205727"/>
                    </a:lnTo>
                    <a:close/>
                  </a:path>
                </a:pathLst>
              </a:custGeom>
              <a:solidFill>
                <a:srgbClr val="231F20"/>
              </a:solidFill>
            </p:spPr>
            <p:txBody>
              <a:bodyPr wrap="square" lIns="0" tIns="0" rIns="0" bIns="0" rtlCol="0"/>
              <a:lstStyle/>
              <a:p>
                <a:endParaRPr/>
              </a:p>
            </p:txBody>
          </p:sp>
        </p:grpSp>
        <p:sp>
          <p:nvSpPr>
            <p:cNvPr id="22" name="object 22"/>
            <p:cNvSpPr txBox="1"/>
            <p:nvPr/>
          </p:nvSpPr>
          <p:spPr>
            <a:xfrm>
              <a:off x="12458629" y="2906670"/>
              <a:ext cx="1236863" cy="302990"/>
            </a:xfrm>
            <a:prstGeom prst="rect">
              <a:avLst/>
            </a:prstGeom>
          </p:spPr>
          <p:txBody>
            <a:bodyPr vert="horz" wrap="square" lIns="0" tIns="17145" rIns="0" bIns="0" rtlCol="0">
              <a:spAutoFit/>
            </a:bodyPr>
            <a:lstStyle/>
            <a:p>
              <a:pPr marL="12700">
                <a:lnSpc>
                  <a:spcPct val="100000"/>
                </a:lnSpc>
                <a:spcBef>
                  <a:spcPts val="135"/>
                </a:spcBef>
              </a:pPr>
              <a:r>
                <a:rPr sz="1400" spc="-50" dirty="0">
                  <a:solidFill>
                    <a:srgbClr val="231F20"/>
                  </a:solidFill>
                  <a:latin typeface="+mn-lt"/>
                  <a:cs typeface="Trebuchet MS"/>
                </a:rPr>
                <a:t>Current</a:t>
              </a:r>
              <a:r>
                <a:rPr sz="1400" spc="-60" dirty="0">
                  <a:solidFill>
                    <a:srgbClr val="231F20"/>
                  </a:solidFill>
                  <a:latin typeface="+mn-lt"/>
                  <a:cs typeface="Trebuchet MS"/>
                </a:rPr>
                <a:t> </a:t>
              </a:r>
              <a:r>
                <a:rPr sz="1400" spc="-20" dirty="0">
                  <a:solidFill>
                    <a:srgbClr val="231F20"/>
                  </a:solidFill>
                  <a:latin typeface="+mn-lt"/>
                  <a:cs typeface="Trebuchet MS"/>
                </a:rPr>
                <a:t>Size</a:t>
              </a:r>
              <a:endParaRPr sz="1400" dirty="0">
                <a:latin typeface="+mn-lt"/>
                <a:cs typeface="Trebuchet MS"/>
              </a:endParaRPr>
            </a:p>
          </p:txBody>
        </p:sp>
        <p:sp>
          <p:nvSpPr>
            <p:cNvPr id="24" name="object 24"/>
            <p:cNvSpPr txBox="1"/>
            <p:nvPr/>
          </p:nvSpPr>
          <p:spPr>
            <a:xfrm>
              <a:off x="1456219" y="2807439"/>
              <a:ext cx="849123" cy="302990"/>
            </a:xfrm>
            <a:prstGeom prst="rect">
              <a:avLst/>
            </a:prstGeom>
          </p:spPr>
          <p:txBody>
            <a:bodyPr vert="horz" wrap="square" lIns="0" tIns="17145" rIns="0" bIns="0" rtlCol="0">
              <a:spAutoFit/>
            </a:bodyPr>
            <a:lstStyle/>
            <a:p>
              <a:pPr marL="12700">
                <a:lnSpc>
                  <a:spcPct val="100000"/>
                </a:lnSpc>
                <a:spcBef>
                  <a:spcPts val="135"/>
                </a:spcBef>
              </a:pPr>
              <a:r>
                <a:rPr sz="1400" dirty="0">
                  <a:solidFill>
                    <a:srgbClr val="231F20"/>
                  </a:solidFill>
                  <a:latin typeface="+mn-lt"/>
                  <a:cs typeface="Trebuchet MS"/>
                </a:rPr>
                <a:t>Old</a:t>
              </a:r>
              <a:r>
                <a:rPr sz="1400" spc="-120" dirty="0">
                  <a:solidFill>
                    <a:srgbClr val="231F20"/>
                  </a:solidFill>
                  <a:latin typeface="+mn-lt"/>
                  <a:cs typeface="Trebuchet MS"/>
                </a:rPr>
                <a:t> </a:t>
              </a:r>
              <a:r>
                <a:rPr sz="1400" spc="-25" dirty="0">
                  <a:solidFill>
                    <a:srgbClr val="231F20"/>
                  </a:solidFill>
                  <a:latin typeface="+mn-lt"/>
                  <a:cs typeface="Trebuchet MS"/>
                </a:rPr>
                <a:t>Size</a:t>
              </a:r>
              <a:endParaRPr sz="1400" dirty="0">
                <a:latin typeface="+mn-lt"/>
                <a:cs typeface="Trebuchet MS"/>
              </a:endParaRPr>
            </a:p>
          </p:txBody>
        </p:sp>
      </p:grpSp>
      <p:sp>
        <p:nvSpPr>
          <p:cNvPr id="51" name="object 26">
            <a:extLst>
              <a:ext uri="{FF2B5EF4-FFF2-40B4-BE49-F238E27FC236}">
                <a16:creationId xmlns:a16="http://schemas.microsoft.com/office/drawing/2014/main" xmlns="" id="{E88B0F5D-E26F-3A71-FF26-6E95FCD2E9B0}"/>
              </a:ext>
            </a:extLst>
          </p:cNvPr>
          <p:cNvSpPr txBox="1"/>
          <p:nvPr/>
        </p:nvSpPr>
        <p:spPr>
          <a:xfrm>
            <a:off x="6203945" y="3749082"/>
            <a:ext cx="472797" cy="325089"/>
          </a:xfrm>
          <a:prstGeom prst="rect">
            <a:avLst/>
          </a:prstGeom>
        </p:spPr>
        <p:txBody>
          <a:bodyPr vert="horz" wrap="square" lIns="0" tIns="17145" rIns="0" bIns="0" rtlCol="0">
            <a:spAutoFit/>
          </a:bodyPr>
          <a:lstStyle/>
          <a:p>
            <a:pPr marL="12700" algn="ctr">
              <a:lnSpc>
                <a:spcPct val="100000"/>
              </a:lnSpc>
              <a:spcBef>
                <a:spcPts val="135"/>
              </a:spcBef>
            </a:pPr>
            <a:r>
              <a:rPr lang="en-US" sz="2000" b="1" dirty="0">
                <a:solidFill>
                  <a:srgbClr val="231F20"/>
                </a:solidFill>
                <a:latin typeface="Trebuchet MS"/>
                <a:cs typeface="Trebuchet MS"/>
              </a:rPr>
              <a:t>OR</a:t>
            </a:r>
            <a:endParaRPr sz="2000" b="1" dirty="0">
              <a:latin typeface="Trebuchet MS"/>
              <a:cs typeface="Trebuchet MS"/>
            </a:endParaRPr>
          </a:p>
        </p:txBody>
      </p:sp>
      <p:sp>
        <p:nvSpPr>
          <p:cNvPr id="27" name="Footer Placeholder 3">
            <a:extLst>
              <a:ext uri="{FF2B5EF4-FFF2-40B4-BE49-F238E27FC236}">
                <a16:creationId xmlns:a16="http://schemas.microsoft.com/office/drawing/2014/main" xmlns="" id="{D2711BE5-9EC5-432B-234B-4E7E688D4379}"/>
              </a:ext>
            </a:extLst>
          </p:cNvPr>
          <p:cNvSpPr>
            <a:spLocks noGrp="1"/>
          </p:cNvSpPr>
          <p:nvPr>
            <p:ph type="ftr" sz="quarter" idx="11"/>
          </p:nvPr>
        </p:nvSpPr>
        <p:spPr>
          <a:xfrm>
            <a:off x="9996488" y="6524625"/>
            <a:ext cx="1992312" cy="295275"/>
          </a:xfrm>
        </p:spPr>
        <p:txBody>
          <a:bodyPr/>
          <a:lstStyle/>
          <a:p>
            <a:pPr>
              <a:defRPr/>
            </a:pPr>
            <a:r>
              <a:rPr lang="en-US" dirty="0"/>
              <a:t>www.nfhs.org</a:t>
            </a:r>
          </a:p>
        </p:txBody>
      </p:sp>
    </p:spTree>
    <p:extLst>
      <p:ext uri="{BB962C8B-B14F-4D97-AF65-F5344CB8AC3E}">
        <p14:creationId xmlns:p14="http://schemas.microsoft.com/office/powerpoint/2010/main" val="41650853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B6A40-EC7B-4858-9050-474CA90A6D5C}"/>
              </a:ext>
            </a:extLst>
          </p:cNvPr>
          <p:cNvSpPr>
            <a:spLocks noGrp="1"/>
          </p:cNvSpPr>
          <p:nvPr>
            <p:ph type="title"/>
          </p:nvPr>
        </p:nvSpPr>
        <p:spPr/>
        <p:txBody>
          <a:bodyPr/>
          <a:lstStyle/>
          <a:p>
            <a:pPr>
              <a:defRPr/>
            </a:pPr>
            <a:r>
              <a:rPr lang="en-US" dirty="0"/>
              <a:t>Thank You</a:t>
            </a:r>
          </a:p>
        </p:txBody>
      </p:sp>
      <p:sp>
        <p:nvSpPr>
          <p:cNvPr id="43011" name="Content Placeholder 2">
            <a:extLst>
              <a:ext uri="{FF2B5EF4-FFF2-40B4-BE49-F238E27FC236}">
                <a16:creationId xmlns:a16="http://schemas.microsoft.com/office/drawing/2014/main" xmlns="" id="{0209A14E-5FE6-4067-9C99-1D7F35368B2C}"/>
              </a:ext>
            </a:extLst>
          </p:cNvPr>
          <p:cNvSpPr>
            <a:spLocks noGrp="1" noChangeArrowheads="1"/>
          </p:cNvSpPr>
          <p:nvPr>
            <p:ph idx="1"/>
          </p:nvPr>
        </p:nvSpPr>
        <p:spPr>
          <a:xfrm>
            <a:off x="1941513" y="1989138"/>
            <a:ext cx="10026650" cy="1754187"/>
          </a:xfrm>
        </p:spPr>
        <p:txBody>
          <a:bodyPr/>
          <a:lstStyle/>
          <a:p>
            <a:pPr marL="0" indent="0" algn="ctr">
              <a:buFont typeface="Wingdings" panose="05000000000000000000" pitchFamily="2" charset="2"/>
              <a:buNone/>
            </a:pPr>
            <a:r>
              <a:rPr lang="en-US" altLang="en-US" b="1" dirty="0"/>
              <a:t>National Federation of State High School Associations</a:t>
            </a:r>
            <a:r>
              <a:rPr lang="en-US" altLang="en-US" dirty="0"/>
              <a:t/>
            </a:r>
            <a:br>
              <a:rPr lang="en-US" altLang="en-US" dirty="0"/>
            </a:br>
            <a:r>
              <a:rPr lang="en-US" altLang="en-US" dirty="0"/>
              <a:t>PO Box 690 | Indianapolis, IN 46206</a:t>
            </a:r>
            <a:br>
              <a:rPr lang="en-US" altLang="en-US" dirty="0"/>
            </a:br>
            <a:r>
              <a:rPr lang="en-US" altLang="en-US" dirty="0"/>
              <a:t>Phone: 317-972-6900</a:t>
            </a:r>
            <a:br>
              <a:rPr lang="en-US" altLang="en-US" dirty="0"/>
            </a:br>
            <a:r>
              <a:rPr lang="en-US" altLang="en-US" i="1" dirty="0"/>
              <a:t>www.nfhs.org | www.nfhslearn.com | www.nfhsnetwork.com</a:t>
            </a:r>
          </a:p>
        </p:txBody>
      </p:sp>
      <p:sp>
        <p:nvSpPr>
          <p:cNvPr id="4" name="Footer Placeholder 3">
            <a:extLst>
              <a:ext uri="{FF2B5EF4-FFF2-40B4-BE49-F238E27FC236}">
                <a16:creationId xmlns:a16="http://schemas.microsoft.com/office/drawing/2014/main" xmlns="" id="{662905E0-264A-4877-81D9-8F50452BFC16}"/>
              </a:ext>
            </a:extLst>
          </p:cNvPr>
          <p:cNvSpPr>
            <a:spLocks noGrp="1"/>
          </p:cNvSpPr>
          <p:nvPr>
            <p:ph type="ftr" sz="quarter" idx="11"/>
          </p:nvPr>
        </p:nvSpPr>
        <p:spPr/>
        <p:txBody>
          <a:bodyPr/>
          <a:lstStyle/>
          <a:p>
            <a:pPr>
              <a:defRPr/>
            </a:pPr>
            <a:r>
              <a:rPr lang="en-US" dirty="0"/>
              <a:t>www.nfhs.org</a:t>
            </a:r>
          </a:p>
        </p:txBody>
      </p:sp>
      <p:pic>
        <p:nvPicPr>
          <p:cNvPr id="43013" name="Picture 7" descr="A group of people standing in front of a crowd&#10;&#10;Description automatically generated">
            <a:extLst>
              <a:ext uri="{FF2B5EF4-FFF2-40B4-BE49-F238E27FC236}">
                <a16:creationId xmlns:a16="http://schemas.microsoft.com/office/drawing/2014/main" xmlns="" id="{EC86216C-6CA3-4DC3-B88A-DE140A2FC0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4-25 NFHS Stock Sport Rules PowerPoint_Wide Format" id="{3F6ED787-1CC3-4EE2-BBC5-11023D86938C}" vid="{4E19B0D1-2EB4-45CE-A5FA-EBF72210CDC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2C36A34F339A54D85C37DD81207F966" ma:contentTypeVersion="13" ma:contentTypeDescription="Create a new document." ma:contentTypeScope="" ma:versionID="b1d60f096ce905ea2c8f4b546515be3e">
  <xsd:schema xmlns:xsd="http://www.w3.org/2001/XMLSchema" xmlns:xs="http://www.w3.org/2001/XMLSchema" xmlns:p="http://schemas.microsoft.com/office/2006/metadata/properties" xmlns:ns3="3bb8d7d1-06b8-47b8-a0de-bad91f18ef42" xmlns:ns4="ffc60a71-4a50-4afc-be20-b1cf64734936" targetNamespace="http://schemas.microsoft.com/office/2006/metadata/properties" ma:root="true" ma:fieldsID="5dfcda41ff764e825aef5537df9b60fd" ns3:_="" ns4:_="">
    <xsd:import namespace="3bb8d7d1-06b8-47b8-a0de-bad91f18ef42"/>
    <xsd:import namespace="ffc60a71-4a50-4afc-be20-b1cf6473493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b8d7d1-06b8-47b8-a0de-bad91f18ef4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fc60a71-4a50-4afc-be20-b1cf647349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8277D50-A8F4-41EA-8AAF-2B8EFD1D1E78}">
  <ds:schemaRefs>
    <ds:schemaRef ds:uri="http://schemas.openxmlformats.org/package/2006/metadata/core-properties"/>
    <ds:schemaRef ds:uri="http://purl.org/dc/elements/1.1/"/>
    <ds:schemaRef ds:uri="http://schemas.microsoft.com/office/infopath/2007/PartnerControls"/>
    <ds:schemaRef ds:uri="ffc60a71-4a50-4afc-be20-b1cf64734936"/>
    <ds:schemaRef ds:uri="http://purl.org/dc/terms/"/>
    <ds:schemaRef ds:uri="3bb8d7d1-06b8-47b8-a0de-bad91f18ef42"/>
    <ds:schemaRef ds:uri="http://schemas.microsoft.com/office/2006/documentManagement/types"/>
    <ds:schemaRef ds:uri="http://purl.org/dc/dcmitype/"/>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B401EAF0-8FCF-4DFB-8448-7D367C74A0FE}">
  <ds:schemaRefs>
    <ds:schemaRef ds:uri="http://schemas.microsoft.com/sharepoint/v3/contenttype/forms"/>
  </ds:schemaRefs>
</ds:datastoreItem>
</file>

<file path=customXml/itemProps3.xml><?xml version="1.0" encoding="utf-8"?>
<ds:datastoreItem xmlns:ds="http://schemas.openxmlformats.org/officeDocument/2006/customXml" ds:itemID="{33B75652-BDDA-4D9D-B291-71910975C7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b8d7d1-06b8-47b8-a0de-bad91f18ef42"/>
    <ds:schemaRef ds:uri="ffc60a71-4a50-4afc-be20-b1cf647349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2024-25 NFHS Stock Sport Rules PowerPoint_Wide Format</Template>
  <TotalTime>80</TotalTime>
  <Words>3186</Words>
  <Application>Microsoft Office PowerPoint</Application>
  <PresentationFormat>Custom</PresentationFormat>
  <Paragraphs>385</Paragraphs>
  <Slides>45</Slides>
  <Notes>41</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2024-25 NFHS soccer Rules PowerPoint</vt:lpstr>
      <vt:lpstr>National Federation of  State High School Associations</vt:lpstr>
      <vt:lpstr>NFHS Rules Review Committee</vt:lpstr>
      <vt:lpstr>NFHS Rules Committee</vt:lpstr>
      <vt:lpstr>NFHS Publications</vt:lpstr>
      <vt:lpstr>NFHS AllAccess – Website</vt:lpstr>
      <vt:lpstr>NFHS AllAccess – Mobile App</vt:lpstr>
      <vt:lpstr>Rules changes</vt:lpstr>
      <vt:lpstr>Required Uniform 4-1-4d</vt:lpstr>
      <vt:lpstr>FOULS AND Misconduct Rule 12</vt:lpstr>
      <vt:lpstr>Fouls and Misconduct Rule 12</vt:lpstr>
      <vt:lpstr>Fouls and Misconduct Rule 12</vt:lpstr>
      <vt:lpstr>Fouls and Misconduct Rule 12</vt:lpstr>
      <vt:lpstr>Fouls and Misconduct Rule 12</vt:lpstr>
      <vt:lpstr>Editorial changes</vt:lpstr>
      <vt:lpstr>Time – Out and In 7-4-3</vt:lpstr>
      <vt:lpstr>Timer 6-2-3</vt:lpstr>
      <vt:lpstr>Misconduct 12-5-1f15, 5-1-2</vt:lpstr>
      <vt:lpstr>Points of emphasis</vt:lpstr>
      <vt:lpstr>Official’s Toolbox for Game Management</vt:lpstr>
      <vt:lpstr>Official’s Toolbox for Game Management</vt:lpstr>
      <vt:lpstr>Official’s Toolbox for Game Management</vt:lpstr>
      <vt:lpstr>Stopping a promising Attack</vt:lpstr>
      <vt:lpstr>Stopping a promising Attack</vt:lpstr>
      <vt:lpstr>Stopping a promising Attack</vt:lpstr>
      <vt:lpstr>Stopping a promising Attack</vt:lpstr>
      <vt:lpstr>Stopping a promising Attack</vt:lpstr>
      <vt:lpstr>After a Goal</vt:lpstr>
      <vt:lpstr>After a Goal</vt:lpstr>
      <vt:lpstr>After a Goal</vt:lpstr>
      <vt:lpstr>AFTER a goal</vt:lpstr>
      <vt:lpstr>NFHS OFFICIALS Education </vt:lpstr>
      <vt:lpstr>All things officiating  in one place!</vt:lpstr>
      <vt:lpstr>COS Continued Improvements</vt:lpstr>
      <vt:lpstr> NFHS Learning Center</vt:lpstr>
      <vt:lpstr>PowerPoint Presentation</vt:lpstr>
      <vt:lpstr>Over 21 million courses delivered!</vt:lpstr>
      <vt:lpstr>NFHS Network</vt:lpstr>
      <vt:lpstr>NFHS Network</vt:lpstr>
      <vt:lpstr>PowerPoint Presentation</vt:lpstr>
      <vt:lpstr>Nfhs Authentication Mark Update</vt:lpstr>
      <vt:lpstr>NFHS Authenticating Mark update</vt:lpstr>
      <vt:lpstr>NFHS Authenticating Mark update</vt:lpstr>
      <vt:lpstr>soccer</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2024-25 NFHS soccer Rules PowerPoint</dc:title>
  <dc:creator>Jessie Benner</dc:creator>
  <cp:lastModifiedBy>jay</cp:lastModifiedBy>
  <cp:revision>8</cp:revision>
  <cp:lastPrinted>2023-05-23T18:19:08Z</cp:lastPrinted>
  <dcterms:created xsi:type="dcterms:W3CDTF">2024-04-15T18:16:25Z</dcterms:created>
  <dcterms:modified xsi:type="dcterms:W3CDTF">2024-07-08T14:29:05Z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0x01010052C36A34F339A54D85C37DD81207F966</vt:lpwstr>
  </property>
</Properties>
</file>