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02" r:id="rId5"/>
    <p:sldMasterId id="2147483843" r:id="rId6"/>
  </p:sldMasterIdLst>
  <p:notesMasterIdLst>
    <p:notesMasterId r:id="rId63"/>
  </p:notesMasterIdLst>
  <p:handoutMasterIdLst>
    <p:handoutMasterId r:id="rId64"/>
  </p:handoutMasterIdLst>
  <p:sldIdLst>
    <p:sldId id="257" r:id="rId7"/>
    <p:sldId id="403" r:id="rId8"/>
    <p:sldId id="776" r:id="rId9"/>
    <p:sldId id="405" r:id="rId10"/>
    <p:sldId id="263" r:id="rId11"/>
    <p:sldId id="303" r:id="rId12"/>
    <p:sldId id="332" r:id="rId13"/>
    <p:sldId id="778" r:id="rId14"/>
    <p:sldId id="779" r:id="rId15"/>
    <p:sldId id="258" r:id="rId16"/>
    <p:sldId id="780" r:id="rId17"/>
    <p:sldId id="326" r:id="rId18"/>
    <p:sldId id="781" r:id="rId19"/>
    <p:sldId id="777" r:id="rId20"/>
    <p:sldId id="783" r:id="rId21"/>
    <p:sldId id="784" r:id="rId22"/>
    <p:sldId id="785" r:id="rId23"/>
    <p:sldId id="786" r:id="rId24"/>
    <p:sldId id="329" r:id="rId25"/>
    <p:sldId id="330" r:id="rId26"/>
    <p:sldId id="787" r:id="rId27"/>
    <p:sldId id="328" r:id="rId28"/>
    <p:sldId id="788" r:id="rId29"/>
    <p:sldId id="789" r:id="rId30"/>
    <p:sldId id="333" r:id="rId31"/>
    <p:sldId id="334" r:id="rId32"/>
    <p:sldId id="340" r:id="rId33"/>
    <p:sldId id="269" r:id="rId34"/>
    <p:sldId id="667" r:id="rId35"/>
    <p:sldId id="677" r:id="rId36"/>
    <p:sldId id="676" r:id="rId37"/>
    <p:sldId id="675" r:id="rId38"/>
    <p:sldId id="678" r:id="rId39"/>
    <p:sldId id="679" r:id="rId40"/>
    <p:sldId id="681" r:id="rId41"/>
    <p:sldId id="336" r:id="rId42"/>
    <p:sldId id="792" r:id="rId43"/>
    <p:sldId id="793" r:id="rId44"/>
    <p:sldId id="794" r:id="rId45"/>
    <p:sldId id="795" r:id="rId46"/>
    <p:sldId id="338" r:id="rId47"/>
    <p:sldId id="791" r:id="rId48"/>
    <p:sldId id="797" r:id="rId49"/>
    <p:sldId id="339" r:id="rId50"/>
    <p:sldId id="407" r:id="rId51"/>
    <p:sldId id="321" r:id="rId52"/>
    <p:sldId id="671" r:id="rId53"/>
    <p:sldId id="322" r:id="rId54"/>
    <p:sldId id="323" r:id="rId55"/>
    <p:sldId id="324" r:id="rId56"/>
    <p:sldId id="294" r:id="rId57"/>
    <p:sldId id="293" r:id="rId58"/>
    <p:sldId id="296" r:id="rId59"/>
    <p:sldId id="297" r:id="rId60"/>
    <p:sldId id="298" r:id="rId61"/>
    <p:sldId id="325" r:id="rId6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8" autoAdjust="0"/>
    <p:restoredTop sz="93121" autoAdjust="0"/>
  </p:normalViewPr>
  <p:slideViewPr>
    <p:cSldViewPr snapToGrid="0">
      <p:cViewPr>
        <p:scale>
          <a:sx n="116" d="100"/>
          <a:sy n="116" d="100"/>
        </p:scale>
        <p:origin x="-564" y="-54"/>
      </p:cViewPr>
      <p:guideLst>
        <p:guide orient="horz" pos="2136"/>
        <p:guide pos="3840"/>
      </p:guideLst>
    </p:cSldViewPr>
  </p:slideViewPr>
  <p:notesTextViewPr>
    <p:cViewPr>
      <p:scale>
        <a:sx n="100" d="100"/>
        <a:sy n="100" d="100"/>
      </p:scale>
      <p:origin x="0" y="0"/>
    </p:cViewPr>
  </p:notesTextViewPr>
  <p:sorterViewPr>
    <p:cViewPr>
      <p:scale>
        <a:sx n="100" d="100"/>
        <a:sy n="100" d="100"/>
      </p:scale>
      <p:origin x="0" y="-356"/>
    </p:cViewPr>
  </p:sorterViewPr>
  <p:notesViewPr>
    <p:cSldViewPr snapToGrid="0">
      <p:cViewPr varScale="1">
        <p:scale>
          <a:sx n="108" d="100"/>
          <a:sy n="108" d="100"/>
        </p:scale>
        <p:origin x="4062"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11/4/2022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11/4/2022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717588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54.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welcomes and thanks Game Changer as our exclusive corporate partner</a:t>
            </a:r>
            <a:r>
              <a:rPr lang="en-US" baseline="0" dirty="0"/>
              <a:t>. As their status with the NFHS has been contractually established, they are the only company that can use our logo/wordmark.</a:t>
            </a:r>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391582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288225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6468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79797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65834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17080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59440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17997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writes playing rules for 17 sports, publishes High School Today (HST)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1017340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9898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3701616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ED53D7-7D80-469C-A1F2-75F2CA12D65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05608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4" name="Picture 3" descr="A baseball player sliding into home plate&#10;&#10;Description automatically generated with medium confidence">
            <a:extLst>
              <a:ext uri="{FF2B5EF4-FFF2-40B4-BE49-F238E27FC236}">
                <a16:creationId xmlns:a16="http://schemas.microsoft.com/office/drawing/2014/main" xmlns="" id="{62C66660-6FD1-B7AE-A676-C65506AA3E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11/4/2022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4922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11/4/2022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baseball player sliding into home plate&#10;&#10;Description automatically generated with medium confidence">
            <a:extLst>
              <a:ext uri="{FF2B5EF4-FFF2-40B4-BE49-F238E27FC236}">
                <a16:creationId xmlns:a16="http://schemas.microsoft.com/office/drawing/2014/main" xmlns="" id="{7C3DBFED-BA61-B908-DD88-0FEB9EE6F4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11/4/2022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424135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808670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4291632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90631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67018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196993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911829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11768071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4510307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3422723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9564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3" descr="A baseball player sliding into home plate&#10;&#10;Description automatically generated with medium confidence">
            <a:extLst>
              <a:ext uri="{FF2B5EF4-FFF2-40B4-BE49-F238E27FC236}">
                <a16:creationId xmlns:a16="http://schemas.microsoft.com/office/drawing/2014/main" xmlns="" id="{1AAB6C7F-8C7B-5DBF-B1E5-1B6D703066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3"/>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39441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11562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11/4/2022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103319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271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9908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67686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11/4/2022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801" r:id="rId7"/>
    <p:sldLayoutId id="2147483795" r:id="rId8"/>
    <p:sldLayoutId id="2147483796" r:id="rId9"/>
    <p:sldLayoutId id="2147483797" r:id="rId10"/>
    <p:sldLayoutId id="2147483798" r:id="rId11"/>
    <p:sldLayoutId id="2147483799" r:id="rId12"/>
    <p:sldLayoutId id="2147483830" r:id="rId13"/>
    <p:sldLayoutId id="2147483831"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23332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015917"/>
      </p:ext>
    </p:extLst>
  </p:cSld>
  <p:clrMap bg1="lt1" tx1="dk1" bg2="lt2" tx2="dk2" accent1="accent1" accent2="accent2" accent3="accent3" accent4="accent4" accent5="accent5" accent6="accent6" hlink="hlink" folHlink="folHlink"/>
  <p:sldLayoutIdLst>
    <p:sldLayoutId id="2147483844" r:id="rId1"/>
    <p:sldLayoutId id="2147483845"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notesSlide" Target="../notesSlides/notesSlide9.xml"/><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46.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52.jpg"/></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63.jpeg"/></Relationships>
</file>

<file path=ppt/slides/_rels/slide5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911E72-0701-46FF-B0C5-7CE23D1D8E3A}"/>
              </a:ext>
            </a:extLst>
          </p:cNvPr>
          <p:cNvSpPr>
            <a:spLocks noGrp="1"/>
          </p:cNvSpPr>
          <p:nvPr>
            <p:ph type="ctrTitle"/>
          </p:nvPr>
        </p:nvSpPr>
        <p:spPr/>
        <p:txBody>
          <a:bodyPr/>
          <a:lstStyle/>
          <a:p>
            <a:r>
              <a:rPr lang="en-US" dirty="0"/>
              <a:t>National federation of state high school associations</a:t>
            </a:r>
          </a:p>
        </p:txBody>
      </p:sp>
      <p:sp>
        <p:nvSpPr>
          <p:cNvPr id="8" name="Subtitle 7">
            <a:extLst>
              <a:ext uri="{FF2B5EF4-FFF2-40B4-BE49-F238E27FC236}">
                <a16:creationId xmlns:a16="http://schemas.microsoft.com/office/drawing/2014/main" xmlns="" id="{19C391A0-D2B9-45B6-875B-AAAED7A8441B}"/>
              </a:ext>
            </a:extLst>
          </p:cNvPr>
          <p:cNvSpPr>
            <a:spLocks noGrp="1"/>
          </p:cNvSpPr>
          <p:nvPr>
            <p:ph type="subTitle" idx="1"/>
          </p:nvPr>
        </p:nvSpPr>
        <p:spPr/>
        <p:txBody>
          <a:bodyPr/>
          <a:lstStyle/>
          <a:p>
            <a:r>
              <a:rPr lang="en-US" dirty="0"/>
              <a:t>2023 Baseball Rules Changes and Points of Emphasis</a:t>
            </a:r>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NFHS Corporate partner</a:t>
            </a:r>
          </a:p>
        </p:txBody>
      </p:sp>
      <p:sp>
        <p:nvSpPr>
          <p:cNvPr id="4" name="Footer Placeholder 3">
            <a:extLst>
              <a:ext uri="{FF2B5EF4-FFF2-40B4-BE49-F238E27FC236}">
                <a16:creationId xmlns:a16="http://schemas.microsoft.com/office/drawing/2014/main" xmlns="" id="{D8B1C583-58D9-4D9C-9064-74D579EA8F6F}"/>
              </a:ext>
            </a:extLst>
          </p:cNvPr>
          <p:cNvSpPr>
            <a:spLocks noGrp="1"/>
          </p:cNvSpPr>
          <p:nvPr>
            <p:ph type="ftr" sz="quarter" idx="11"/>
          </p:nvPr>
        </p:nvSpPr>
        <p:spPr/>
        <p:txBody>
          <a:bodyPr/>
          <a:lstStyle/>
          <a:p>
            <a:pPr>
              <a:defRPr/>
            </a:pPr>
            <a:r>
              <a:rPr lang="en-US" dirty="0"/>
              <a:t>www.nfhs.org</a:t>
            </a:r>
          </a:p>
        </p:txBody>
      </p:sp>
      <p:graphicFrame>
        <p:nvGraphicFramePr>
          <p:cNvPr id="2" name="Content Placeholder 1">
            <a:hlinkClick r:id="" action="ppaction://ole?verb=0"/>
            <a:extLst>
              <a:ext uri="{FF2B5EF4-FFF2-40B4-BE49-F238E27FC236}">
                <a16:creationId xmlns:a16="http://schemas.microsoft.com/office/drawing/2014/main" xmlns="" id="{F7719F73-D21E-4003-91B7-CAA28416EDDC}"/>
              </a:ext>
            </a:extLst>
          </p:cNvPr>
          <p:cNvGraphicFramePr>
            <a:graphicFrameLocks noGrp="1" noChangeAspect="1"/>
          </p:cNvGraphicFramePr>
          <p:nvPr>
            <p:ph idx="1"/>
          </p:nvPr>
        </p:nvGraphicFramePr>
        <p:xfrm>
          <a:off x="1467803" y="1891100"/>
          <a:ext cx="8110537" cy="4561864"/>
        </p:xfrm>
        <a:graphic>
          <a:graphicData uri="http://schemas.openxmlformats.org/presentationml/2006/ole">
            <mc:AlternateContent xmlns:mc="http://schemas.openxmlformats.org/markup-compatibility/2006">
              <mc:Choice xmlns:v="urn:schemas-microsoft-com:vml" Requires="v">
                <p:oleObj spid="_x0000_s1026" name="Presentation" r:id="rId5" imgW="6350040" imgH="3571920" progId="PowerPoint.Show.12">
                  <p:embed/>
                </p:oleObj>
              </mc:Choice>
              <mc:Fallback>
                <p:oleObj name="Presentation" r:id="rId5" imgW="6350040" imgH="3571920" progId="PowerPoint.Show.12">
                  <p:embed/>
                  <p:pic>
                    <p:nvPicPr>
                      <p:cNvPr id="2" name="Content Placeholder 1">
                        <a:hlinkClick r:id="" action="ppaction://ole?verb=0"/>
                        <a:extLst>
                          <a:ext uri="{FF2B5EF4-FFF2-40B4-BE49-F238E27FC236}">
                            <a16:creationId xmlns:a16="http://schemas.microsoft.com/office/drawing/2014/main" xmlns="" id="{F7719F73-D21E-4003-91B7-CAA28416EDDC}"/>
                          </a:ext>
                        </a:extLst>
                      </p:cNvPr>
                      <p:cNvPicPr/>
                      <p:nvPr/>
                    </p:nvPicPr>
                    <p:blipFill>
                      <a:blip r:embed="rId6"/>
                      <a:stretch>
                        <a:fillRect/>
                      </a:stretch>
                    </p:blipFill>
                    <p:spPr>
                      <a:xfrm>
                        <a:off x="1467803" y="1891100"/>
                        <a:ext cx="8110537" cy="4561864"/>
                      </a:xfrm>
                      <a:prstGeom prst="rect">
                        <a:avLst/>
                      </a:prstGeom>
                    </p:spPr>
                  </p:pic>
                </p:oleObj>
              </mc:Fallback>
            </mc:AlternateContent>
          </a:graphicData>
        </a:graphic>
      </p:graphicFrame>
    </p:spTree>
    <p:extLst>
      <p:ext uri="{BB962C8B-B14F-4D97-AF65-F5344CB8AC3E}">
        <p14:creationId xmlns:p14="http://schemas.microsoft.com/office/powerpoint/2010/main" val="358591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8C4B7B-29F6-4C44-86DF-1A06A4751E48}"/>
              </a:ext>
            </a:extLst>
          </p:cNvPr>
          <p:cNvSpPr>
            <a:spLocks noGrp="1"/>
          </p:cNvSpPr>
          <p:nvPr>
            <p:ph type="title"/>
          </p:nvPr>
        </p:nvSpPr>
        <p:spPr/>
        <p:txBody>
          <a:bodyPr/>
          <a:lstStyle/>
          <a:p>
            <a:r>
              <a:rPr lang="en-US" dirty="0"/>
              <a:t>Important facts and dates</a:t>
            </a:r>
          </a:p>
        </p:txBody>
      </p:sp>
      <p:sp>
        <p:nvSpPr>
          <p:cNvPr id="3" name="Content Placeholder 2">
            <a:extLst>
              <a:ext uri="{FF2B5EF4-FFF2-40B4-BE49-F238E27FC236}">
                <a16:creationId xmlns:a16="http://schemas.microsoft.com/office/drawing/2014/main" xmlns="" id="{D2F8DC5E-10EE-43C2-94C0-97329B3BEF8B}"/>
              </a:ext>
            </a:extLst>
          </p:cNvPr>
          <p:cNvSpPr>
            <a:spLocks noGrp="1"/>
          </p:cNvSpPr>
          <p:nvPr>
            <p:ph idx="1"/>
          </p:nvPr>
        </p:nvSpPr>
        <p:spPr>
          <a:xfrm>
            <a:off x="1940985" y="1989139"/>
            <a:ext cx="10026649" cy="4535485"/>
          </a:xfrm>
        </p:spPr>
        <p:txBody>
          <a:bodyPr/>
          <a:lstStyle/>
          <a:p>
            <a:r>
              <a:rPr lang="en-US" dirty="0"/>
              <a:t>2021-22 Participation Results</a:t>
            </a:r>
          </a:p>
          <a:p>
            <a:pPr lvl="1"/>
            <a:r>
              <a:rPr lang="en-US" dirty="0"/>
              <a:t>Baseball (4</a:t>
            </a:r>
            <a:r>
              <a:rPr lang="en-US" baseline="30000" dirty="0"/>
              <a:t>th</a:t>
            </a:r>
            <a:r>
              <a:rPr lang="en-US" dirty="0"/>
              <a:t> largest) 481,004 (boys)[down from 2018-19 {482,740}]</a:t>
            </a:r>
          </a:p>
          <a:p>
            <a:pPr lvl="1"/>
            <a:r>
              <a:rPr lang="en-US" dirty="0"/>
              <a:t>Girls’: 1,156 (down from 2018-19 1,284)</a:t>
            </a:r>
          </a:p>
          <a:p>
            <a:r>
              <a:rPr lang="en-US" dirty="0"/>
              <a:t>Online Interpretation Meeting Date</a:t>
            </a:r>
          </a:p>
          <a:p>
            <a:pPr lvl="1"/>
            <a:r>
              <a:rPr lang="en-US" dirty="0"/>
              <a:t>January 19, 2023</a:t>
            </a:r>
          </a:p>
          <a:p>
            <a:r>
              <a:rPr lang="en-US" dirty="0"/>
              <a:t>Mid-Season Webinar Date</a:t>
            </a:r>
          </a:p>
          <a:p>
            <a:pPr lvl="1"/>
            <a:r>
              <a:rPr lang="en-US" dirty="0"/>
              <a:t>April 21, 2023</a:t>
            </a:r>
          </a:p>
          <a:p>
            <a:r>
              <a:rPr lang="en-US" dirty="0"/>
              <a:t>Rule Change Proposal Submission Dates</a:t>
            </a:r>
          </a:p>
          <a:p>
            <a:pPr lvl="1"/>
            <a:r>
              <a:rPr lang="en-US" dirty="0"/>
              <a:t>Open Date: September 1, 2022</a:t>
            </a:r>
          </a:p>
          <a:p>
            <a:pPr lvl="1"/>
            <a:r>
              <a:rPr lang="en-US" dirty="0"/>
              <a:t>Close Date: May 1, 2023</a:t>
            </a:r>
          </a:p>
          <a:p>
            <a:r>
              <a:rPr lang="en-US" dirty="0"/>
              <a:t>Rules Committee Date</a:t>
            </a:r>
          </a:p>
          <a:p>
            <a:pPr lvl="1"/>
            <a:r>
              <a:rPr lang="en-US" dirty="0"/>
              <a:t>June 4-6, 2023</a:t>
            </a:r>
          </a:p>
          <a:p>
            <a:pPr lvl="1"/>
            <a:endParaRPr lang="en-US" dirty="0"/>
          </a:p>
        </p:txBody>
      </p:sp>
      <p:sp>
        <p:nvSpPr>
          <p:cNvPr id="4" name="Footer Placeholder 3">
            <a:extLst>
              <a:ext uri="{FF2B5EF4-FFF2-40B4-BE49-F238E27FC236}">
                <a16:creationId xmlns:a16="http://schemas.microsoft.com/office/drawing/2014/main" xmlns="" id="{AFD6D0B2-AC2B-4B2C-8771-26245714934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2286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91E5C-4D19-426F-80CB-2ABAC16D99DE}"/>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4" name="Footer Placeholder 3">
            <a:extLst>
              <a:ext uri="{FF2B5EF4-FFF2-40B4-BE49-F238E27FC236}">
                <a16:creationId xmlns:a16="http://schemas.microsoft.com/office/drawing/2014/main" xmlns="" id="{6ED262DC-2955-41E6-9A7A-6A37E40E3D57}"/>
              </a:ext>
            </a:extLst>
          </p:cNvPr>
          <p:cNvSpPr>
            <a:spLocks noGrp="1"/>
          </p:cNvSpPr>
          <p:nvPr>
            <p:ph type="ftr" sz="quarter" idx="11"/>
          </p:nvPr>
        </p:nvSpPr>
        <p:spPr/>
        <p:txBody>
          <a:bodyPr/>
          <a:lstStyle/>
          <a:p>
            <a:pPr>
              <a:defRPr/>
            </a:pPr>
            <a:r>
              <a:rPr lang="en-US"/>
              <a:t>www.nfhs.org</a:t>
            </a:r>
          </a:p>
        </p:txBody>
      </p:sp>
      <p:sp>
        <p:nvSpPr>
          <p:cNvPr id="8" name="Content Placeholder 2">
            <a:extLst>
              <a:ext uri="{FF2B5EF4-FFF2-40B4-BE49-F238E27FC236}">
                <a16:creationId xmlns:a16="http://schemas.microsoft.com/office/drawing/2014/main" xmlns="" id="{79153B03-0772-41EA-8558-B0DD4D173354}"/>
              </a:ext>
            </a:extLst>
          </p:cNvPr>
          <p:cNvSpPr>
            <a:spLocks noGrp="1" noChangeArrowheads="1"/>
          </p:cNvSpPr>
          <p:nvPr>
            <p:ph idx="1"/>
          </p:nvPr>
        </p:nvSpPr>
        <p:spPr>
          <a:xfrm>
            <a:off x="1941513" y="1989138"/>
            <a:ext cx="10026650" cy="4338637"/>
          </a:xfrm>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pic>
        <p:nvPicPr>
          <p:cNvPr id="9" name="Picture 2" descr="C:\Users\mkosk\Desktop\Revised USA map with colors.jpg">
            <a:extLst>
              <a:ext uri="{FF2B5EF4-FFF2-40B4-BE49-F238E27FC236}">
                <a16:creationId xmlns:a16="http://schemas.microsoft.com/office/drawing/2014/main" xmlns="" id="{4D3E4D99-273F-41AB-B5DD-51E6EBF36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64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Soccer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Rule changes</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9775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1-5-4</a:t>
            </a:r>
            <a:br>
              <a:rPr lang="en-US" dirty="0"/>
            </a:br>
            <a:r>
              <a:rPr lang="en-US" dirty="0"/>
              <a:t>player equipment- Catcher’s Helmet and Mask</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2753371" y="5239164"/>
            <a:ext cx="7742352" cy="1285460"/>
          </a:xfrm>
        </p:spPr>
        <p:txBody>
          <a:bodyPr/>
          <a:lstStyle/>
          <a:p>
            <a:pPr marL="0" indent="0">
              <a:buNone/>
            </a:pPr>
            <a:r>
              <a:rPr lang="en-US" sz="1800" dirty="0" err="1"/>
              <a:t>Ilegal</a:t>
            </a:r>
            <a:r>
              <a:rPr lang="en-US" sz="1800" dirty="0"/>
              <a:t>				Legal</a:t>
            </a:r>
          </a:p>
        </p:txBody>
      </p:sp>
      <p:pic>
        <p:nvPicPr>
          <p:cNvPr id="6" name="Picture 5" descr="A picture containing text, athletic game&#10;&#10;Description automatically generated">
            <a:extLst>
              <a:ext uri="{FF2B5EF4-FFF2-40B4-BE49-F238E27FC236}">
                <a16:creationId xmlns:a16="http://schemas.microsoft.com/office/drawing/2014/main" xmlns="" id="{A00439BE-7C96-51A3-BACB-DC7DEE8FC0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683" y="1952606"/>
            <a:ext cx="7387491" cy="3194165"/>
          </a:xfrm>
          <a:prstGeom prst="rect">
            <a:avLst/>
          </a:prstGeom>
        </p:spPr>
      </p:pic>
    </p:spTree>
    <p:extLst>
      <p:ext uri="{BB962C8B-B14F-4D97-AF65-F5344CB8AC3E}">
        <p14:creationId xmlns:p14="http://schemas.microsoft.com/office/powerpoint/2010/main" val="1898199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3D3647-7583-4EE6-BADF-A0C5E30EB3D2}"/>
              </a:ext>
            </a:extLst>
          </p:cNvPr>
          <p:cNvSpPr>
            <a:spLocks noGrp="1"/>
          </p:cNvSpPr>
          <p:nvPr>
            <p:ph type="title"/>
          </p:nvPr>
        </p:nvSpPr>
        <p:spPr>
          <a:xfrm>
            <a:off x="1940985" y="580548"/>
            <a:ext cx="10026649" cy="1204912"/>
          </a:xfrm>
        </p:spPr>
        <p:txBody>
          <a:bodyPr/>
          <a:lstStyle/>
          <a:p>
            <a:r>
              <a:rPr lang="en-US" dirty="0"/>
              <a:t>1-5-4</a:t>
            </a:r>
            <a:br>
              <a:rPr lang="en-US" dirty="0"/>
            </a:br>
            <a:r>
              <a:rPr lang="en-US" dirty="0"/>
              <a:t>player equipment- Catcher’s Helmet and Mask</a:t>
            </a:r>
          </a:p>
        </p:txBody>
      </p:sp>
      <p:sp>
        <p:nvSpPr>
          <p:cNvPr id="3" name="Content Placeholder 2">
            <a:extLst>
              <a:ext uri="{FF2B5EF4-FFF2-40B4-BE49-F238E27FC236}">
                <a16:creationId xmlns:a16="http://schemas.microsoft.com/office/drawing/2014/main" xmlns="" id="{50B4FC45-DB20-4272-BA97-702917A29266}"/>
              </a:ext>
            </a:extLst>
          </p:cNvPr>
          <p:cNvSpPr>
            <a:spLocks noGrp="1"/>
          </p:cNvSpPr>
          <p:nvPr>
            <p:ph idx="1"/>
          </p:nvPr>
        </p:nvSpPr>
        <p:spPr/>
        <p:txBody>
          <a:bodyPr/>
          <a:lstStyle/>
          <a:p>
            <a:r>
              <a:rPr lang="en-US" b="1" dirty="0"/>
              <a:t>ART. 4 . . .  </a:t>
            </a:r>
            <a:r>
              <a:rPr lang="en-US" dirty="0"/>
              <a:t>The catcher's helmet and mask combination shall meet the NOCSAE standard at the time of manufacture. </a:t>
            </a:r>
            <a:r>
              <a:rPr lang="en-US" dirty="0">
                <a:highlight>
                  <a:srgbClr val="C0C0C0"/>
                </a:highlight>
              </a:rPr>
              <a:t>Eye shields shall not be attached to the catcher's mask after manufacture. Eye shields that are attached to the catcher's mask at the time of manufacture will be constructed of a molded rigid material and be clear without the presence of any tint. Tinted eyewear worn on the face and under the face mask is permitted.</a:t>
            </a:r>
            <a:r>
              <a:rPr lang="en-US" dirty="0"/>
              <a:t> Any helmet or helmet and mask combination...and a protective cup (male only). </a:t>
            </a:r>
            <a:r>
              <a:rPr lang="en-US" dirty="0">
                <a:highlight>
                  <a:srgbClr val="C0C0C0"/>
                </a:highlight>
              </a:rPr>
              <a:t>(1-5-9)</a:t>
            </a:r>
          </a:p>
        </p:txBody>
      </p:sp>
      <p:sp>
        <p:nvSpPr>
          <p:cNvPr id="4" name="Footer Placeholder 3">
            <a:extLst>
              <a:ext uri="{FF2B5EF4-FFF2-40B4-BE49-F238E27FC236}">
                <a16:creationId xmlns:a16="http://schemas.microsoft.com/office/drawing/2014/main" xmlns="" id="{D24DBD90-6C20-434A-938D-5D704115E7D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933102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971E6B-6AF9-4632-AABD-0DC61A6771BE}"/>
              </a:ext>
            </a:extLst>
          </p:cNvPr>
          <p:cNvSpPr>
            <a:spLocks noGrp="1"/>
          </p:cNvSpPr>
          <p:nvPr>
            <p:ph type="title"/>
          </p:nvPr>
        </p:nvSpPr>
        <p:spPr>
          <a:xfrm>
            <a:off x="1940985" y="580548"/>
            <a:ext cx="10026649" cy="1204912"/>
          </a:xfrm>
        </p:spPr>
        <p:txBody>
          <a:bodyPr/>
          <a:lstStyle/>
          <a:p>
            <a:r>
              <a:rPr lang="en-US" dirty="0"/>
              <a:t>1-5-4</a:t>
            </a:r>
            <a:br>
              <a:rPr lang="en-US" dirty="0"/>
            </a:br>
            <a:r>
              <a:rPr lang="en-US" dirty="0"/>
              <a:t>player equipment- Catcher’s Helmet and Mask</a:t>
            </a:r>
          </a:p>
        </p:txBody>
      </p:sp>
      <p:sp>
        <p:nvSpPr>
          <p:cNvPr id="3" name="Content Placeholder 2">
            <a:extLst>
              <a:ext uri="{FF2B5EF4-FFF2-40B4-BE49-F238E27FC236}">
                <a16:creationId xmlns:a16="http://schemas.microsoft.com/office/drawing/2014/main" xmlns="" id="{A30F71D7-62AF-4E4F-B450-83FEBCDE5BD4}"/>
              </a:ext>
            </a:extLst>
          </p:cNvPr>
          <p:cNvSpPr>
            <a:spLocks noGrp="1"/>
          </p:cNvSpPr>
          <p:nvPr>
            <p:ph idx="1"/>
          </p:nvPr>
        </p:nvSpPr>
        <p:spPr/>
        <p:txBody>
          <a:bodyPr/>
          <a:lstStyle/>
          <a:p>
            <a:pPr marL="0" indent="0">
              <a:buNone/>
            </a:pPr>
            <a:r>
              <a:rPr lang="en-US" b="1" dirty="0"/>
              <a:t>RATIONALE:</a:t>
            </a:r>
          </a:p>
          <a:p>
            <a:r>
              <a:rPr lang="en-US" dirty="0"/>
              <a:t>There has been an increase of catchers attaching aftermarket eye shields to their face masks that are tinted and not approved by the face mask manufacturer. </a:t>
            </a:r>
          </a:p>
          <a:p>
            <a:r>
              <a:rPr lang="en-US" dirty="0"/>
              <a:t>Attaching a product that was not manufactured for the specific face mask is a risk to the wearer. The tinted eye shield is problematic because it would prevent a medical professional from accessing the eyes of the catcher to determine their condition.</a:t>
            </a:r>
          </a:p>
          <a:p>
            <a:pPr marL="0" indent="0">
              <a:buNone/>
            </a:pPr>
            <a:endParaRPr lang="en-US" dirty="0"/>
          </a:p>
        </p:txBody>
      </p:sp>
      <p:sp>
        <p:nvSpPr>
          <p:cNvPr id="4" name="Footer Placeholder 3">
            <a:extLst>
              <a:ext uri="{FF2B5EF4-FFF2-40B4-BE49-F238E27FC236}">
                <a16:creationId xmlns:a16="http://schemas.microsoft.com/office/drawing/2014/main" xmlns="" id="{5D54D5CF-7015-4AC0-8D0B-F932643CBFE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0686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1-5-12, 3-3-1</a:t>
            </a:r>
            <a:r>
              <a:rPr lang="en-US" cap="none" dirty="0"/>
              <a:t>d</a:t>
            </a:r>
            <a:r>
              <a:rPr lang="en-US" dirty="0"/>
              <a:t/>
            </a:r>
            <a:br>
              <a:rPr lang="en-US" dirty="0"/>
            </a:br>
            <a:r>
              <a:rPr lang="en-US" dirty="0"/>
              <a:t>PLAYER EQUIPMENT – Wearing of Jewelry</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1747574" y="5555537"/>
            <a:ext cx="10220060" cy="1033270"/>
          </a:xfrm>
        </p:spPr>
        <p:txBody>
          <a:bodyPr/>
          <a:lstStyle/>
          <a:p>
            <a:pPr marL="0" indent="0">
              <a:buNone/>
            </a:pPr>
            <a:r>
              <a:rPr lang="en-US" sz="2300" dirty="0"/>
              <a:t>					Legal</a:t>
            </a:r>
          </a:p>
        </p:txBody>
      </p:sp>
      <p:pic>
        <p:nvPicPr>
          <p:cNvPr id="6" name="Picture 5" descr="A picture containing text, weapon&#10;&#10;Description automatically generated">
            <a:extLst>
              <a:ext uri="{FF2B5EF4-FFF2-40B4-BE49-F238E27FC236}">
                <a16:creationId xmlns:a16="http://schemas.microsoft.com/office/drawing/2014/main" xmlns="" id="{BEAA5973-460F-234F-C1E3-8A4D53DAD2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0299" y="1921234"/>
            <a:ext cx="7827264" cy="3611880"/>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B5BB31-9186-4540-8B7A-55CCEF8F1F99}"/>
              </a:ext>
            </a:extLst>
          </p:cNvPr>
          <p:cNvSpPr>
            <a:spLocks noGrp="1"/>
          </p:cNvSpPr>
          <p:nvPr>
            <p:ph type="title"/>
          </p:nvPr>
        </p:nvSpPr>
        <p:spPr>
          <a:xfrm>
            <a:off x="1940985" y="580548"/>
            <a:ext cx="10026649" cy="1204912"/>
          </a:xfrm>
        </p:spPr>
        <p:txBody>
          <a:bodyPr/>
          <a:lstStyle/>
          <a:p>
            <a:r>
              <a:rPr lang="en-US" dirty="0"/>
              <a:t>1-5-12, 3-3-1</a:t>
            </a:r>
            <a:r>
              <a:rPr lang="en-US" cap="none" dirty="0"/>
              <a:t>d</a:t>
            </a:r>
            <a:r>
              <a:rPr lang="en-US" dirty="0"/>
              <a:t/>
            </a:r>
            <a:br>
              <a:rPr lang="en-US" dirty="0"/>
            </a:br>
            <a:r>
              <a:rPr lang="en-US" dirty="0"/>
              <a:t>player equipment – Wearing of Jewelry</a:t>
            </a:r>
          </a:p>
        </p:txBody>
      </p:sp>
      <p:sp>
        <p:nvSpPr>
          <p:cNvPr id="3" name="Content Placeholder 2">
            <a:extLst>
              <a:ext uri="{FF2B5EF4-FFF2-40B4-BE49-F238E27FC236}">
                <a16:creationId xmlns:a16="http://schemas.microsoft.com/office/drawing/2014/main" xmlns="" id="{094B4DB7-5D43-498F-AEAC-14A5EB23CF3B}"/>
              </a:ext>
            </a:extLst>
          </p:cNvPr>
          <p:cNvSpPr>
            <a:spLocks noGrp="1"/>
          </p:cNvSpPr>
          <p:nvPr>
            <p:ph idx="1"/>
          </p:nvPr>
        </p:nvSpPr>
        <p:spPr/>
        <p:txBody>
          <a:bodyPr/>
          <a:lstStyle/>
          <a:p>
            <a:pPr marL="0" indent="0">
              <a:buNone/>
            </a:pPr>
            <a:r>
              <a:rPr lang="en-US" b="1" dirty="0"/>
              <a:t>ART. 12 . . </a:t>
            </a:r>
            <a:r>
              <a:rPr lang="en-US" b="1" strike="sngStrike" dirty="0"/>
              <a:t>. </a:t>
            </a:r>
            <a:r>
              <a:rPr lang="en-US" strike="sngStrike" dirty="0"/>
              <a:t>Jewelry shall not be worn be permitted (3-3-1d) except for including religious and medical medals. Any jewelry that poses harm or injury to the wearer or the opponent shall be immediately removed. (1-5-9) A religious medal must be taped and worn under the uniform. A medical alert must be taped and may be visible.</a:t>
            </a:r>
          </a:p>
          <a:p>
            <a:pPr marL="0" indent="0">
              <a:buNone/>
            </a:pPr>
            <a:endParaRPr lang="en-US" dirty="0"/>
          </a:p>
          <a:p>
            <a:pPr marL="0" indent="0">
              <a:buNone/>
            </a:pPr>
            <a:r>
              <a:rPr lang="en-US" b="1" dirty="0"/>
              <a:t>ART. 1 . . .  </a:t>
            </a:r>
            <a:r>
              <a:rPr lang="en-US" dirty="0"/>
              <a:t>A coach, player, substitute, attendant or other bench personnel shall not:</a:t>
            </a:r>
          </a:p>
          <a:p>
            <a:pPr marL="0" indent="0">
              <a:buNone/>
            </a:pPr>
            <a:r>
              <a:rPr lang="en-US" dirty="0"/>
              <a:t>Sub-articles a-e remain the same.</a:t>
            </a:r>
          </a:p>
          <a:p>
            <a:pPr marL="0" indent="0">
              <a:buNone/>
            </a:pPr>
            <a:r>
              <a:rPr lang="en-US" dirty="0"/>
              <a:t>d. </a:t>
            </a:r>
            <a:r>
              <a:rPr lang="en-US" strike="sngStrike" dirty="0"/>
              <a:t>wear jewelry (players participating in the game</a:t>
            </a:r>
            <a:r>
              <a:rPr lang="en-US" dirty="0"/>
              <a:t>) or wear bandannas;</a:t>
            </a:r>
          </a:p>
          <a:p>
            <a:pPr marL="0" indent="0">
              <a:buNone/>
            </a:pPr>
            <a:endParaRPr lang="en-US" dirty="0"/>
          </a:p>
        </p:txBody>
      </p:sp>
      <p:sp>
        <p:nvSpPr>
          <p:cNvPr id="4" name="Footer Placeholder 3">
            <a:extLst>
              <a:ext uri="{FF2B5EF4-FFF2-40B4-BE49-F238E27FC236}">
                <a16:creationId xmlns:a16="http://schemas.microsoft.com/office/drawing/2014/main" xmlns="" id="{560C7E24-8034-45BF-BFDA-34D7290DF5F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35584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1-5-12, </a:t>
            </a:r>
            <a:r>
              <a:rPr lang="en-US" cap="none" dirty="0"/>
              <a:t>3-3-1d</a:t>
            </a:r>
            <a:r>
              <a:rPr lang="en-US" dirty="0"/>
              <a:t/>
            </a:r>
            <a:br>
              <a:rPr lang="en-US" dirty="0"/>
            </a:br>
            <a:r>
              <a:rPr lang="en-US" dirty="0"/>
              <a:t>PLAYER EQUIPMENT</a:t>
            </a:r>
            <a:r>
              <a:rPr kumimoji="0" lang="en-US" sz="3800" b="1" i="0" u="none" strike="noStrike" kern="1200" cap="all" spc="0" normalizeH="0" baseline="0" noProof="0" dirty="0">
                <a:ln>
                  <a:noFill/>
                </a:ln>
                <a:solidFill>
                  <a:srgbClr val="00205B"/>
                </a:solidFill>
                <a:effectLst/>
                <a:uLnTx/>
                <a:uFillTx/>
                <a:latin typeface="Calibri"/>
                <a:ea typeface="+mj-ea"/>
                <a:cs typeface="+mj-cs"/>
              </a:rPr>
              <a:t> – Wearing of Jewelry</a:t>
            </a:r>
            <a:endParaRPr lang="en-US" dirty="0"/>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5737123" y="3319669"/>
            <a:ext cx="6000311" cy="2665897"/>
          </a:xfrm>
        </p:spPr>
        <p:txBody>
          <a:bodyPr/>
          <a:lstStyle/>
          <a:p>
            <a:pPr marL="0" indent="0">
              <a:buNone/>
            </a:pPr>
            <a:endParaRPr lang="en-US" sz="2300" dirty="0"/>
          </a:p>
        </p:txBody>
      </p:sp>
      <p:pic>
        <p:nvPicPr>
          <p:cNvPr id="6" name="Picture 5" descr="Icon&#10;&#10;Description automatically generated">
            <a:extLst>
              <a:ext uri="{FF2B5EF4-FFF2-40B4-BE49-F238E27FC236}">
                <a16:creationId xmlns:a16="http://schemas.microsoft.com/office/drawing/2014/main" xmlns="" id="{6A494BED-7980-79EA-7D08-8A94CA9929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1565" y="1881331"/>
            <a:ext cx="3820205" cy="4394056"/>
          </a:xfrm>
          <a:prstGeom prst="rect">
            <a:avLst/>
          </a:prstGeom>
        </p:spPr>
      </p:pic>
    </p:spTree>
    <p:extLst>
      <p:ext uri="{BB962C8B-B14F-4D97-AF65-F5344CB8AC3E}">
        <p14:creationId xmlns:p14="http://schemas.microsoft.com/office/powerpoint/2010/main" val="3720843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4CCF63-E539-4278-9E9B-3D49E27AA3A9}"/>
              </a:ext>
            </a:extLst>
          </p:cNvPr>
          <p:cNvSpPr>
            <a:spLocks noGrp="1"/>
          </p:cNvSpPr>
          <p:nvPr>
            <p:ph type="title"/>
          </p:nvPr>
        </p:nvSpPr>
        <p:spPr>
          <a:xfrm>
            <a:off x="1940985" y="580548"/>
            <a:ext cx="10026649" cy="1204912"/>
          </a:xfrm>
        </p:spPr>
        <p:txBody>
          <a:bodyPr/>
          <a:lstStyle/>
          <a:p>
            <a:r>
              <a:rPr lang="en-US" dirty="0"/>
              <a:t>1-5-12, 3-3-1</a:t>
            </a:r>
            <a:r>
              <a:rPr lang="en-US" cap="none" dirty="0"/>
              <a:t>d</a:t>
            </a:r>
            <a:r>
              <a:rPr lang="en-US" dirty="0"/>
              <a:t/>
            </a:r>
            <a:br>
              <a:rPr lang="en-US" dirty="0"/>
            </a:br>
            <a:r>
              <a:rPr lang="en-US" dirty="0"/>
              <a:t>player equipment</a:t>
            </a:r>
            <a:r>
              <a:rPr kumimoji="0" lang="en-US" sz="3800" b="1" i="0" u="none" strike="noStrike" kern="1200" cap="all" spc="0" normalizeH="0" baseline="0" noProof="0" dirty="0">
                <a:ln>
                  <a:noFill/>
                </a:ln>
                <a:solidFill>
                  <a:srgbClr val="00205B"/>
                </a:solidFill>
                <a:effectLst/>
                <a:uLnTx/>
                <a:uFillTx/>
                <a:latin typeface="Calibri"/>
                <a:ea typeface="+mj-ea"/>
                <a:cs typeface="+mj-cs"/>
              </a:rPr>
              <a:t> – Wearing of Jewelry</a:t>
            </a:r>
            <a:endParaRPr lang="en-US" dirty="0"/>
          </a:p>
        </p:txBody>
      </p:sp>
      <p:sp>
        <p:nvSpPr>
          <p:cNvPr id="3" name="Content Placeholder 2">
            <a:extLst>
              <a:ext uri="{FF2B5EF4-FFF2-40B4-BE49-F238E27FC236}">
                <a16:creationId xmlns:a16="http://schemas.microsoft.com/office/drawing/2014/main" xmlns="" id="{823174D8-9DB5-45DD-BA1F-D924407EFEAA}"/>
              </a:ext>
            </a:extLst>
          </p:cNvPr>
          <p:cNvSpPr>
            <a:spLocks noGrp="1"/>
          </p:cNvSpPr>
          <p:nvPr>
            <p:ph idx="1"/>
          </p:nvPr>
        </p:nvSpPr>
        <p:spPr/>
        <p:txBody>
          <a:bodyPr/>
          <a:lstStyle/>
          <a:p>
            <a:pPr marL="0" indent="0">
              <a:buNone/>
            </a:pPr>
            <a:r>
              <a:rPr lang="en-US" b="1" dirty="0"/>
              <a:t>RATIONALE:</a:t>
            </a:r>
          </a:p>
          <a:p>
            <a:r>
              <a:rPr lang="en-US" dirty="0"/>
              <a:t>Any jewelry worn that poses harm or injury to the player or their opponent is covered in existing rules. </a:t>
            </a:r>
          </a:p>
          <a:p>
            <a:r>
              <a:rPr lang="en-US" dirty="0"/>
              <a:t>Rule 3 is a companion rule change with the deletion of Rule 1-5-12. </a:t>
            </a:r>
          </a:p>
          <a:p>
            <a:r>
              <a:rPr lang="en-US" dirty="0"/>
              <a:t>If jewelry is worn that poses harm to the player, teammate or their opponent, there are existing rules support to handle the situation.</a:t>
            </a:r>
          </a:p>
          <a:p>
            <a:r>
              <a:rPr lang="en-US" dirty="0"/>
              <a:t>Bandannas are still prohibited.</a:t>
            </a:r>
          </a:p>
          <a:p>
            <a:pPr marL="0" indent="0">
              <a:buNone/>
            </a:pPr>
            <a:endParaRPr lang="en-US" dirty="0"/>
          </a:p>
        </p:txBody>
      </p:sp>
      <p:sp>
        <p:nvSpPr>
          <p:cNvPr id="4" name="Footer Placeholder 3">
            <a:extLst>
              <a:ext uri="{FF2B5EF4-FFF2-40B4-BE49-F238E27FC236}">
                <a16:creationId xmlns:a16="http://schemas.microsoft.com/office/drawing/2014/main" xmlns="" id="{5B32EFB5-8ABB-4B96-AE75-CAADA6503F5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254675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4426B6-5A6F-4A27-8256-4124E0C9F5BE}"/>
              </a:ext>
            </a:extLst>
          </p:cNvPr>
          <p:cNvSpPr>
            <a:spLocks noGrp="1"/>
          </p:cNvSpPr>
          <p:nvPr>
            <p:ph type="title"/>
          </p:nvPr>
        </p:nvSpPr>
        <p:spPr/>
        <p:txBody>
          <a:bodyPr/>
          <a:lstStyle/>
          <a:p>
            <a:r>
              <a:rPr lang="en-US" dirty="0"/>
              <a:t>2-4-4</a:t>
            </a:r>
            <a:br>
              <a:rPr lang="en-US" dirty="0"/>
            </a:br>
            <a:r>
              <a:rPr lang="en-US" dirty="0"/>
              <a:t>lodged ball definition</a:t>
            </a:r>
          </a:p>
        </p:txBody>
      </p:sp>
      <p:sp>
        <p:nvSpPr>
          <p:cNvPr id="4" name="Footer Placeholder 3">
            <a:extLst>
              <a:ext uri="{FF2B5EF4-FFF2-40B4-BE49-F238E27FC236}">
                <a16:creationId xmlns:a16="http://schemas.microsoft.com/office/drawing/2014/main" xmlns="" id="{452C80D7-E298-4295-B661-4EEAB71DF133}"/>
              </a:ext>
            </a:extLst>
          </p:cNvPr>
          <p:cNvSpPr>
            <a:spLocks noGrp="1"/>
          </p:cNvSpPr>
          <p:nvPr>
            <p:ph type="ftr" sz="quarter" idx="11"/>
          </p:nvPr>
        </p:nvSpPr>
        <p:spPr/>
        <p:txBody>
          <a:bodyPr/>
          <a:lstStyle/>
          <a:p>
            <a:pPr>
              <a:defRPr/>
            </a:pPr>
            <a:r>
              <a:rPr lang="en-US"/>
              <a:t>www.nfhs.org</a:t>
            </a:r>
          </a:p>
        </p:txBody>
      </p:sp>
      <p:pic>
        <p:nvPicPr>
          <p:cNvPr id="7" name="Content Placeholder 6" descr="A close-up of a logo&#10;&#10;Description automatically generated with low confidence">
            <a:extLst>
              <a:ext uri="{FF2B5EF4-FFF2-40B4-BE49-F238E27FC236}">
                <a16:creationId xmlns:a16="http://schemas.microsoft.com/office/drawing/2014/main" xmlns="" id="{02C7C353-5034-41F1-8EB5-AC830C19FC7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08233" y="2046409"/>
            <a:ext cx="5554212" cy="4429599"/>
          </a:xfrm>
          <a:prstGeom prst="rect">
            <a:avLst/>
          </a:prstGeom>
        </p:spPr>
      </p:pic>
      <p:pic>
        <p:nvPicPr>
          <p:cNvPr id="10" name="Content Placeholder 9" descr="A picture containing text, athletic game, sport&#10;&#10;Description automatically generated">
            <a:extLst>
              <a:ext uri="{FF2B5EF4-FFF2-40B4-BE49-F238E27FC236}">
                <a16:creationId xmlns:a16="http://schemas.microsoft.com/office/drawing/2014/main" xmlns="" id="{2BB38125-C536-4252-BC78-8E4763FA6DB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462445" y="2046409"/>
            <a:ext cx="5554212" cy="4429600"/>
          </a:xfrm>
          <a:prstGeom prst="rect">
            <a:avLst/>
          </a:prstGeom>
        </p:spPr>
      </p:pic>
    </p:spTree>
    <p:extLst>
      <p:ext uri="{BB962C8B-B14F-4D97-AF65-F5344CB8AC3E}">
        <p14:creationId xmlns:p14="http://schemas.microsoft.com/office/powerpoint/2010/main" val="1484555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C2DBA-3824-45CB-925D-DCA043E9354C}"/>
              </a:ext>
            </a:extLst>
          </p:cNvPr>
          <p:cNvSpPr>
            <a:spLocks noGrp="1"/>
          </p:cNvSpPr>
          <p:nvPr>
            <p:ph type="title"/>
          </p:nvPr>
        </p:nvSpPr>
        <p:spPr/>
        <p:txBody>
          <a:bodyPr/>
          <a:lstStyle/>
          <a:p>
            <a:r>
              <a:rPr lang="en-US" dirty="0"/>
              <a:t>2-4-4</a:t>
            </a:r>
            <a:br>
              <a:rPr lang="en-US" dirty="0"/>
            </a:br>
            <a:r>
              <a:rPr lang="en-US" dirty="0"/>
              <a:t>lodged ball definition </a:t>
            </a:r>
          </a:p>
        </p:txBody>
      </p:sp>
      <p:sp>
        <p:nvSpPr>
          <p:cNvPr id="3" name="Content Placeholder 2">
            <a:extLst>
              <a:ext uri="{FF2B5EF4-FFF2-40B4-BE49-F238E27FC236}">
                <a16:creationId xmlns:a16="http://schemas.microsoft.com/office/drawing/2014/main" xmlns="" id="{90915A63-88CD-4FF6-88D3-E584CBFF718D}"/>
              </a:ext>
            </a:extLst>
          </p:cNvPr>
          <p:cNvSpPr>
            <a:spLocks noGrp="1"/>
          </p:cNvSpPr>
          <p:nvPr>
            <p:ph idx="1"/>
          </p:nvPr>
        </p:nvSpPr>
        <p:spPr/>
        <p:txBody>
          <a:bodyPr/>
          <a:lstStyle/>
          <a:p>
            <a:pPr marL="0" indent="0">
              <a:buNone/>
            </a:pPr>
            <a:r>
              <a:rPr lang="en-US" b="1" dirty="0"/>
              <a:t>ART. 4 . . . </a:t>
            </a:r>
            <a:r>
              <a:rPr lang="en-US" dirty="0">
                <a:highlight>
                  <a:srgbClr val="C0C0C0"/>
                </a:highlight>
              </a:rPr>
              <a:t>A baseball that remains on the playing field but has become wedged, stuck, lost, or unreachable, is defined to be a lodged ball. If the ball impacts any object in the course of play, stops abruptly, and does not fall or roll immediately, it is considered lodged.  It is a dead ball (5-1-1f-3,4; 5-1-1g-4).</a:t>
            </a:r>
          </a:p>
          <a:p>
            <a:pPr marL="0" indent="0">
              <a:buNone/>
            </a:pPr>
            <a:endParaRPr lang="en-US" dirty="0">
              <a:highlight>
                <a:srgbClr val="C0C0C0"/>
              </a:highlight>
            </a:endParaRPr>
          </a:p>
          <a:p>
            <a:pPr marL="0" indent="0">
              <a:buNone/>
            </a:pPr>
            <a:r>
              <a:rPr lang="en-US" dirty="0">
                <a:highlight>
                  <a:srgbClr val="C0C0C0"/>
                </a:highlight>
              </a:rPr>
              <a:t>Exception: if a ball becomes stuck in the webbing of the fielder’s glove, it remains in play. The glove/ball combination is treated as a live ball. </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xmlns="" id="{0D5FB2C3-4A12-4D19-B29D-BA98397806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40643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C2DBA-3824-45CB-925D-DCA043E9354C}"/>
              </a:ext>
            </a:extLst>
          </p:cNvPr>
          <p:cNvSpPr>
            <a:spLocks noGrp="1"/>
          </p:cNvSpPr>
          <p:nvPr>
            <p:ph type="title"/>
          </p:nvPr>
        </p:nvSpPr>
        <p:spPr/>
        <p:txBody>
          <a:bodyPr/>
          <a:lstStyle/>
          <a:p>
            <a:r>
              <a:rPr lang="en-US" dirty="0"/>
              <a:t>2-4-4</a:t>
            </a:r>
            <a:br>
              <a:rPr lang="en-US" dirty="0"/>
            </a:br>
            <a:r>
              <a:rPr lang="en-US" dirty="0"/>
              <a:t>lodged ball definition </a:t>
            </a:r>
          </a:p>
        </p:txBody>
      </p:sp>
      <p:sp>
        <p:nvSpPr>
          <p:cNvPr id="3" name="Content Placeholder 2">
            <a:extLst>
              <a:ext uri="{FF2B5EF4-FFF2-40B4-BE49-F238E27FC236}">
                <a16:creationId xmlns:a16="http://schemas.microsoft.com/office/drawing/2014/main" xmlns="" id="{90915A63-88CD-4FF6-88D3-E584CBFF718D}"/>
              </a:ext>
            </a:extLst>
          </p:cNvPr>
          <p:cNvSpPr>
            <a:spLocks noGrp="1"/>
          </p:cNvSpPr>
          <p:nvPr>
            <p:ph idx="1"/>
          </p:nvPr>
        </p:nvSpPr>
        <p:spPr/>
        <p:txBody>
          <a:bodyPr/>
          <a:lstStyle/>
          <a:p>
            <a:pPr marL="0" indent="0">
              <a:buNone/>
            </a:pPr>
            <a:r>
              <a:rPr lang="en-US" b="1" dirty="0"/>
              <a:t>RATIONALE:</a:t>
            </a:r>
          </a:p>
          <a:p>
            <a:pPr marL="0" indent="0">
              <a:buNone/>
            </a:pPr>
            <a:endParaRPr lang="en-US" b="1" dirty="0"/>
          </a:p>
          <a:p>
            <a:pPr marL="0" indent="0">
              <a:buNone/>
            </a:pPr>
            <a:r>
              <a:rPr lang="en-US" dirty="0"/>
              <a:t>A definition of a lodged ball was necessary and appropriate to differentiate when it is stuck on the field or in an apparatus, compared to when it is stuck in a glove. </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xmlns="" id="{0D5FB2C3-4A12-4D19-B29D-BA98397806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896625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6FF6E-D34C-493E-8509-79FAC8701672}"/>
              </a:ext>
            </a:extLst>
          </p:cNvPr>
          <p:cNvSpPr>
            <a:spLocks noGrp="1"/>
          </p:cNvSpPr>
          <p:nvPr>
            <p:ph type="title"/>
          </p:nvPr>
        </p:nvSpPr>
        <p:spPr>
          <a:xfrm>
            <a:off x="1940985" y="580548"/>
            <a:ext cx="10026649" cy="1204912"/>
          </a:xfrm>
        </p:spPr>
        <p:txBody>
          <a:bodyPr/>
          <a:lstStyle/>
          <a:p>
            <a:r>
              <a:rPr lang="en-US" dirty="0"/>
              <a:t>6-1-1, 6-1-2, 6-1-3</a:t>
            </a:r>
            <a:br>
              <a:rPr lang="en-US" dirty="0"/>
            </a:br>
            <a:r>
              <a:rPr lang="en-US" dirty="0"/>
              <a:t>PITCHING – Determination of pitching position</a:t>
            </a:r>
          </a:p>
        </p:txBody>
      </p:sp>
      <p:sp>
        <p:nvSpPr>
          <p:cNvPr id="3" name="Content Placeholder 2">
            <a:extLst>
              <a:ext uri="{FF2B5EF4-FFF2-40B4-BE49-F238E27FC236}">
                <a16:creationId xmlns:a16="http://schemas.microsoft.com/office/drawing/2014/main" xmlns="" id="{4BAA9D94-9671-495F-B746-98831DBD7889}"/>
              </a:ext>
            </a:extLst>
          </p:cNvPr>
          <p:cNvSpPr>
            <a:spLocks noGrp="1"/>
          </p:cNvSpPr>
          <p:nvPr>
            <p:ph idx="1"/>
          </p:nvPr>
        </p:nvSpPr>
        <p:spPr/>
        <p:txBody>
          <a:bodyPr/>
          <a:lstStyle/>
          <a:p>
            <a:pPr marL="0" indent="0">
              <a:buNone/>
            </a:pPr>
            <a:r>
              <a:rPr lang="en-US" b="1" dirty="0"/>
              <a:t>ART. 1 . . . </a:t>
            </a:r>
            <a:r>
              <a:rPr lang="en-US" dirty="0"/>
              <a:t>The pitcher shall pitch while facing the batter from either a windup (Art.2) or a set position (Art. 3).  The position of the pitcher’s feet determine whether </a:t>
            </a:r>
            <a:r>
              <a:rPr lang="en-US" dirty="0">
                <a:highlight>
                  <a:srgbClr val="C0C0C0"/>
                </a:highlight>
              </a:rPr>
              <a:t>the pitcher </a:t>
            </a:r>
            <a:r>
              <a:rPr lang="en-US" dirty="0"/>
              <a:t>will pitch from the windup or the set position. </a:t>
            </a:r>
            <a:r>
              <a:rPr lang="en-US" dirty="0">
                <a:highlight>
                  <a:srgbClr val="C0C0C0"/>
                </a:highlight>
              </a:rPr>
              <a:t>The pitcher </a:t>
            </a:r>
            <a:r>
              <a:rPr lang="en-US" dirty="0"/>
              <a:t>shall take or simulate taking the sign from the catcher with the pivot foot in contact with the pitcher’s plate.  </a:t>
            </a:r>
            <a:r>
              <a:rPr lang="en-US" dirty="0">
                <a:highlight>
                  <a:srgbClr val="C0C0C0"/>
                </a:highlight>
              </a:rPr>
              <a:t>The pitcher will be considered to be in the set position when the pivot foot is in contact with or directly in front of and parallel to the pitcher’s plate.  The pitcher will be considered to be in the windup position when the pivot foot is in contact with the pitcher’s plate and is not parallel to it</a:t>
            </a:r>
            <a:r>
              <a:rPr lang="en-US" dirty="0"/>
              <a:t>. The pitching regulations…but not both.</a:t>
            </a:r>
          </a:p>
        </p:txBody>
      </p:sp>
      <p:sp>
        <p:nvSpPr>
          <p:cNvPr id="4" name="Footer Placeholder 3">
            <a:extLst>
              <a:ext uri="{FF2B5EF4-FFF2-40B4-BE49-F238E27FC236}">
                <a16:creationId xmlns:a16="http://schemas.microsoft.com/office/drawing/2014/main" xmlns="" id="{8D83C2F3-3311-405A-92F7-D7E30B60915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995121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6FF6E-D34C-493E-8509-79FAC8701672}"/>
              </a:ext>
            </a:extLst>
          </p:cNvPr>
          <p:cNvSpPr>
            <a:spLocks noGrp="1"/>
          </p:cNvSpPr>
          <p:nvPr>
            <p:ph type="title"/>
          </p:nvPr>
        </p:nvSpPr>
        <p:spPr>
          <a:xfrm>
            <a:off x="1940985" y="580548"/>
            <a:ext cx="10026649" cy="1204912"/>
          </a:xfrm>
        </p:spPr>
        <p:txBody>
          <a:bodyPr/>
          <a:lstStyle/>
          <a:p>
            <a:r>
              <a:rPr lang="en-US" dirty="0"/>
              <a:t>6-1-1, 6-1-2, 6-1-3</a:t>
            </a:r>
            <a:br>
              <a:rPr lang="en-US" dirty="0"/>
            </a:br>
            <a:r>
              <a:rPr lang="en-US" dirty="0"/>
              <a:t>PITCHING – Determination of pitching position</a:t>
            </a:r>
          </a:p>
        </p:txBody>
      </p:sp>
      <p:sp>
        <p:nvSpPr>
          <p:cNvPr id="3" name="Content Placeholder 2">
            <a:extLst>
              <a:ext uri="{FF2B5EF4-FFF2-40B4-BE49-F238E27FC236}">
                <a16:creationId xmlns:a16="http://schemas.microsoft.com/office/drawing/2014/main" xmlns="" id="{4BAA9D94-9671-495F-B746-98831DBD7889}"/>
              </a:ext>
            </a:extLst>
          </p:cNvPr>
          <p:cNvSpPr>
            <a:spLocks noGrp="1"/>
          </p:cNvSpPr>
          <p:nvPr>
            <p:ph idx="1"/>
          </p:nvPr>
        </p:nvSpPr>
        <p:spPr/>
        <p:txBody>
          <a:bodyPr/>
          <a:lstStyle/>
          <a:p>
            <a:pPr marL="0" indent="0">
              <a:buNone/>
            </a:pPr>
            <a:r>
              <a:rPr lang="en-US" b="1" dirty="0"/>
              <a:t>ART. 2 . . . </a:t>
            </a:r>
            <a:r>
              <a:rPr lang="en-US" dirty="0"/>
              <a:t>For the wind-up position, the pitcher is not restricted as to how they shall hold the ball. A pitcher assumes the windup position when the hands are: (a) together in front of the body; (b) both hands are at the side; (c) either hand is in front of the body and the other hand is at the side. </a:t>
            </a:r>
            <a:r>
              <a:rPr lang="en-US" strike="sngStrike" dirty="0"/>
              <a:t>The pitcher's non-pivot foot shall be in any position on or behind a line extending through the front edge of the pitcher's plate</a:t>
            </a:r>
            <a:r>
              <a:rPr lang="en-US" dirty="0"/>
              <a:t>. </a:t>
            </a:r>
            <a:r>
              <a:rPr lang="en-US" dirty="0">
                <a:highlight>
                  <a:srgbClr val="C0C0C0"/>
                </a:highlight>
              </a:rPr>
              <a:t>The pitcher </a:t>
            </a:r>
            <a:r>
              <a:rPr lang="en-US" dirty="0"/>
              <a:t>is limited…lift either foot.</a:t>
            </a:r>
          </a:p>
        </p:txBody>
      </p:sp>
      <p:sp>
        <p:nvSpPr>
          <p:cNvPr id="4" name="Footer Placeholder 3">
            <a:extLst>
              <a:ext uri="{FF2B5EF4-FFF2-40B4-BE49-F238E27FC236}">
                <a16:creationId xmlns:a16="http://schemas.microsoft.com/office/drawing/2014/main" xmlns="" id="{8D83C2F3-3311-405A-92F7-D7E30B60915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185499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6-1-1, 6-1-2, 6-1-3</a:t>
            </a:r>
            <a:br>
              <a:rPr lang="en-US" dirty="0"/>
            </a:br>
            <a:r>
              <a:rPr lang="en-US" dirty="0"/>
              <a:t>PITCHING – Determination of pitching position</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6838123" y="2882348"/>
            <a:ext cx="4899312" cy="3411415"/>
          </a:xfrm>
        </p:spPr>
        <p:txBody>
          <a:bodyPr/>
          <a:lstStyle/>
          <a:p>
            <a:pPr marL="0" indent="0">
              <a:buNone/>
            </a:pPr>
            <a:endParaRPr lang="en-US" sz="2300" dirty="0"/>
          </a:p>
        </p:txBody>
      </p:sp>
      <p:pic>
        <p:nvPicPr>
          <p:cNvPr id="6" name="Picture 5" descr="Text&#10;&#10;Description automatically generated with medium confidence">
            <a:extLst>
              <a:ext uri="{FF2B5EF4-FFF2-40B4-BE49-F238E27FC236}">
                <a16:creationId xmlns:a16="http://schemas.microsoft.com/office/drawing/2014/main" xmlns="" id="{65AE622D-9F4B-D460-A594-A03253201A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8730" y="1893560"/>
            <a:ext cx="5016477" cy="4294168"/>
          </a:xfrm>
          <a:prstGeom prst="rect">
            <a:avLst/>
          </a:prstGeom>
        </p:spPr>
      </p:pic>
    </p:spTree>
    <p:extLst>
      <p:ext uri="{BB962C8B-B14F-4D97-AF65-F5344CB8AC3E}">
        <p14:creationId xmlns:p14="http://schemas.microsoft.com/office/powerpoint/2010/main" val="3949002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6-1-1, 6-1-2, 6-1-3</a:t>
            </a:r>
            <a:br>
              <a:rPr lang="en-US" dirty="0"/>
            </a:br>
            <a:r>
              <a:rPr lang="en-US" dirty="0"/>
              <a:t>PITCHING – Determination of pitching position</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1504652" y="5161723"/>
            <a:ext cx="10263277" cy="1696277"/>
          </a:xfrm>
        </p:spPr>
        <p:txBody>
          <a:bodyPr/>
          <a:lstStyle/>
          <a:p>
            <a:pPr marL="0" indent="0">
              <a:buNone/>
            </a:pPr>
            <a:endParaRPr lang="en-US" sz="2300" dirty="0"/>
          </a:p>
        </p:txBody>
      </p:sp>
      <p:pic>
        <p:nvPicPr>
          <p:cNvPr id="6" name="Picture 5" descr="A picture containing diagram&#10;&#10;Description automatically generated">
            <a:extLst>
              <a:ext uri="{FF2B5EF4-FFF2-40B4-BE49-F238E27FC236}">
                <a16:creationId xmlns:a16="http://schemas.microsoft.com/office/drawing/2014/main" xmlns="" id="{A5657863-0CB6-9DFC-0322-05EA3154E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2182" y="1912421"/>
            <a:ext cx="7936992" cy="3218688"/>
          </a:xfrm>
          <a:prstGeom prst="rect">
            <a:avLst/>
          </a:prstGeom>
        </p:spPr>
      </p:pic>
    </p:spTree>
    <p:extLst>
      <p:ext uri="{BB962C8B-B14F-4D97-AF65-F5344CB8AC3E}">
        <p14:creationId xmlns:p14="http://schemas.microsoft.com/office/powerpoint/2010/main" val="317438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6FF6E-D34C-493E-8509-79FAC8701672}"/>
              </a:ext>
            </a:extLst>
          </p:cNvPr>
          <p:cNvSpPr>
            <a:spLocks noGrp="1"/>
          </p:cNvSpPr>
          <p:nvPr>
            <p:ph type="title"/>
          </p:nvPr>
        </p:nvSpPr>
        <p:spPr>
          <a:xfrm>
            <a:off x="1940985" y="580548"/>
            <a:ext cx="10026649" cy="1204912"/>
          </a:xfrm>
        </p:spPr>
        <p:txBody>
          <a:bodyPr/>
          <a:lstStyle/>
          <a:p>
            <a:r>
              <a:rPr lang="en-US" dirty="0"/>
              <a:t>6-1-1, 6-1-2, 6-1-3</a:t>
            </a:r>
            <a:br>
              <a:rPr lang="en-US" dirty="0"/>
            </a:br>
            <a:r>
              <a:rPr lang="en-US" dirty="0"/>
              <a:t>PITCHING – Determination of pitching position</a:t>
            </a:r>
          </a:p>
        </p:txBody>
      </p:sp>
      <p:sp>
        <p:nvSpPr>
          <p:cNvPr id="3" name="Content Placeholder 2">
            <a:extLst>
              <a:ext uri="{FF2B5EF4-FFF2-40B4-BE49-F238E27FC236}">
                <a16:creationId xmlns:a16="http://schemas.microsoft.com/office/drawing/2014/main" xmlns="" id="{4BAA9D94-9671-495F-B746-98831DBD7889}"/>
              </a:ext>
            </a:extLst>
          </p:cNvPr>
          <p:cNvSpPr>
            <a:spLocks noGrp="1"/>
          </p:cNvSpPr>
          <p:nvPr>
            <p:ph idx="1"/>
          </p:nvPr>
        </p:nvSpPr>
        <p:spPr/>
        <p:txBody>
          <a:bodyPr/>
          <a:lstStyle/>
          <a:p>
            <a:pPr marL="0" indent="0">
              <a:buNone/>
            </a:pPr>
            <a:r>
              <a:rPr lang="en-US" b="1" dirty="0"/>
              <a:t>ART. 3 . . . </a:t>
            </a:r>
            <a:r>
              <a:rPr lang="en-US" dirty="0"/>
              <a:t>For the set position, the pitcher shall have the ball in either the gloved hand or the pitching hand. The pitcher’s hand shall be down at the side or behind the back. </a:t>
            </a:r>
            <a:r>
              <a:rPr lang="en-US" dirty="0">
                <a:highlight>
                  <a:srgbClr val="C0C0C0"/>
                </a:highlight>
              </a:rPr>
              <a:t>Before starting the delivery, the pitcher shall stand with the pivot foot in contact with or directly in front of and parallel to the pitcher's plate. The pitcher</a:t>
            </a:r>
            <a:r>
              <a:rPr lang="en-US" dirty="0"/>
              <a:t> shall go…any other fielder.</a:t>
            </a:r>
          </a:p>
        </p:txBody>
      </p:sp>
      <p:sp>
        <p:nvSpPr>
          <p:cNvPr id="4" name="Footer Placeholder 3">
            <a:extLst>
              <a:ext uri="{FF2B5EF4-FFF2-40B4-BE49-F238E27FC236}">
                <a16:creationId xmlns:a16="http://schemas.microsoft.com/office/drawing/2014/main" xmlns="" id="{8D83C2F3-3311-405A-92F7-D7E30B60915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54409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6-1-1, 6-1-2, 6-1-3</a:t>
            </a:r>
            <a:br>
              <a:rPr lang="en-US" dirty="0"/>
            </a:br>
            <a:r>
              <a:rPr lang="en-US" dirty="0"/>
              <a:t>PITCHING – Determination of pitching position</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6685297" y="2941983"/>
            <a:ext cx="5303504" cy="3160642"/>
          </a:xfrm>
        </p:spPr>
        <p:txBody>
          <a:bodyPr/>
          <a:lstStyle/>
          <a:p>
            <a:pPr marL="0" indent="0">
              <a:buNone/>
            </a:pPr>
            <a:endParaRPr lang="en-US" sz="2300" dirty="0"/>
          </a:p>
        </p:txBody>
      </p:sp>
      <p:pic>
        <p:nvPicPr>
          <p:cNvPr id="6" name="Picture 5" descr="Graphical user interface&#10;&#10;Description automatically generated">
            <a:extLst>
              <a:ext uri="{FF2B5EF4-FFF2-40B4-BE49-F238E27FC236}">
                <a16:creationId xmlns:a16="http://schemas.microsoft.com/office/drawing/2014/main" xmlns="" id="{AC3546B2-E405-B64C-73CD-A91E6520ED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4413" y="1920894"/>
            <a:ext cx="5000045" cy="4265663"/>
          </a:xfrm>
          <a:prstGeom prst="rect">
            <a:avLst/>
          </a:prstGeom>
        </p:spPr>
      </p:pic>
    </p:spTree>
    <p:extLst>
      <p:ext uri="{BB962C8B-B14F-4D97-AF65-F5344CB8AC3E}">
        <p14:creationId xmlns:p14="http://schemas.microsoft.com/office/powerpoint/2010/main" val="4089048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6FF6E-D34C-493E-8509-79FAC8701672}"/>
              </a:ext>
            </a:extLst>
          </p:cNvPr>
          <p:cNvSpPr>
            <a:spLocks noGrp="1"/>
          </p:cNvSpPr>
          <p:nvPr>
            <p:ph type="title"/>
          </p:nvPr>
        </p:nvSpPr>
        <p:spPr>
          <a:xfrm>
            <a:off x="1940985" y="580548"/>
            <a:ext cx="10026649" cy="1204912"/>
          </a:xfrm>
        </p:spPr>
        <p:txBody>
          <a:bodyPr/>
          <a:lstStyle/>
          <a:p>
            <a:r>
              <a:rPr lang="en-US" dirty="0"/>
              <a:t>6-1-1, 6-1-2, 6-1-3</a:t>
            </a:r>
            <a:br>
              <a:rPr lang="en-US" dirty="0"/>
            </a:br>
            <a:r>
              <a:rPr lang="en-US" dirty="0"/>
              <a:t>PITCHING – Determination of pitching position</a:t>
            </a:r>
          </a:p>
        </p:txBody>
      </p:sp>
      <p:sp>
        <p:nvSpPr>
          <p:cNvPr id="3" name="Content Placeholder 2">
            <a:extLst>
              <a:ext uri="{FF2B5EF4-FFF2-40B4-BE49-F238E27FC236}">
                <a16:creationId xmlns:a16="http://schemas.microsoft.com/office/drawing/2014/main" xmlns="" id="{4BAA9D94-9671-495F-B746-98831DBD7889}"/>
              </a:ext>
            </a:extLst>
          </p:cNvPr>
          <p:cNvSpPr>
            <a:spLocks noGrp="1"/>
          </p:cNvSpPr>
          <p:nvPr>
            <p:ph idx="1"/>
          </p:nvPr>
        </p:nvSpPr>
        <p:spPr/>
        <p:txBody>
          <a:bodyPr/>
          <a:lstStyle/>
          <a:p>
            <a:pPr marL="0" indent="0">
              <a:buNone/>
            </a:pPr>
            <a:r>
              <a:rPr lang="en-US" b="1" dirty="0"/>
              <a:t>RATIONALE:</a:t>
            </a:r>
          </a:p>
          <a:p>
            <a:r>
              <a:rPr lang="en-US" dirty="0"/>
              <a:t>In reference to the high school pitching rule, the position of both the pivot and non-pivot foot was the determining factor to deem if a pitcher was pitching from the windup position or the set position.</a:t>
            </a:r>
          </a:p>
          <a:p>
            <a:r>
              <a:rPr lang="en-US" dirty="0"/>
              <a:t>The game has evolved throughout high school baseball for the pitcher to pitch with the pivot foot in a windup description with the non-pivot foot in a set description. </a:t>
            </a:r>
          </a:p>
          <a:p>
            <a:r>
              <a:rPr lang="en-US" dirty="0"/>
              <a:t>This "hybrid" position was previously illegal by NFHS rule. </a:t>
            </a:r>
          </a:p>
        </p:txBody>
      </p:sp>
      <p:sp>
        <p:nvSpPr>
          <p:cNvPr id="4" name="Footer Placeholder 3">
            <a:extLst>
              <a:ext uri="{FF2B5EF4-FFF2-40B4-BE49-F238E27FC236}">
                <a16:creationId xmlns:a16="http://schemas.microsoft.com/office/drawing/2014/main" xmlns="" id="{8D83C2F3-3311-405A-92F7-D7E30B60915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37964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6FF6E-D34C-493E-8509-79FAC8701672}"/>
              </a:ext>
            </a:extLst>
          </p:cNvPr>
          <p:cNvSpPr>
            <a:spLocks noGrp="1"/>
          </p:cNvSpPr>
          <p:nvPr>
            <p:ph type="title"/>
          </p:nvPr>
        </p:nvSpPr>
        <p:spPr>
          <a:xfrm>
            <a:off x="1940985" y="580548"/>
            <a:ext cx="10026649" cy="1204912"/>
          </a:xfrm>
        </p:spPr>
        <p:txBody>
          <a:bodyPr/>
          <a:lstStyle/>
          <a:p>
            <a:r>
              <a:rPr lang="en-US" dirty="0"/>
              <a:t>6-1-1, 6-1-2, 6-1-3</a:t>
            </a:r>
            <a:br>
              <a:rPr lang="en-US" dirty="0"/>
            </a:br>
            <a:r>
              <a:rPr lang="en-US" dirty="0"/>
              <a:t>PITCHING – Determination of pitching position</a:t>
            </a:r>
          </a:p>
        </p:txBody>
      </p:sp>
      <p:sp>
        <p:nvSpPr>
          <p:cNvPr id="3" name="Content Placeholder 2">
            <a:extLst>
              <a:ext uri="{FF2B5EF4-FFF2-40B4-BE49-F238E27FC236}">
                <a16:creationId xmlns:a16="http://schemas.microsoft.com/office/drawing/2014/main" xmlns="" id="{4BAA9D94-9671-495F-B746-98831DBD7889}"/>
              </a:ext>
            </a:extLst>
          </p:cNvPr>
          <p:cNvSpPr>
            <a:spLocks noGrp="1"/>
          </p:cNvSpPr>
          <p:nvPr>
            <p:ph idx="1"/>
          </p:nvPr>
        </p:nvSpPr>
        <p:spPr/>
        <p:txBody>
          <a:bodyPr/>
          <a:lstStyle/>
          <a:p>
            <a:r>
              <a:rPr lang="en-US" dirty="0"/>
              <a:t>What is important is that umpires, coaches, and players know what position the pitcher is using so they know which part of Rule 6 is in play.  </a:t>
            </a:r>
          </a:p>
          <a:p>
            <a:r>
              <a:rPr lang="en-US" dirty="0"/>
              <a:t>Deleting the use of the non-pivot foot does no damage to the existing pitching position rule and having only the pivot foot determine makes it clean and easily discernible for all involved.</a:t>
            </a:r>
          </a:p>
          <a:p>
            <a:endParaRPr lang="en-US" dirty="0"/>
          </a:p>
        </p:txBody>
      </p:sp>
      <p:sp>
        <p:nvSpPr>
          <p:cNvPr id="4" name="Footer Placeholder 3">
            <a:extLst>
              <a:ext uri="{FF2B5EF4-FFF2-40B4-BE49-F238E27FC236}">
                <a16:creationId xmlns:a16="http://schemas.microsoft.com/office/drawing/2014/main" xmlns="" id="{8D83C2F3-3311-405A-92F7-D7E30B60915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77758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NFHS OFFICIALS SIGNALS</a:t>
            </a:r>
            <a:br>
              <a:rPr lang="en-US" dirty="0"/>
            </a:br>
            <a:r>
              <a:rPr lang="en-US" dirty="0"/>
              <a:t>Pre-pitch situational signals</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832034" y="2789582"/>
            <a:ext cx="4234070" cy="3109845"/>
          </a:xfrm>
        </p:spPr>
        <p:txBody>
          <a:bodyPr/>
          <a:lstStyle/>
          <a:p>
            <a:pPr marL="0" indent="0">
              <a:buNone/>
            </a:pPr>
            <a:r>
              <a:rPr lang="en-US" dirty="0"/>
              <a:t>• Eight signals have been approved to be used pre-pitch between umpires to demonstrate situations, situational changes and their explanations.</a:t>
            </a:r>
            <a:endParaRPr lang="en-US" sz="2300" dirty="0"/>
          </a:p>
        </p:txBody>
      </p:sp>
      <p:pic>
        <p:nvPicPr>
          <p:cNvPr id="6" name="Picture 5" descr="Timeline&#10;&#10;Description automatically generated">
            <a:extLst>
              <a:ext uri="{FF2B5EF4-FFF2-40B4-BE49-F238E27FC236}">
                <a16:creationId xmlns:a16="http://schemas.microsoft.com/office/drawing/2014/main" xmlns="" id="{B07E310C-DC89-7879-DE6D-D46044D069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2034" y="1961515"/>
            <a:ext cx="6071616" cy="4389120"/>
          </a:xfrm>
          <a:prstGeom prst="rect">
            <a:avLst/>
          </a:prstGeom>
        </p:spPr>
      </p:pic>
    </p:spTree>
    <p:extLst>
      <p:ext uri="{BB962C8B-B14F-4D97-AF65-F5344CB8AC3E}">
        <p14:creationId xmlns:p14="http://schemas.microsoft.com/office/powerpoint/2010/main" val="3755730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NFHS OFFICIALS SIGNALS</a:t>
            </a:r>
            <a:br>
              <a:rPr lang="en-US" dirty="0"/>
            </a:br>
            <a:r>
              <a:rPr lang="en-US" dirty="0"/>
              <a:t>during play and results</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819667" y="3227948"/>
            <a:ext cx="4023784" cy="1769165"/>
          </a:xfrm>
        </p:spPr>
        <p:txBody>
          <a:bodyPr/>
          <a:lstStyle/>
          <a:p>
            <a:pPr marL="0" indent="0">
              <a:buNone/>
            </a:pPr>
            <a:r>
              <a:rPr lang="en-US" dirty="0"/>
              <a:t>• Eight signals have been approved to be used to demonstrate calls during play and their results.</a:t>
            </a:r>
            <a:endParaRPr lang="en-US" sz="2300" dirty="0"/>
          </a:p>
        </p:txBody>
      </p:sp>
      <p:pic>
        <p:nvPicPr>
          <p:cNvPr id="6" name="Picture 5" descr="Timeline&#10;&#10;Description automatically generated">
            <a:extLst>
              <a:ext uri="{FF2B5EF4-FFF2-40B4-BE49-F238E27FC236}">
                <a16:creationId xmlns:a16="http://schemas.microsoft.com/office/drawing/2014/main" xmlns="" id="{D42A1E17-3472-B19C-1BFF-8FF1C7CDCE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7241" y="1981979"/>
            <a:ext cx="6016752" cy="4261104"/>
          </a:xfrm>
          <a:prstGeom prst="rect">
            <a:avLst/>
          </a:prstGeom>
        </p:spPr>
      </p:pic>
    </p:spTree>
    <p:extLst>
      <p:ext uri="{BB962C8B-B14F-4D97-AF65-F5344CB8AC3E}">
        <p14:creationId xmlns:p14="http://schemas.microsoft.com/office/powerpoint/2010/main" val="126744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64521E-D105-1646-06F3-697E3AA6EB11}"/>
              </a:ext>
            </a:extLst>
          </p:cNvPr>
          <p:cNvSpPr>
            <a:spLocks noGrp="1"/>
          </p:cNvSpPr>
          <p:nvPr>
            <p:ph type="title"/>
          </p:nvPr>
        </p:nvSpPr>
        <p:spPr/>
        <p:txBody>
          <a:bodyPr/>
          <a:lstStyle/>
          <a:p>
            <a:r>
              <a:rPr lang="en-US" dirty="0"/>
              <a:t>Points of emphasis</a:t>
            </a:r>
          </a:p>
        </p:txBody>
      </p:sp>
      <p:sp>
        <p:nvSpPr>
          <p:cNvPr id="3" name="Text Placeholder 2">
            <a:extLst>
              <a:ext uri="{FF2B5EF4-FFF2-40B4-BE49-F238E27FC236}">
                <a16:creationId xmlns:a16="http://schemas.microsoft.com/office/drawing/2014/main" xmlns="" id="{6D2D1907-6956-E44D-AEE1-71CFC878EF5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3215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Calendar&#10;&#10;Description automatically generated with low confidence">
            <a:extLst>
              <a:ext uri="{FF2B5EF4-FFF2-40B4-BE49-F238E27FC236}">
                <a16:creationId xmlns:a16="http://schemas.microsoft.com/office/drawing/2014/main" xmlns="" id="{1FF604C5-4F39-4051-8A77-12EF7FD2B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8156" y="1883155"/>
            <a:ext cx="4764167" cy="4488688"/>
          </a:xfrm>
          <a:prstGeom prst="rect">
            <a:avLst/>
          </a:prstGeom>
        </p:spPr>
      </p:pic>
    </p:spTree>
    <p:extLst>
      <p:ext uri="{BB962C8B-B14F-4D97-AF65-F5344CB8AC3E}">
        <p14:creationId xmlns:p14="http://schemas.microsoft.com/office/powerpoint/2010/main" val="3953637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a:xfrm>
            <a:off x="1390651" y="2000250"/>
            <a:ext cx="10576984" cy="4327526"/>
          </a:xfrm>
        </p:spPr>
        <p:txBody>
          <a:bodyPr/>
          <a:lstStyle/>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Good sporting behavior is one of the fundamental ingredients to the continued success and enjoyment of education-based high school sports and activities. </a:t>
            </a: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fact, in the 103-year history of organized high school sports in the United States, good sportsmanship has been one of the most important outcomes of high school activity programs.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87350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 respect, integrity and sportsmanship. However, for these ideals to occur, everyone involved in these programs must be doing their part.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NFHS is concerned that unsporting behavior in education-based athletics has increased across all sports. As a result, the NFHS has made sportsmanship the No. 1 Point of Emphasis for the 2022-23 school year.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90825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Sportsmanship, or good sporting behavior, is about treating one another with respect and exhibiting appropriate behavior. It is about being fair, honest and caring. When these types of appropriate behavior occur, competitive play is more enjoyable for everyone.  </a:t>
            </a:r>
          </a:p>
          <a:p>
            <a:pP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Coaches set the tone at athletic contests with their display of sportsmanship. If these individuals act in a sportsmanlike manner, their behavior sets the tone for players, spectators and others. If coaches, however, are complaining constantly about the decision of contest officials, spectators are more likely to do the same. </a:t>
            </a:r>
          </a:p>
          <a:p>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336013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Everyone has their roles to play in creating a positive, sportsmanlike atmosphere at contests.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Officials should focus on the actions of players, coaches and other bench/sideline personnel. A positive, open line of communication between officials and coaches ultimately results in a better contest for everyone involved.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030852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Contest officials, however, should never engage with spectators who are exhibiting unsporting behavior. Once the contest begins, school administration is responsible for dealing with unruly spectators. </a:t>
            </a: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 proactive approach by school administration includes monitoring the behavior of spectators and intervening as needed.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091246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 recent years, a heightened level of unsportsmanlike behavior has been occurring by spectators at high school sporting events, and it must be stopped. </a:t>
            </a: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use of demeaning language, or hate speech, by students, parents and other fans must cease.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High school sports and other activities exist to lift people up, not demean or tear people down. The goal is to treat everyone fairly and treat each other with respect. Any speech or harassment that is insulting, demeaning or hurtful will not be tolerated.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90354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High schools must establish a culture that values the worth of every single person – both players on the school’s team and players on the opposing team. There must be a no-tolerance policy regarding behavior that shows disrespect for another individual.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Good sports win with humility, lose with grace and do both with dignity. It takes the efforts of everyone every day to ensure that sportsmanship remains one of the top priorities in education-based activity programs.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860613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B1193-E85F-4ADF-82A7-7505D25D2B61}"/>
              </a:ext>
            </a:extLst>
          </p:cNvPr>
          <p:cNvSpPr>
            <a:spLocks noGrp="1"/>
          </p:cNvSpPr>
          <p:nvPr>
            <p:ph type="title"/>
          </p:nvPr>
        </p:nvSpPr>
        <p:spPr/>
        <p:txBody>
          <a:bodyPr/>
          <a:lstStyle/>
          <a:p>
            <a:r>
              <a:rPr lang="en-US" dirty="0"/>
              <a:t>OBSTRUCTION AND INTERFERENCE</a:t>
            </a:r>
          </a:p>
        </p:txBody>
      </p:sp>
      <p:sp>
        <p:nvSpPr>
          <p:cNvPr id="3" name="Content Placeholder 2">
            <a:extLst>
              <a:ext uri="{FF2B5EF4-FFF2-40B4-BE49-F238E27FC236}">
                <a16:creationId xmlns:a16="http://schemas.microsoft.com/office/drawing/2014/main" xmlns="" id="{BA4C4075-CA89-49A9-8A39-F4E730D5E675}"/>
              </a:ext>
            </a:extLst>
          </p:cNvPr>
          <p:cNvSpPr>
            <a:spLocks noGrp="1"/>
          </p:cNvSpPr>
          <p:nvPr>
            <p:ph sz="half" idx="1"/>
          </p:nvPr>
        </p:nvSpPr>
        <p:spPr/>
        <p:txBody>
          <a:bodyPr/>
          <a:lstStyle/>
          <a:p>
            <a:endParaRPr lang="en-US" dirty="0"/>
          </a:p>
        </p:txBody>
      </p:sp>
      <p:sp>
        <p:nvSpPr>
          <p:cNvPr id="4" name="Footer Placeholder 3">
            <a:extLst>
              <a:ext uri="{FF2B5EF4-FFF2-40B4-BE49-F238E27FC236}">
                <a16:creationId xmlns:a16="http://schemas.microsoft.com/office/drawing/2014/main" xmlns="" id="{180EA35A-ED94-4DC4-B04B-394B9E89FAC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picture containing text&#10;&#10;Description automatically generated">
            <a:extLst>
              <a:ext uri="{FF2B5EF4-FFF2-40B4-BE49-F238E27FC236}">
                <a16:creationId xmlns:a16="http://schemas.microsoft.com/office/drawing/2014/main" xmlns="" id="{42FD506F-92A9-A0F3-CD21-017FEF747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485" y="2079243"/>
            <a:ext cx="5449824" cy="4096512"/>
          </a:xfrm>
          <a:prstGeom prst="rect">
            <a:avLst/>
          </a:prstGeom>
        </p:spPr>
      </p:pic>
      <p:pic>
        <p:nvPicPr>
          <p:cNvPr id="9" name="Content Placeholder 5" descr="A picture containing text&#10;&#10;Description automatically generated">
            <a:extLst>
              <a:ext uri="{FF2B5EF4-FFF2-40B4-BE49-F238E27FC236}">
                <a16:creationId xmlns:a16="http://schemas.microsoft.com/office/drawing/2014/main" xmlns="" id="{12A9EC0C-384A-4B28-9C7A-6B3C0DD34D33}"/>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7476605" y="2040731"/>
            <a:ext cx="3715789" cy="4343400"/>
          </a:xfrm>
        </p:spPr>
      </p:pic>
    </p:spTree>
    <p:extLst>
      <p:ext uri="{BB962C8B-B14F-4D97-AF65-F5344CB8AC3E}">
        <p14:creationId xmlns:p14="http://schemas.microsoft.com/office/powerpoint/2010/main" val="3579225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962A43-6167-450C-ACC3-FCADA3EA00A1}"/>
              </a:ext>
            </a:extLst>
          </p:cNvPr>
          <p:cNvSpPr>
            <a:spLocks noGrp="1"/>
          </p:cNvSpPr>
          <p:nvPr>
            <p:ph type="title"/>
          </p:nvPr>
        </p:nvSpPr>
        <p:spPr/>
        <p:txBody>
          <a:bodyPr/>
          <a:lstStyle/>
          <a:p>
            <a:r>
              <a:rPr lang="en-US" dirty="0"/>
              <a:t>OBSTRUCTION AND INTERFERENCE</a:t>
            </a:r>
          </a:p>
        </p:txBody>
      </p:sp>
      <p:sp>
        <p:nvSpPr>
          <p:cNvPr id="3" name="Content Placeholder 2">
            <a:extLst>
              <a:ext uri="{FF2B5EF4-FFF2-40B4-BE49-F238E27FC236}">
                <a16:creationId xmlns:a16="http://schemas.microsoft.com/office/drawing/2014/main" xmlns="" id="{FC36B47F-1664-43C9-8644-FB2D731A302A}"/>
              </a:ext>
            </a:extLst>
          </p:cNvPr>
          <p:cNvSpPr>
            <a:spLocks noGrp="1"/>
          </p:cNvSpPr>
          <p:nvPr>
            <p:ph idx="1"/>
          </p:nvPr>
        </p:nvSpPr>
        <p:spPr/>
        <p:txBody>
          <a:bodyPr/>
          <a:lstStyle/>
          <a:p>
            <a:r>
              <a:rPr lang="en-US" dirty="0"/>
              <a:t>Obstruction and interference are two familiar terms that have been in the game of baseball since the early beginnings of the sport. </a:t>
            </a:r>
          </a:p>
          <a:p>
            <a:r>
              <a:rPr lang="en-US" dirty="0"/>
              <a:t>Simply stated, obstruction is any act accidental, intentional, verbal, or physical that a fielder or any member of the defensive team (or team personnel) that hinders a runner or affects the pattern of play. </a:t>
            </a:r>
          </a:p>
          <a:p>
            <a:r>
              <a:rPr lang="en-US" dirty="0"/>
              <a:t>Besides affecting scoring plays, obstruction can occur anywhere on the field resulting in some unsportsmanlike behaviors. </a:t>
            </a:r>
          </a:p>
          <a:p>
            <a:r>
              <a:rPr lang="en-US" dirty="0"/>
              <a:t>That is why the penalty for obstruction is some of the sternest penalties in our rules code. </a:t>
            </a:r>
          </a:p>
        </p:txBody>
      </p:sp>
      <p:sp>
        <p:nvSpPr>
          <p:cNvPr id="4" name="Footer Placeholder 3">
            <a:extLst>
              <a:ext uri="{FF2B5EF4-FFF2-40B4-BE49-F238E27FC236}">
                <a16:creationId xmlns:a16="http://schemas.microsoft.com/office/drawing/2014/main" xmlns="" id="{06EF34E9-BB51-4B98-AC58-CAA9676DA75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18048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5D590D-8C1E-41D4-8528-1F677A4D5AAB}"/>
              </a:ext>
            </a:extLst>
          </p:cNvPr>
          <p:cNvSpPr>
            <a:spLocks noGrp="1"/>
          </p:cNvSpPr>
          <p:nvPr>
            <p:ph type="title"/>
          </p:nvPr>
        </p:nvSpPr>
        <p:spPr/>
        <p:txBody>
          <a:bodyPr/>
          <a:lstStyle/>
          <a:p>
            <a:r>
              <a:rPr lang="en-US" dirty="0"/>
              <a:t>OBSTRUCTION AND INTERFERENCE</a:t>
            </a:r>
          </a:p>
        </p:txBody>
      </p:sp>
      <p:sp>
        <p:nvSpPr>
          <p:cNvPr id="3" name="Content Placeholder 2">
            <a:extLst>
              <a:ext uri="{FF2B5EF4-FFF2-40B4-BE49-F238E27FC236}">
                <a16:creationId xmlns:a16="http://schemas.microsoft.com/office/drawing/2014/main" xmlns="" id="{CDF59D11-C66A-48E1-98B8-080FFEFEEEA7}"/>
              </a:ext>
            </a:extLst>
          </p:cNvPr>
          <p:cNvSpPr>
            <a:spLocks noGrp="1"/>
          </p:cNvSpPr>
          <p:nvPr>
            <p:ph idx="1"/>
          </p:nvPr>
        </p:nvSpPr>
        <p:spPr/>
        <p:txBody>
          <a:bodyPr/>
          <a:lstStyle/>
          <a:p>
            <a:r>
              <a:rPr lang="en-US" dirty="0"/>
              <a:t>Interference is very similar to obstruction; it addresses the behavior of the offensive team. </a:t>
            </a:r>
          </a:p>
          <a:p>
            <a:r>
              <a:rPr lang="en-US" dirty="0"/>
              <a:t>It is any act, verbal or physical by the team at bat that impedes, hinders or confuses any defensive fielder attempting to make a play. </a:t>
            </a:r>
          </a:p>
          <a:p>
            <a:r>
              <a:rPr lang="en-US" dirty="0"/>
              <a:t>There are several other types of interference: umpire, spectator, follow-through, and backswing. </a:t>
            </a:r>
          </a:p>
          <a:p>
            <a:r>
              <a:rPr lang="en-US" dirty="0"/>
              <a:t>Umpire interference is when the umpire-in-chief accidently moves in the way of the catcher’s attempt to throw or when a live ball or thrown ball touches them.</a:t>
            </a:r>
          </a:p>
        </p:txBody>
      </p:sp>
      <p:sp>
        <p:nvSpPr>
          <p:cNvPr id="4" name="Footer Placeholder 3">
            <a:extLst>
              <a:ext uri="{FF2B5EF4-FFF2-40B4-BE49-F238E27FC236}">
                <a16:creationId xmlns:a16="http://schemas.microsoft.com/office/drawing/2014/main" xmlns="" id="{DFDCC39F-40DB-41C2-9730-0A99698B4D5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364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0F30A9-A19E-4FA2-8C36-EFF04EA3D214}"/>
              </a:ext>
            </a:extLst>
          </p:cNvPr>
          <p:cNvSpPr>
            <a:spLocks noGrp="1"/>
          </p:cNvSpPr>
          <p:nvPr>
            <p:ph type="title"/>
          </p:nvPr>
        </p:nvSpPr>
        <p:spPr/>
        <p:txBody>
          <a:bodyPr/>
          <a:lstStyle/>
          <a:p>
            <a:r>
              <a:rPr lang="en-US" dirty="0"/>
              <a:t>OBSTRUCTION AND INTERFERENCE</a:t>
            </a:r>
          </a:p>
        </p:txBody>
      </p:sp>
      <p:sp>
        <p:nvSpPr>
          <p:cNvPr id="3" name="Content Placeholder 2">
            <a:extLst>
              <a:ext uri="{FF2B5EF4-FFF2-40B4-BE49-F238E27FC236}">
                <a16:creationId xmlns:a16="http://schemas.microsoft.com/office/drawing/2014/main" xmlns="" id="{ADEA1235-5E44-4E51-866B-C8C33975119A}"/>
              </a:ext>
            </a:extLst>
          </p:cNvPr>
          <p:cNvSpPr>
            <a:spLocks noGrp="1"/>
          </p:cNvSpPr>
          <p:nvPr>
            <p:ph idx="1"/>
          </p:nvPr>
        </p:nvSpPr>
        <p:spPr/>
        <p:txBody>
          <a:bodyPr/>
          <a:lstStyle/>
          <a:p>
            <a:r>
              <a:rPr lang="en-US" dirty="0"/>
              <a:t>Spectator interference is when a spectator for either team impedes the progress of the game in any way. </a:t>
            </a:r>
          </a:p>
          <a:p>
            <a:r>
              <a:rPr lang="en-US" dirty="0"/>
              <a:t>Follow-through interference is when the bat of the batter in the batter’s box hinders action at home plate or when the catcher is attempting to make a play on a runner. </a:t>
            </a:r>
          </a:p>
          <a:p>
            <a:r>
              <a:rPr lang="en-US" dirty="0"/>
              <a:t>Backswing interference is when the batter contacts the catcher or their equipment prior to the pitch. </a:t>
            </a:r>
          </a:p>
          <a:p>
            <a:pPr marL="0" indent="0">
              <a:buNone/>
            </a:pPr>
            <a:endParaRPr lang="en-US" dirty="0"/>
          </a:p>
        </p:txBody>
      </p:sp>
      <p:sp>
        <p:nvSpPr>
          <p:cNvPr id="4" name="Footer Placeholder 3">
            <a:extLst>
              <a:ext uri="{FF2B5EF4-FFF2-40B4-BE49-F238E27FC236}">
                <a16:creationId xmlns:a16="http://schemas.microsoft.com/office/drawing/2014/main" xmlns="" id="{F73AFB73-9398-4DF2-88D3-501CB069B37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34939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0F30A9-A19E-4FA2-8C36-EFF04EA3D214}"/>
              </a:ext>
            </a:extLst>
          </p:cNvPr>
          <p:cNvSpPr>
            <a:spLocks noGrp="1"/>
          </p:cNvSpPr>
          <p:nvPr>
            <p:ph type="title"/>
          </p:nvPr>
        </p:nvSpPr>
        <p:spPr/>
        <p:txBody>
          <a:bodyPr/>
          <a:lstStyle/>
          <a:p>
            <a:r>
              <a:rPr lang="en-US" dirty="0"/>
              <a:t>OBSTRUCTION AND INTERFERENCE</a:t>
            </a:r>
          </a:p>
        </p:txBody>
      </p:sp>
      <p:sp>
        <p:nvSpPr>
          <p:cNvPr id="3" name="Content Placeholder 2">
            <a:extLst>
              <a:ext uri="{FF2B5EF4-FFF2-40B4-BE49-F238E27FC236}">
                <a16:creationId xmlns:a16="http://schemas.microsoft.com/office/drawing/2014/main" xmlns="" id="{ADEA1235-5E44-4E51-866B-C8C33975119A}"/>
              </a:ext>
            </a:extLst>
          </p:cNvPr>
          <p:cNvSpPr>
            <a:spLocks noGrp="1"/>
          </p:cNvSpPr>
          <p:nvPr>
            <p:ph idx="1"/>
          </p:nvPr>
        </p:nvSpPr>
        <p:spPr/>
        <p:txBody>
          <a:bodyPr/>
          <a:lstStyle/>
          <a:p>
            <a:r>
              <a:rPr lang="en-US" dirty="0"/>
              <a:t>As one might realize, there are many nuances to both obstruction and the multi-layers of interference. </a:t>
            </a:r>
          </a:p>
          <a:p>
            <a:r>
              <a:rPr lang="en-US" dirty="0"/>
              <a:t>Coaches, umpires and players have a roll in understanding the rules of two extremely powerful rules. </a:t>
            </a:r>
          </a:p>
          <a:p>
            <a:r>
              <a:rPr lang="en-US" dirty="0"/>
              <a:t>Because both violations are sportsmanship-centered at their core, the penalties are commensurate to the overarching concern regarding fair and equitable play in interscholastic baseball.</a:t>
            </a:r>
          </a:p>
          <a:p>
            <a:pPr marL="0" indent="0">
              <a:buNone/>
            </a:pPr>
            <a:endParaRPr lang="en-US" dirty="0"/>
          </a:p>
        </p:txBody>
      </p:sp>
      <p:sp>
        <p:nvSpPr>
          <p:cNvPr id="4" name="Footer Placeholder 3">
            <a:extLst>
              <a:ext uri="{FF2B5EF4-FFF2-40B4-BE49-F238E27FC236}">
                <a16:creationId xmlns:a16="http://schemas.microsoft.com/office/drawing/2014/main" xmlns="" id="{F73AFB73-9398-4DF2-88D3-501CB069B37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684103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B1193-E85F-4ADF-82A7-7505D25D2B61}"/>
              </a:ext>
            </a:extLst>
          </p:cNvPr>
          <p:cNvSpPr>
            <a:spLocks noGrp="1"/>
          </p:cNvSpPr>
          <p:nvPr>
            <p:ph type="title"/>
          </p:nvPr>
        </p:nvSpPr>
        <p:spPr/>
        <p:txBody>
          <a:bodyPr/>
          <a:lstStyle/>
          <a:p>
            <a:r>
              <a:rPr lang="en-US" dirty="0"/>
              <a:t>Elimination of JEWELRY</a:t>
            </a:r>
          </a:p>
        </p:txBody>
      </p:sp>
      <p:sp>
        <p:nvSpPr>
          <p:cNvPr id="4" name="Footer Placeholder 3">
            <a:extLst>
              <a:ext uri="{FF2B5EF4-FFF2-40B4-BE49-F238E27FC236}">
                <a16:creationId xmlns:a16="http://schemas.microsoft.com/office/drawing/2014/main" xmlns="" id="{180EA35A-ED94-4DC4-B04B-394B9E89FAC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Diagram&#10;&#10;Description automatically generated">
            <a:extLst>
              <a:ext uri="{FF2B5EF4-FFF2-40B4-BE49-F238E27FC236}">
                <a16:creationId xmlns:a16="http://schemas.microsoft.com/office/drawing/2014/main" xmlns="" id="{7BC09685-F65F-D59B-72FD-29FB780A66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511" y="1901061"/>
            <a:ext cx="4349761" cy="4325324"/>
          </a:xfrm>
          <a:prstGeom prst="rect">
            <a:avLst/>
          </a:prstGeom>
        </p:spPr>
      </p:pic>
    </p:spTree>
    <p:extLst>
      <p:ext uri="{BB962C8B-B14F-4D97-AF65-F5344CB8AC3E}">
        <p14:creationId xmlns:p14="http://schemas.microsoft.com/office/powerpoint/2010/main" val="2640406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234B3E-B74F-4865-B69B-EB7C82AF604A}"/>
              </a:ext>
            </a:extLst>
          </p:cNvPr>
          <p:cNvSpPr>
            <a:spLocks noGrp="1"/>
          </p:cNvSpPr>
          <p:nvPr>
            <p:ph type="title"/>
          </p:nvPr>
        </p:nvSpPr>
        <p:spPr/>
        <p:txBody>
          <a:bodyPr/>
          <a:lstStyle/>
          <a:p>
            <a:r>
              <a:rPr lang="en-US" dirty="0"/>
              <a:t>Elimination of JEWELRY</a:t>
            </a:r>
          </a:p>
        </p:txBody>
      </p:sp>
      <p:sp>
        <p:nvSpPr>
          <p:cNvPr id="3" name="Content Placeholder 2">
            <a:extLst>
              <a:ext uri="{FF2B5EF4-FFF2-40B4-BE49-F238E27FC236}">
                <a16:creationId xmlns:a16="http://schemas.microsoft.com/office/drawing/2014/main" xmlns="" id="{02D56473-58B9-4015-BF82-219A2778A6A1}"/>
              </a:ext>
            </a:extLst>
          </p:cNvPr>
          <p:cNvSpPr>
            <a:spLocks noGrp="1"/>
          </p:cNvSpPr>
          <p:nvPr>
            <p:ph idx="1"/>
          </p:nvPr>
        </p:nvSpPr>
        <p:spPr/>
        <p:txBody>
          <a:bodyPr/>
          <a:lstStyle/>
          <a:p>
            <a:r>
              <a:rPr lang="en-US" dirty="0"/>
              <a:t>Jewelry in baseball was originally defined as any item on the body of the player that was not a natural part of their person. </a:t>
            </a:r>
          </a:p>
          <a:p>
            <a:r>
              <a:rPr lang="en-US" dirty="0"/>
              <a:t>That also included medical alert bracelets and some religious, cultural or tribal adornments. </a:t>
            </a:r>
          </a:p>
          <a:p>
            <a:r>
              <a:rPr lang="en-US" dirty="0"/>
              <a:t>The elimination of the jewelry rule will permit players to wear these items freely. </a:t>
            </a:r>
          </a:p>
          <a:p>
            <a:r>
              <a:rPr lang="en-US" dirty="0"/>
              <a:t>Additionally, with that freedom to wear jewelry, please note that any jewelry that contains profanity, taunting, language to intimidate or baiting an opponent would not be allowed under our sportsmanship rule, bench and field conduct policies. </a:t>
            </a:r>
          </a:p>
        </p:txBody>
      </p:sp>
      <p:sp>
        <p:nvSpPr>
          <p:cNvPr id="4" name="Footer Placeholder 3">
            <a:extLst>
              <a:ext uri="{FF2B5EF4-FFF2-40B4-BE49-F238E27FC236}">
                <a16:creationId xmlns:a16="http://schemas.microsoft.com/office/drawing/2014/main" xmlns="" id="{3FC6CE14-0535-4E10-B603-66B41FFC07C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15969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DD72E2-5E5E-40CC-AD05-FD8BADE49FB9}"/>
              </a:ext>
            </a:extLst>
          </p:cNvPr>
          <p:cNvSpPr>
            <a:spLocks noGrp="1"/>
          </p:cNvSpPr>
          <p:nvPr>
            <p:ph type="title"/>
          </p:nvPr>
        </p:nvSpPr>
        <p:spPr/>
        <p:txBody>
          <a:bodyPr/>
          <a:lstStyle/>
          <a:p>
            <a:r>
              <a:rPr lang="en-US" dirty="0"/>
              <a:t>Elimination of JEWELRY</a:t>
            </a:r>
          </a:p>
        </p:txBody>
      </p:sp>
      <p:sp>
        <p:nvSpPr>
          <p:cNvPr id="3" name="Content Placeholder 2">
            <a:extLst>
              <a:ext uri="{FF2B5EF4-FFF2-40B4-BE49-F238E27FC236}">
                <a16:creationId xmlns:a16="http://schemas.microsoft.com/office/drawing/2014/main" xmlns="" id="{DAF68F7C-C250-40A5-8FE9-7C2D13A99556}"/>
              </a:ext>
            </a:extLst>
          </p:cNvPr>
          <p:cNvSpPr>
            <a:spLocks noGrp="1"/>
          </p:cNvSpPr>
          <p:nvPr>
            <p:ph idx="1"/>
          </p:nvPr>
        </p:nvSpPr>
        <p:spPr/>
        <p:txBody>
          <a:bodyPr/>
          <a:lstStyle/>
          <a:p>
            <a:r>
              <a:rPr lang="en-US" dirty="0"/>
              <a:t>Besides those examples, there is existing rule coverage that gives guidance on any player equipment that presents a danger to the player, their teammates or opponent. </a:t>
            </a:r>
          </a:p>
          <a:p>
            <a:pPr marL="0" indent="0">
              <a:buNone/>
            </a:pPr>
            <a:endParaRPr lang="en-US" dirty="0"/>
          </a:p>
        </p:txBody>
      </p:sp>
      <p:sp>
        <p:nvSpPr>
          <p:cNvPr id="4" name="Footer Placeholder 3">
            <a:extLst>
              <a:ext uri="{FF2B5EF4-FFF2-40B4-BE49-F238E27FC236}">
                <a16:creationId xmlns:a16="http://schemas.microsoft.com/office/drawing/2014/main" xmlns="" id="{1E6107A4-6DFB-456A-97B5-73F83C3F588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679400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B1193-E85F-4ADF-82A7-7505D25D2B61}"/>
              </a:ext>
            </a:extLst>
          </p:cNvPr>
          <p:cNvSpPr>
            <a:spLocks noGrp="1"/>
          </p:cNvSpPr>
          <p:nvPr>
            <p:ph type="title"/>
          </p:nvPr>
        </p:nvSpPr>
        <p:spPr/>
        <p:txBody>
          <a:bodyPr/>
          <a:lstStyle/>
          <a:p>
            <a:r>
              <a:rPr lang="en-US" dirty="0"/>
              <a:t>USAGE OF EYE BLACK</a:t>
            </a:r>
          </a:p>
        </p:txBody>
      </p:sp>
      <p:sp>
        <p:nvSpPr>
          <p:cNvPr id="4" name="Footer Placeholder 3">
            <a:extLst>
              <a:ext uri="{FF2B5EF4-FFF2-40B4-BE49-F238E27FC236}">
                <a16:creationId xmlns:a16="http://schemas.microsoft.com/office/drawing/2014/main" xmlns="" id="{180EA35A-ED94-4DC4-B04B-394B9E89FAC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8" name="TextBox 7">
            <a:extLst>
              <a:ext uri="{FF2B5EF4-FFF2-40B4-BE49-F238E27FC236}">
                <a16:creationId xmlns:a16="http://schemas.microsoft.com/office/drawing/2014/main" xmlns="" id="{D91E9750-597E-49C7-95A5-930BAF51FBAA}"/>
              </a:ext>
            </a:extLst>
          </p:cNvPr>
          <p:cNvSpPr txBox="1"/>
          <p:nvPr/>
        </p:nvSpPr>
        <p:spPr>
          <a:xfrm>
            <a:off x="5947269" y="2239109"/>
            <a:ext cx="6101442" cy="4093428"/>
          </a:xfrm>
          <a:prstGeom prst="rect">
            <a:avLst/>
          </a:prstGeom>
          <a:noFill/>
        </p:spPr>
        <p:txBody>
          <a:bodyPr wrap="square">
            <a:spAutoFit/>
          </a:body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mn-lt"/>
                <a:ea typeface="+mn-ea"/>
                <a:cs typeface="Arial" pitchFamily="34" charset="0"/>
              </a:rPr>
              <a:t>The high school game is now experiencing eye black that is being used as face decoration, with images and/or sayings being drawn on the faces of players to try to intimidate and/or taunt an opponent.</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mn-lt"/>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mn-lt"/>
                <a:ea typeface="+mn-ea"/>
                <a:cs typeface="Arial" pitchFamily="34" charset="0"/>
              </a:rPr>
              <a:t>Existing sportsmanship rules are available to prohibit any use of eye black in an inappropriate or unfavorable way.</a:t>
            </a:r>
          </a:p>
        </p:txBody>
      </p:sp>
      <p:pic>
        <p:nvPicPr>
          <p:cNvPr id="5" name="Picture 4" descr="A picture containing text, vector graphics&#10;&#10;Description automatically generated">
            <a:extLst>
              <a:ext uri="{FF2B5EF4-FFF2-40B4-BE49-F238E27FC236}">
                <a16:creationId xmlns:a16="http://schemas.microsoft.com/office/drawing/2014/main" xmlns="" id="{11F34D8F-A946-FF46-F3C7-66A0E2E81A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9019" y="2069734"/>
            <a:ext cx="4245798" cy="4229866"/>
          </a:xfrm>
          <a:prstGeom prst="rect">
            <a:avLst/>
          </a:prstGeom>
        </p:spPr>
      </p:pic>
    </p:spTree>
    <p:extLst>
      <p:ext uri="{BB962C8B-B14F-4D97-AF65-F5344CB8AC3E}">
        <p14:creationId xmlns:p14="http://schemas.microsoft.com/office/powerpoint/2010/main" val="1337314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a:defRPr/>
            </a:pPr>
            <a:r>
              <a:rPr lang="en-US"/>
              <a:t>www.nfhs.org</a:t>
            </a:r>
          </a:p>
        </p:txBody>
      </p:sp>
      <p:pic>
        <p:nvPicPr>
          <p:cNvPr id="5" name="Picture 4" descr="A person playing tennis&#10;&#10;Description automatically generated with medium confidence">
            <a:extLst>
              <a:ext uri="{FF2B5EF4-FFF2-40B4-BE49-F238E27FC236}">
                <a16:creationId xmlns:a16="http://schemas.microsoft.com/office/drawing/2014/main" xmlns="" id="{54B693BD-67DB-4C6D-CB2A-1AFC125C46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6" name="Picture 5" descr="A group of football players&#10;&#10;Description automatically generated with medium confidence">
            <a:extLst>
              <a:ext uri="{FF2B5EF4-FFF2-40B4-BE49-F238E27FC236}">
                <a16:creationId xmlns:a16="http://schemas.microsoft.com/office/drawing/2014/main" xmlns="" id="{8B30171D-472A-BDE3-C2F3-99D5F9B75C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7" name="Picture 6" descr="A group of men playing basketball&#10;&#10;Description automatically generated">
            <a:extLst>
              <a:ext uri="{FF2B5EF4-FFF2-40B4-BE49-F238E27FC236}">
                <a16:creationId xmlns:a16="http://schemas.microsoft.com/office/drawing/2014/main" xmlns="" id="{79A489F2-E194-7DDA-49A5-7521F98180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8" name="Picture 7" descr="A picture containing text, skiing, building, ice hockey&#10;&#10;Description automatically generated">
            <a:extLst>
              <a:ext uri="{FF2B5EF4-FFF2-40B4-BE49-F238E27FC236}">
                <a16:creationId xmlns:a16="http://schemas.microsoft.com/office/drawing/2014/main" xmlns="" id="{3D99CBDB-5C3C-ED9D-15F2-1D719D2302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9" name="Picture 8" descr="A picture containing text, person, table&#10;&#10;Description automatically generated">
            <a:extLst>
              <a:ext uri="{FF2B5EF4-FFF2-40B4-BE49-F238E27FC236}">
                <a16:creationId xmlns:a16="http://schemas.microsoft.com/office/drawing/2014/main" xmlns="" id="{98E939F6-1959-DDB6-2831-032182FBFD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10" name="Picture 9" descr="A picture containing text, crowd&#10;&#10;Description automatically generated">
            <a:extLst>
              <a:ext uri="{FF2B5EF4-FFF2-40B4-BE49-F238E27FC236}">
                <a16:creationId xmlns:a16="http://schemas.microsoft.com/office/drawing/2014/main" xmlns="" id="{17CAC15D-2425-EACC-6271-4DFCBF4291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11" name="Picture 10" descr="A group of men in a pool&#10;&#10;Description automatically generated with low confidence">
            <a:extLst>
              <a:ext uri="{FF2B5EF4-FFF2-40B4-BE49-F238E27FC236}">
                <a16:creationId xmlns:a16="http://schemas.microsoft.com/office/drawing/2014/main" xmlns="" id="{AEBC2BC5-5E3A-5C76-E4BB-A709DF1907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12" name="Picture 11" descr="A picture containing text, sport&#10;&#10;Description automatically generated">
            <a:extLst>
              <a:ext uri="{FF2B5EF4-FFF2-40B4-BE49-F238E27FC236}">
                <a16:creationId xmlns:a16="http://schemas.microsoft.com/office/drawing/2014/main" xmlns="" id="{B6977250-FC76-9AE3-FB07-E552846D2F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13" name="Picture 12" descr="A group of men running on a track&#10;&#10;Description automatically generated with low confidence">
            <a:extLst>
              <a:ext uri="{FF2B5EF4-FFF2-40B4-BE49-F238E27FC236}">
                <a16:creationId xmlns:a16="http://schemas.microsoft.com/office/drawing/2014/main" xmlns="" id="{003B58BE-D143-5363-B3D3-0CF856EFF16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14" name="Picture 13" descr="A picture containing text, person, sport, crowd&#10;&#10;Description automatically generated">
            <a:extLst>
              <a:ext uri="{FF2B5EF4-FFF2-40B4-BE49-F238E27FC236}">
                <a16:creationId xmlns:a16="http://schemas.microsoft.com/office/drawing/2014/main" xmlns="" id="{006B8F71-03E1-4C81-2EE1-C10420CA465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15" name="Picture 14" descr="A group of people playing water polo&#10;&#10;Description automatically generated with low confidence">
            <a:extLst>
              <a:ext uri="{FF2B5EF4-FFF2-40B4-BE49-F238E27FC236}">
                <a16:creationId xmlns:a16="http://schemas.microsoft.com/office/drawing/2014/main" xmlns="" id="{428D25C4-6BE0-0FAA-95E3-FEB2BF59577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6" name="Picture 15" descr="A picture containing text, person, outdoor, track and field&#10;&#10;Description automatically generated">
            <a:extLst>
              <a:ext uri="{FF2B5EF4-FFF2-40B4-BE49-F238E27FC236}">
                <a16:creationId xmlns:a16="http://schemas.microsoft.com/office/drawing/2014/main" xmlns="" id="{58254656-B56C-9C99-E52D-71244030421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17" name="Picture 16" descr="A group of people playing lacrosse&#10;&#10;Description automatically generated with low confidence">
            <a:extLst>
              <a:ext uri="{FF2B5EF4-FFF2-40B4-BE49-F238E27FC236}">
                <a16:creationId xmlns:a16="http://schemas.microsoft.com/office/drawing/2014/main" xmlns="" id="{18780672-E927-BB6B-0CD0-6E639CE134D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18" name="Picture 17" descr="A group of people running on a track&#10;&#10;Description automatically generated with low confidence">
            <a:extLst>
              <a:ext uri="{FF2B5EF4-FFF2-40B4-BE49-F238E27FC236}">
                <a16:creationId xmlns:a16="http://schemas.microsoft.com/office/drawing/2014/main" xmlns="" id="{FB363B10-BFF7-4321-2010-C45402BE102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19" name="Picture 18" descr="A picture containing text, person&#10;&#10;Description automatically generated">
            <a:extLst>
              <a:ext uri="{FF2B5EF4-FFF2-40B4-BE49-F238E27FC236}">
                <a16:creationId xmlns:a16="http://schemas.microsoft.com/office/drawing/2014/main" xmlns="" id="{9BA3DBC0-E05A-18CA-0CF3-F35F98EA6EF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20" name="Picture 19" descr="A group of men running&#10;&#10;Description automatically generated with low confidence">
            <a:extLst>
              <a:ext uri="{FF2B5EF4-FFF2-40B4-BE49-F238E27FC236}">
                <a16:creationId xmlns:a16="http://schemas.microsoft.com/office/drawing/2014/main" xmlns="" id="{2BB317AA-E764-6C13-A671-95494E20536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21" name="Picture 20" descr="A person wearing a helmet and holding a baseball bat&#10;&#10;Description automatically generated with low confidence">
            <a:extLst>
              <a:ext uri="{FF2B5EF4-FFF2-40B4-BE49-F238E27FC236}">
                <a16:creationId xmlns:a16="http://schemas.microsoft.com/office/drawing/2014/main" xmlns="" id="{38DD41F9-40CF-3FCD-8C51-629CD669D32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22" name="Picture 21" descr="A picture containing text, sign&#10;&#10;Description automatically generated">
            <a:extLst>
              <a:ext uri="{FF2B5EF4-FFF2-40B4-BE49-F238E27FC236}">
                <a16:creationId xmlns:a16="http://schemas.microsoft.com/office/drawing/2014/main" xmlns="" id="{84930CCC-AC8B-D20A-B732-DD22ED909E8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extLst>
      <p:ext uri="{BB962C8B-B14F-4D97-AF65-F5344CB8AC3E}">
        <p14:creationId xmlns:p14="http://schemas.microsoft.com/office/powerpoint/2010/main" val="3930337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dirty="0"/>
              <a:t/>
            </a:r>
            <a:br>
              <a:rPr lang="en-US" altLang="en-US" sz="4000" dirty="0"/>
            </a:br>
            <a:r>
              <a:rPr lang="en-US" altLang="en-US" sz="3600" dirty="0"/>
              <a:t>Guidelines for Schools and state associations for consideration of accommodations</a:t>
            </a:r>
            <a:r>
              <a:rPr lang="en-US" altLang="en-US" dirty="0"/>
              <a:t/>
            </a:r>
            <a:br>
              <a:rPr lang="en-US" altLang="en-US" dirty="0"/>
            </a:br>
            <a:endParaRPr lang="en-US" dirty="0"/>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p:txBody>
          <a:bodyPr/>
          <a:lstStyle/>
          <a:p>
            <a:pPr>
              <a:defRPr/>
            </a:pPr>
            <a:r>
              <a:rPr lang="en-US" dirty="0"/>
              <a:t>NFHS OFFICIALS Education </a:t>
            </a:r>
          </a:p>
        </p:txBody>
      </p:sp>
      <p:sp>
        <p:nvSpPr>
          <p:cNvPr id="3" name="Text Placeholder 2">
            <a:extLst>
              <a:ext uri="{FF2B5EF4-FFF2-40B4-BE49-F238E27FC236}">
                <a16:creationId xmlns:a16="http://schemas.microsoft.com/office/drawing/2014/main" xmlns="" id="{C7675737-2B85-41F4-BA58-9A91376F028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79142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RULES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VIDEO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OFFICIALS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73297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p:txBody>
          <a:bodyPr/>
          <a:lstStyle/>
          <a:p>
            <a:pPr>
              <a:defRPr/>
            </a:pPr>
            <a:r>
              <a:rPr lang="en-US" dirty="0"/>
              <a:t> NFHS Learning Center</a:t>
            </a:r>
          </a:p>
        </p:txBody>
      </p:sp>
      <p:sp>
        <p:nvSpPr>
          <p:cNvPr id="4" name="Text Placeholder 3">
            <a:extLst>
              <a:ext uri="{FF2B5EF4-FFF2-40B4-BE49-F238E27FC236}">
                <a16:creationId xmlns:a16="http://schemas.microsoft.com/office/drawing/2014/main" xmlns="" id="{A5B4D041-176C-4EA1-B9FB-624C7641446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9543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500032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15000" b="1" i="0" u="none" strike="noStrike" kern="1200" cap="none" spc="0" normalizeH="0" baseline="0" noProof="0" dirty="0">
                <a:ln>
                  <a:noFill/>
                </a:ln>
                <a:solidFill>
                  <a:prstClr val="white"/>
                </a:solidFill>
                <a:effectLst/>
                <a:uLnTx/>
                <a:uFillTx/>
                <a:latin typeface="Calibri" charset="0"/>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3.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69CA04A0ED8448A0B4D295BC1D9118" ma:contentTypeVersion="15" ma:contentTypeDescription="Create a new document." ma:contentTypeScope="" ma:versionID="172daa297825715d9425a4d20565a975">
  <xsd:schema xmlns:xsd="http://www.w3.org/2001/XMLSchema" xmlns:xs="http://www.w3.org/2001/XMLSchema" xmlns:p="http://schemas.microsoft.com/office/2006/metadata/properties" xmlns:ns1="http://schemas.microsoft.com/sharepoint/v3" xmlns:ns3="b4cb0f02-3c2b-4fef-97a7-4b09cd56ff12" xmlns:ns4="19c3b78d-99b7-455c-a43a-975a02b02fc9" targetNamespace="http://schemas.microsoft.com/office/2006/metadata/properties" ma:root="true" ma:fieldsID="fbf6c900398f93607baf71872b65611f" ns1:_="" ns3:_="" ns4:_="">
    <xsd:import namespace="http://schemas.microsoft.com/sharepoint/v3"/>
    <xsd:import namespace="b4cb0f02-3c2b-4fef-97a7-4b09cd56ff12"/>
    <xsd:import namespace="19c3b78d-99b7-455c-a43a-975a02b02f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cb0f02-3c2b-4fef-97a7-4b09cd56f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c3b78d-99b7-455c-a43a-975a02b02fc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499805-7E40-49AE-9680-EA68926B8E13}">
  <ds:schemaRefs>
    <ds:schemaRef ds:uri="http://schemas.microsoft.com/sharepoint/v3/contenttype/forms"/>
  </ds:schemaRefs>
</ds:datastoreItem>
</file>

<file path=customXml/itemProps2.xml><?xml version="1.0" encoding="utf-8"?>
<ds:datastoreItem xmlns:ds="http://schemas.openxmlformats.org/officeDocument/2006/customXml" ds:itemID="{BF5A4A6A-A804-481D-9CEF-2C0DD703FDD8}">
  <ds:schemaRefs>
    <ds:schemaRef ds:uri="http://purl.org/dc/elements/1.1/"/>
    <ds:schemaRef ds:uri="http://purl.org/dc/terms/"/>
    <ds:schemaRef ds:uri="b4cb0f02-3c2b-4fef-97a7-4b09cd56ff12"/>
    <ds:schemaRef ds:uri="http://purl.org/dc/dcmitype/"/>
    <ds:schemaRef ds:uri="19c3b78d-99b7-455c-a43a-975a02b02fc9"/>
    <ds:schemaRef ds:uri="http://www.w3.org/XML/1998/namespace"/>
    <ds:schemaRef ds:uri="http://schemas.microsoft.com/office/infopath/2007/PartnerControls"/>
    <ds:schemaRef ds:uri="http://schemas.microsoft.com/office/2006/documentManagement/types"/>
    <ds:schemaRef ds:uri="http://schemas.microsoft.com/sharepoint/v3"/>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83D33A56-D067-4C88-8ED1-D94D1C862D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cb0f02-3c2b-4fef-97a7-4b09cd56ff12"/>
    <ds:schemaRef ds:uri="19c3b78d-99b7-455c-a43a-975a02b02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3910</TotalTime>
  <Words>3287</Words>
  <Application>Microsoft Office PowerPoint</Application>
  <PresentationFormat>Custom</PresentationFormat>
  <Paragraphs>342</Paragraphs>
  <Slides>56</Slides>
  <Notes>17</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56</vt:i4>
      </vt:variant>
    </vt:vector>
  </HeadingPairs>
  <TitlesOfParts>
    <vt:vector size="60" baseType="lpstr">
      <vt:lpstr>Office Theme</vt:lpstr>
      <vt:lpstr>1_Office Theme</vt:lpstr>
      <vt:lpstr>4_Office Theme</vt:lpstr>
      <vt:lpstr>Presentation</vt:lpstr>
      <vt:lpstr>National federation of state high school associations</vt:lpstr>
      <vt:lpstr>NFHS Corporate partner</vt:lpstr>
      <vt:lpstr>Important facts and dates</vt:lpstr>
      <vt:lpstr>National Federation of  State High School Associations</vt:lpstr>
      <vt:lpstr>NFHS Rules Review Committee</vt:lpstr>
      <vt:lpstr>Rule changes</vt:lpstr>
      <vt:lpstr>1-5-4 player equipment- Catcher’s Helmet and Mask</vt:lpstr>
      <vt:lpstr>1-5-4 player equipment- Catcher’s Helmet and Mask</vt:lpstr>
      <vt:lpstr>1-5-4 player equipment- Catcher’s Helmet and Mask</vt:lpstr>
      <vt:lpstr>1-5-12, 3-3-1d PLAYER EQUIPMENT – Wearing of Jewelry</vt:lpstr>
      <vt:lpstr>1-5-12, 3-3-1d player equipment – Wearing of Jewelry</vt:lpstr>
      <vt:lpstr>1-5-12, 3-3-1d PLAYER EQUIPMENT – Wearing of Jewelry</vt:lpstr>
      <vt:lpstr>1-5-12, 3-3-1d player equipment – Wearing of Jewelry</vt:lpstr>
      <vt:lpstr>2-4-4 lodged ball definition</vt:lpstr>
      <vt:lpstr>2-4-4 lodged ball definition </vt:lpstr>
      <vt:lpstr>2-4-4 lodged ball definition </vt:lpstr>
      <vt:lpstr>6-1-1, 6-1-2, 6-1-3 PITCHING – Determination of pitching position</vt:lpstr>
      <vt:lpstr>6-1-1, 6-1-2, 6-1-3 PITCHING – Determination of pitching position</vt:lpstr>
      <vt:lpstr>6-1-1, 6-1-2, 6-1-3 PITCHING – Determination of pitching position</vt:lpstr>
      <vt:lpstr>6-1-1, 6-1-2, 6-1-3 PITCHING – Determination of pitching position</vt:lpstr>
      <vt:lpstr>6-1-1, 6-1-2, 6-1-3 PITCHING – Determination of pitching position</vt:lpstr>
      <vt:lpstr>6-1-1, 6-1-2, 6-1-3 PITCHING – Determination of pitching position</vt:lpstr>
      <vt:lpstr>6-1-1, 6-1-2, 6-1-3 PITCHING – Determination of pitching position</vt:lpstr>
      <vt:lpstr>6-1-1, 6-1-2, 6-1-3 PITCHING – Determination of pitching position</vt:lpstr>
      <vt:lpstr>NFHS OFFICIALS SIGNALS Pre-pitch situational signals</vt:lpstr>
      <vt:lpstr>NFHS OFFICIALS SIGNALS during play and results</vt:lpstr>
      <vt:lpstr>Points of emphasis</vt:lpstr>
      <vt:lpstr>sportsmanship</vt:lpstr>
      <vt:lpstr>sportsmanship</vt:lpstr>
      <vt:lpstr>sportsmanship</vt:lpstr>
      <vt:lpstr>sportsmanship</vt:lpstr>
      <vt:lpstr>sportsmanship</vt:lpstr>
      <vt:lpstr>sportsmanship</vt:lpstr>
      <vt:lpstr>sportsmanship</vt:lpstr>
      <vt:lpstr>sportsmanship</vt:lpstr>
      <vt:lpstr>OBSTRUCTION AND INTERFERENCE</vt:lpstr>
      <vt:lpstr>OBSTRUCTION AND INTERFERENCE</vt:lpstr>
      <vt:lpstr>OBSTRUCTION AND INTERFERENCE</vt:lpstr>
      <vt:lpstr>OBSTRUCTION AND INTERFERENCE</vt:lpstr>
      <vt:lpstr>OBSTRUCTION AND INTERFERENCE</vt:lpstr>
      <vt:lpstr>Elimination of JEWELRY</vt:lpstr>
      <vt:lpstr>Elimination of JEWELRY</vt:lpstr>
      <vt:lpstr>Elimination of JEWELRY</vt:lpstr>
      <vt:lpstr>USAGE OF EYE BLACK</vt:lpstr>
      <vt:lpstr>National Federation of  State High School Associations</vt:lpstr>
      <vt:lpstr>NEW NFHS Rules App</vt:lpstr>
      <vt:lpstr> Guidelines for Schools and state associations for consideration of accommodations </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126</cp:revision>
  <cp:lastPrinted>2021-07-08T14:24:01Z</cp:lastPrinted>
  <dcterms:created xsi:type="dcterms:W3CDTF">2020-02-12T19:35:51Z</dcterms:created>
  <dcterms:modified xsi:type="dcterms:W3CDTF">2022-11-04T21:49:28Z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0x0101006B69CA04A0ED8448A0B4D295BC1D9118</vt:lpwstr>
  </property>
</Properties>
</file>