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1" r:id="rId2"/>
    <p:sldMasterId id="2147483816" r:id="rId3"/>
    <p:sldMasterId id="2147483830" r:id="rId4"/>
    <p:sldMasterId id="2147483833" r:id="rId5"/>
  </p:sldMasterIdLst>
  <p:notesMasterIdLst>
    <p:notesMasterId r:id="rId69"/>
  </p:notesMasterIdLst>
  <p:handoutMasterIdLst>
    <p:handoutMasterId r:id="rId70"/>
  </p:handoutMasterIdLst>
  <p:sldIdLst>
    <p:sldId id="257" r:id="rId6"/>
    <p:sldId id="776" r:id="rId7"/>
    <p:sldId id="405" r:id="rId8"/>
    <p:sldId id="263" r:id="rId9"/>
    <p:sldId id="407" r:id="rId10"/>
    <p:sldId id="256" r:id="rId11"/>
    <p:sldId id="777" r:id="rId12"/>
    <p:sldId id="778" r:id="rId13"/>
    <p:sldId id="795" r:id="rId14"/>
    <p:sldId id="782" r:id="rId15"/>
    <p:sldId id="796" r:id="rId16"/>
    <p:sldId id="780" r:id="rId17"/>
    <p:sldId id="259" r:id="rId18"/>
    <p:sldId id="781" r:id="rId19"/>
    <p:sldId id="783" r:id="rId20"/>
    <p:sldId id="794" r:id="rId21"/>
    <p:sldId id="793" r:id="rId22"/>
    <p:sldId id="792" r:id="rId23"/>
    <p:sldId id="791" r:id="rId24"/>
    <p:sldId id="790" r:id="rId25"/>
    <p:sldId id="262" r:id="rId26"/>
    <p:sldId id="800" r:id="rId27"/>
    <p:sldId id="789" r:id="rId28"/>
    <p:sldId id="799" r:id="rId29"/>
    <p:sldId id="798" r:id="rId30"/>
    <p:sldId id="821" r:id="rId31"/>
    <p:sldId id="802" r:id="rId32"/>
    <p:sldId id="805" r:id="rId33"/>
    <p:sldId id="806" r:id="rId34"/>
    <p:sldId id="804" r:id="rId35"/>
    <p:sldId id="803" r:id="rId36"/>
    <p:sldId id="788" r:id="rId37"/>
    <p:sldId id="265" r:id="rId38"/>
    <p:sldId id="787" r:id="rId39"/>
    <p:sldId id="786" r:id="rId40"/>
    <p:sldId id="266" r:id="rId41"/>
    <p:sldId id="785" r:id="rId42"/>
    <p:sldId id="807" r:id="rId43"/>
    <p:sldId id="808" r:id="rId44"/>
    <p:sldId id="823" r:id="rId45"/>
    <p:sldId id="813" r:id="rId46"/>
    <p:sldId id="809" r:id="rId47"/>
    <p:sldId id="811" r:id="rId48"/>
    <p:sldId id="815" r:id="rId49"/>
    <p:sldId id="817" r:id="rId50"/>
    <p:sldId id="818" r:id="rId51"/>
    <p:sldId id="269" r:id="rId52"/>
    <p:sldId id="812" r:id="rId53"/>
    <p:sldId id="810" r:id="rId54"/>
    <p:sldId id="268" r:id="rId55"/>
    <p:sldId id="816" r:id="rId56"/>
    <p:sldId id="819" r:id="rId57"/>
    <p:sldId id="820" r:id="rId58"/>
    <p:sldId id="671" r:id="rId59"/>
    <p:sldId id="322" r:id="rId60"/>
    <p:sldId id="323" r:id="rId61"/>
    <p:sldId id="324" r:id="rId62"/>
    <p:sldId id="294" r:id="rId63"/>
    <p:sldId id="293" r:id="rId64"/>
    <p:sldId id="296" r:id="rId65"/>
    <p:sldId id="297" r:id="rId66"/>
    <p:sldId id="298" r:id="rId67"/>
    <p:sldId id="325" r:id="rId6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232"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C0E"/>
    <a:srgbClr val="161616"/>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p:scale>
          <a:sx n="120" d="100"/>
          <a:sy n="120" d="100"/>
        </p:scale>
        <p:origin x="-120" y="-72"/>
      </p:cViewPr>
      <p:guideLst>
        <p:guide orient="horz" pos="2232"/>
        <p:guide pos="3840"/>
      </p:guideLst>
    </p:cSldViewPr>
  </p:slideViewPr>
  <p:notesTextViewPr>
    <p:cViewPr>
      <p:scale>
        <a:sx n="3" d="2"/>
        <a:sy n="3" d="2"/>
      </p:scale>
      <p:origin x="0" y="0"/>
    </p:cViewPr>
  </p:notesTextViewPr>
  <p:notesViewPr>
    <p:cSldViewPr snapToGrid="0">
      <p:cViewPr varScale="1">
        <p:scale>
          <a:sx n="90" d="100"/>
          <a:sy n="90" d="100"/>
        </p:scale>
        <p:origin x="378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9/21/2023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9/21/2023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9886993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57.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NFHS is the national leader and advocate for high school athletics and performing arts programs. Services of the NFHS reach more than 19,000 high schools and 12 million participants throughout the 8 NFHS sections across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significant responsibility of the NFHS is the commitment to writing quality playing rules for 17 high school sports for boys and girls, in addition to providing educational resources for high school coaches, officials, parents and students.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2882255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64683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NFHS writes playing rules for 17 sports, publishes High School Today (HST) along with several other key publications totaling</a:t>
            </a:r>
            <a:r>
              <a:rPr lang="en-US" baseline="0" dirty="0"/>
              <a:t> over 4 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01734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391985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01616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ED53D7-7D80-469C-A1F2-75F2CA12D65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05608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hyperlink" Target="mailto:dwhitfield@nfhs.org" TargetMode="Externa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1" name="Subtitle 2">
            <a:extLst>
              <a:ext uri="{FF2B5EF4-FFF2-40B4-BE49-F238E27FC236}">
                <a16:creationId xmlns:a16="http://schemas.microsoft.com/office/drawing/2014/main" xmlns="" id="{1690102E-0812-409A-980D-CA0EAEA5F3C3}"/>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62950CF6-523C-4B70-A322-E32A7CB68A52}"/>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4" name="Picture 3" descr="A group of people on a green field&#10;&#10;Description automatically generated">
            <a:extLst>
              <a:ext uri="{FF2B5EF4-FFF2-40B4-BE49-F238E27FC236}">
                <a16:creationId xmlns:a16="http://schemas.microsoft.com/office/drawing/2014/main" xmlns="" id="{D7F23DF3-8FF2-DC39-5963-F54EB70BD7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015"/>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2" name="Subtitle 2">
            <a:extLst>
              <a:ext uri="{FF2B5EF4-FFF2-40B4-BE49-F238E27FC236}">
                <a16:creationId xmlns:a16="http://schemas.microsoft.com/office/drawing/2014/main" xmlns="" id="{80DD2692-17D5-428F-9689-8AB33F30FA81}"/>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3" name="Rectangle 1">
            <a:extLst>
              <a:ext uri="{FF2B5EF4-FFF2-40B4-BE49-F238E27FC236}">
                <a16:creationId xmlns:a16="http://schemas.microsoft.com/office/drawing/2014/main" xmlns="" id="{5E6380A9-26D7-466B-9362-7E151D764DD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
        <p:nvSpPr>
          <p:cNvPr id="7" name="Picture Placeholder 7">
            <a:extLst>
              <a:ext uri="{FF2B5EF4-FFF2-40B4-BE49-F238E27FC236}">
                <a16:creationId xmlns:a16="http://schemas.microsoft.com/office/drawing/2014/main" xmlns="" id="{46FFA44A-248F-4DF6-A152-6BCEC4688A53}"/>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EDA4DE46-7794-466A-A7DC-B13C29AB753C}"/>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DAA5CFC1-390C-4280-914C-62341795F0D8}"/>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AC66284C-6EAD-4ADB-9308-5731494C2C40}"/>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709E866F-401B-464B-BC6A-A292AA95DF93}"/>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6A643E17-3C38-4ED2-98B4-4985D1806667}"/>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22184B4D-B3B9-41DF-A68A-F74ECB35B749}"/>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BB249E4A-BE69-4264-9857-1C8C44A6ACEF}"/>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087FB2A0-53BD-424A-A1FC-A57A6686CC1A}"/>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A71417DB-BE0C-4D5A-AA00-66A5486862D0}"/>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E376E5C3-6975-46A8-A163-337B44B65E9D}"/>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A61FF8DE-821A-49E8-AF3D-C797A8C2B099}"/>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7CFBA48E-805B-4FD5-A48D-E786D28A418D}"/>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5E3ECF2E-5952-4510-A54B-C0A04700B2DF}"/>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137CC2E1-6837-410B-A4F0-A73474B010F7}"/>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4718A598-3D8A-4F79-834F-3BDB04F0D525}"/>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C6BC870B-70E4-4739-8F54-62FAF2AFE514}"/>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A138E17D-BF79-4A1A-990D-572461515143}"/>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808275E5-4D82-41C3-88D1-004BC7E6A136}"/>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1EDE27DC-943B-4CE4-AB18-E019A6A06DD9}"/>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7431CDE9-AE80-47BC-A5C5-36CEDD55FAA6}"/>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505CFE60-C6B1-41D9-AB5F-FC6E09084285}"/>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D1849325-68D5-43D4-B222-692B5032D10D}"/>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F8FE5AB5-EF13-453D-9F13-4A357B01510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3A8DC52F-5D85-4DB9-8A3C-E7984B9EB1FA}"/>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1718DC9B-5EBD-4DE0-814B-56071A1058A9}"/>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B11AA496-603E-49B0-9927-BA96ED6FDB06}"/>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5CFC1A3F-62B9-4393-8977-51B00E727251}"/>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B03CA15B-4366-4A97-8954-7E388A431AAC}"/>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9069D47D-68C7-4C5D-A2F0-6C69C6C1CE16}"/>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CCD023AC-48CD-4DFE-B9F2-90BB6E2F92F3}"/>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B9A97FD2-6B97-4B2A-B429-FC9E82A84F3B}"/>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19869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3" descr="A group of people on a green field&#10;&#10;Description automatically generated">
            <a:extLst>
              <a:ext uri="{FF2B5EF4-FFF2-40B4-BE49-F238E27FC236}">
                <a16:creationId xmlns:a16="http://schemas.microsoft.com/office/drawing/2014/main" xmlns="" id="{D58AD6A6-A7C8-E6BB-2739-055A208329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015"/>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9/21/2023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1011069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4" name="Picture 3" descr="A baseball player sliding into home plate&#10;&#10;Description automatically generated with medium confidence">
            <a:extLst>
              <a:ext uri="{FF2B5EF4-FFF2-40B4-BE49-F238E27FC236}">
                <a16:creationId xmlns:a16="http://schemas.microsoft.com/office/drawing/2014/main" xmlns="" id="{62C66660-6FD1-B7AE-A676-C65506AA3E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3"/>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26354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2131281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1421975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3984590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1158676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10192709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38570022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3012453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baseball player sliding into home plate&#10;&#10;Description automatically generated with medium confidence">
            <a:extLst>
              <a:ext uri="{FF2B5EF4-FFF2-40B4-BE49-F238E27FC236}">
                <a16:creationId xmlns:a16="http://schemas.microsoft.com/office/drawing/2014/main" xmlns="" id="{7C3DBFED-BA61-B908-DD88-0FEB9EE6F4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3"/>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185038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9/21/2023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41363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679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571124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9339711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2555594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5986952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1900656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76736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13038255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19743188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3671078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5154448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49795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3" descr="A baseball player sliding into home plate&#10;&#10;Description automatically generated with medium confidence">
            <a:extLst>
              <a:ext uri="{FF2B5EF4-FFF2-40B4-BE49-F238E27FC236}">
                <a16:creationId xmlns:a16="http://schemas.microsoft.com/office/drawing/2014/main" xmlns="" id="{1AAB6C7F-8C7B-5DBF-B1E5-1B6D703066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3"/>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254479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788627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9/21/2023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9302685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0507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9238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1543956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hasCustomPrompt="1"/>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dirty="0"/>
              <a:t>2020-21 NFHS VOLLEYBALL </a:t>
            </a:r>
            <a:br>
              <a:rPr lang="en-US" dirty="0"/>
            </a:br>
            <a:r>
              <a:rPr lang="en-US" dirty="0"/>
              <a:t>RULES POWERPOINT</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extLst>
      <p:ext uri="{BB962C8B-B14F-4D97-AF65-F5344CB8AC3E}">
        <p14:creationId xmlns:p14="http://schemas.microsoft.com/office/powerpoint/2010/main" val="30065484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extLst>
      <p:ext uri="{BB962C8B-B14F-4D97-AF65-F5344CB8AC3E}">
        <p14:creationId xmlns:p14="http://schemas.microsoft.com/office/powerpoint/2010/main" val="42228510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5281094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15720866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24274914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42225112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4178152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13462239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16">
            <a:extLst>
              <a:ext uri="{FF2B5EF4-FFF2-40B4-BE49-F238E27FC236}">
                <a16:creationId xmlns:a16="http://schemas.microsoft.com/office/drawing/2014/main" xmlns="" id="{AF78D7A5-9DBB-4832-940C-1CE6D93D517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121696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2528"/>
            <a:ext cx="12191999"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38950673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18290224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9/21/2023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4111344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998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1.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9/21/2023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800"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9/21/2023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1607468560"/>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43232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25936"/>
      </p:ext>
    </p:extLst>
  </p:cSld>
  <p:clrMap bg1="lt1" tx1="dk1" bg2="lt2" tx2="dk2" accent1="accent1" accent2="accent2" accent3="accent3" accent4="accent4" accent5="accent5" accent6="accent6" hlink="hlink" folHlink="folHlink"/>
  <p:sldLayoutIdLst>
    <p:sldLayoutId id="2147483831" r:id="rId1"/>
    <p:sldLayoutId id="2147483832"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9/21/2023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extLst>
      <p:ext uri="{BB962C8B-B14F-4D97-AF65-F5344CB8AC3E}">
        <p14:creationId xmlns:p14="http://schemas.microsoft.com/office/powerpoint/2010/main" val="452104048"/>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notesSlide" Target="../notesSlides/notesSlide3.xml"/><Relationship Id="rId16" Type="http://schemas.openxmlformats.org/officeDocument/2006/relationships/image" Target="../media/image33.jpeg"/><Relationship Id="rId20" Type="http://schemas.openxmlformats.org/officeDocument/2006/relationships/image" Target="../media/image37.jpeg"/><Relationship Id="rId1" Type="http://schemas.openxmlformats.org/officeDocument/2006/relationships/slideLayout" Target="../slideLayouts/slideLayout15.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F743F6C-4C39-1470-86EE-8B431AE9C97B}"/>
              </a:ext>
            </a:extLst>
          </p:cNvPr>
          <p:cNvSpPr>
            <a:spLocks noGrp="1"/>
          </p:cNvSpPr>
          <p:nvPr>
            <p:ph type="ctrTitle"/>
          </p:nvPr>
        </p:nvSpPr>
        <p:spPr/>
        <p:txBody>
          <a:bodyPr/>
          <a:lstStyle/>
          <a:p>
            <a:r>
              <a:rPr lang="en-US" dirty="0"/>
              <a:t>2023-24 NFHS WRESTLING RULE INTERPRETATION POWERPOINT</a:t>
            </a:r>
          </a:p>
        </p:txBody>
      </p:sp>
      <p:sp>
        <p:nvSpPr>
          <p:cNvPr id="5" name="Subtitle 4">
            <a:extLst>
              <a:ext uri="{FF2B5EF4-FFF2-40B4-BE49-F238E27FC236}">
                <a16:creationId xmlns:a16="http://schemas.microsoft.com/office/drawing/2014/main" xmlns="" id="{772918E1-D690-1A76-7FE8-D7FD6ED7809E}"/>
              </a:ext>
            </a:extLst>
          </p:cNvPr>
          <p:cNvSpPr>
            <a:spLocks noGrp="1"/>
          </p:cNvSpPr>
          <p:nvPr>
            <p:ph type="subTitle" idx="1"/>
          </p:nvPr>
        </p:nvSpPr>
        <p:spPr/>
        <p:txBody>
          <a:bodyPr/>
          <a:lstStyle/>
          <a:p>
            <a:r>
              <a:rPr lang="en-US" dirty="0"/>
              <a:t>B. Elliot Hopkins, MLD, CAA</a:t>
            </a:r>
          </a:p>
          <a:p>
            <a:r>
              <a:rPr lang="en-US" dirty="0"/>
              <a:t>Director of Sports, Sanctioning and Student Services</a:t>
            </a:r>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8C4B7B-29F6-4C44-86DF-1A06A4751E48}"/>
              </a:ext>
            </a:extLst>
          </p:cNvPr>
          <p:cNvSpPr>
            <a:spLocks noGrp="1"/>
          </p:cNvSpPr>
          <p:nvPr>
            <p:ph type="title"/>
          </p:nvPr>
        </p:nvSpPr>
        <p:spPr/>
        <p:txBody>
          <a:bodyPr/>
          <a:lstStyle/>
          <a:p>
            <a:r>
              <a:rPr lang="en-US" dirty="0"/>
              <a:t>Important facts and dates</a:t>
            </a:r>
          </a:p>
        </p:txBody>
      </p:sp>
      <p:sp>
        <p:nvSpPr>
          <p:cNvPr id="3" name="Content Placeholder 2">
            <a:extLst>
              <a:ext uri="{FF2B5EF4-FFF2-40B4-BE49-F238E27FC236}">
                <a16:creationId xmlns:a16="http://schemas.microsoft.com/office/drawing/2014/main" xmlns="" id="{D2F8DC5E-10EE-43C2-94C0-97329B3BEF8B}"/>
              </a:ext>
            </a:extLst>
          </p:cNvPr>
          <p:cNvSpPr>
            <a:spLocks noGrp="1"/>
          </p:cNvSpPr>
          <p:nvPr>
            <p:ph idx="1"/>
          </p:nvPr>
        </p:nvSpPr>
        <p:spPr>
          <a:xfrm>
            <a:off x="1940985" y="1989139"/>
            <a:ext cx="10026649" cy="4535485"/>
          </a:xfrm>
        </p:spPr>
        <p:txBody>
          <a:bodyPr/>
          <a:lstStyle/>
          <a:p>
            <a:r>
              <a:rPr lang="en-US" dirty="0"/>
              <a:t>2021-22 Participation Results</a:t>
            </a:r>
          </a:p>
          <a:p>
            <a:pPr lvl="1"/>
            <a:r>
              <a:rPr lang="en-US" dirty="0"/>
              <a:t>Wrestling (6</a:t>
            </a:r>
            <a:r>
              <a:rPr lang="en-US" baseline="30000" dirty="0"/>
              <a:t>th</a:t>
            </a:r>
            <a:r>
              <a:rPr lang="en-US" dirty="0"/>
              <a:t> largest) 231,874 (boys)[down from 2018-19 {247,441]</a:t>
            </a:r>
          </a:p>
          <a:p>
            <a:pPr lvl="1"/>
            <a:r>
              <a:rPr lang="en-US" dirty="0"/>
              <a:t>Girls’: 31,654 (up from 2018-19)</a:t>
            </a:r>
          </a:p>
          <a:p>
            <a:r>
              <a:rPr lang="en-US" dirty="0"/>
              <a:t>In-Person Interpretation Meeting Dates</a:t>
            </a:r>
          </a:p>
          <a:p>
            <a:pPr lvl="1"/>
            <a:r>
              <a:rPr lang="en-US" dirty="0"/>
              <a:t>September 19-20, 2023</a:t>
            </a:r>
          </a:p>
          <a:p>
            <a:r>
              <a:rPr lang="en-US" dirty="0"/>
              <a:t>Mid-Season Webinar Date</a:t>
            </a:r>
          </a:p>
          <a:p>
            <a:pPr lvl="1"/>
            <a:r>
              <a:rPr lang="en-US" dirty="0"/>
              <a:t>January 5, 2024</a:t>
            </a:r>
          </a:p>
          <a:p>
            <a:r>
              <a:rPr lang="en-US" dirty="0"/>
              <a:t>Rule Change Proposal Submission Dates</a:t>
            </a:r>
          </a:p>
          <a:p>
            <a:pPr lvl="1"/>
            <a:r>
              <a:rPr lang="en-US" dirty="0"/>
              <a:t>Open Date: June 1, 2024</a:t>
            </a:r>
          </a:p>
          <a:p>
            <a:pPr lvl="1"/>
            <a:r>
              <a:rPr lang="en-US" dirty="0"/>
              <a:t>Close Date: March 1, 2024</a:t>
            </a:r>
          </a:p>
          <a:p>
            <a:r>
              <a:rPr lang="en-US" dirty="0"/>
              <a:t>Rules Committee Date</a:t>
            </a:r>
          </a:p>
          <a:p>
            <a:pPr lvl="1"/>
            <a:r>
              <a:rPr lang="en-US" dirty="0"/>
              <a:t>April 1-3, 2024</a:t>
            </a:r>
          </a:p>
          <a:p>
            <a:pPr lvl="1"/>
            <a:endParaRPr lang="en-US" dirty="0"/>
          </a:p>
        </p:txBody>
      </p:sp>
      <p:sp>
        <p:nvSpPr>
          <p:cNvPr id="4" name="Footer Placeholder 3">
            <a:extLst>
              <a:ext uri="{FF2B5EF4-FFF2-40B4-BE49-F238E27FC236}">
                <a16:creationId xmlns:a16="http://schemas.microsoft.com/office/drawing/2014/main" xmlns="" id="{AFD6D0B2-AC2B-4B2C-8771-26245714934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22869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91E5C-4D19-426F-80CB-2ABAC16D99DE}"/>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4" name="Footer Placeholder 3">
            <a:extLst>
              <a:ext uri="{FF2B5EF4-FFF2-40B4-BE49-F238E27FC236}">
                <a16:creationId xmlns:a16="http://schemas.microsoft.com/office/drawing/2014/main" xmlns="" id="{6ED262DC-2955-41E6-9A7A-6A37E40E3D57}"/>
              </a:ext>
            </a:extLst>
          </p:cNvPr>
          <p:cNvSpPr>
            <a:spLocks noGrp="1"/>
          </p:cNvSpPr>
          <p:nvPr>
            <p:ph type="ftr" sz="quarter" idx="11"/>
          </p:nvPr>
        </p:nvSpPr>
        <p:spPr/>
        <p:txBody>
          <a:bodyPr/>
          <a:lstStyle/>
          <a:p>
            <a:pPr>
              <a:defRPr/>
            </a:pPr>
            <a:r>
              <a:rPr lang="en-US"/>
              <a:t>www.nfhs.org</a:t>
            </a:r>
          </a:p>
        </p:txBody>
      </p:sp>
      <p:sp>
        <p:nvSpPr>
          <p:cNvPr id="8" name="Content Placeholder 2">
            <a:extLst>
              <a:ext uri="{FF2B5EF4-FFF2-40B4-BE49-F238E27FC236}">
                <a16:creationId xmlns:a16="http://schemas.microsoft.com/office/drawing/2014/main" xmlns="" id="{79153B03-0772-41EA-8558-B0DD4D173354}"/>
              </a:ext>
            </a:extLst>
          </p:cNvPr>
          <p:cNvSpPr>
            <a:spLocks noGrp="1" noChangeArrowheads="1"/>
          </p:cNvSpPr>
          <p:nvPr>
            <p:ph idx="1"/>
          </p:nvPr>
        </p:nvSpPr>
        <p:spPr>
          <a:xfrm>
            <a:off x="1941513" y="1989138"/>
            <a:ext cx="10026650" cy="4338637"/>
          </a:xfrm>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pic>
        <p:nvPicPr>
          <p:cNvPr id="9" name="Picture 2" descr="C:\Users\mkosk\Desktop\Revised USA map with colors.jpg">
            <a:extLst>
              <a:ext uri="{FF2B5EF4-FFF2-40B4-BE49-F238E27FC236}">
                <a16:creationId xmlns:a16="http://schemas.microsoft.com/office/drawing/2014/main" xmlns="" id="{4D3E4D99-273F-41AB-B5DD-51E6EBF36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646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Cross Country, Gymnastics, Field Hockey, Soccer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Boys Lacrosse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CE883-9B27-4720-96BB-CE816CDD6FE9}"/>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9B9999E8-9865-4C21-B58D-8760D34ADA72}"/>
              </a:ext>
            </a:extLst>
          </p:cNvPr>
          <p:cNvSpPr>
            <a:spLocks noGrp="1"/>
          </p:cNvSpPr>
          <p:nvPr>
            <p:ph idx="1"/>
          </p:nvPr>
        </p:nvSpPr>
        <p:spPr/>
        <p:txBody>
          <a:bodyPr/>
          <a:lstStyle/>
          <a:p>
            <a:r>
              <a:rPr lang="en-US" dirty="0"/>
              <a:t>The NFHS writes playing rules for 17 sports </a:t>
            </a:r>
            <a:br>
              <a:rPr lang="en-US" dirty="0"/>
            </a:br>
            <a:r>
              <a:rPr lang="en-US" dirty="0"/>
              <a:t>for boys and girls at the high school level.</a:t>
            </a:r>
          </a:p>
          <a:p>
            <a:pPr lvl="1"/>
            <a:r>
              <a:rPr lang="en-US" dirty="0"/>
              <a:t>Publishes 4 million pieces of materials annually.</a:t>
            </a:r>
          </a:p>
        </p:txBody>
      </p:sp>
      <p:sp>
        <p:nvSpPr>
          <p:cNvPr id="4" name="Footer Placeholder 3">
            <a:extLst>
              <a:ext uri="{FF2B5EF4-FFF2-40B4-BE49-F238E27FC236}">
                <a16:creationId xmlns:a16="http://schemas.microsoft.com/office/drawing/2014/main" xmlns="" id="{1B7CA82E-6643-4C9D-9F33-07D0E848305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person playing tennis&#10;&#10;Description automatically generated with medium confidence">
            <a:extLst>
              <a:ext uri="{FF2B5EF4-FFF2-40B4-BE49-F238E27FC236}">
                <a16:creationId xmlns:a16="http://schemas.microsoft.com/office/drawing/2014/main" xmlns="" id="{54B693BD-67DB-4C6D-CB2A-1AFC125C46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6" name="Picture 5" descr="A group of football players&#10;&#10;Description automatically generated with medium confidence">
            <a:extLst>
              <a:ext uri="{FF2B5EF4-FFF2-40B4-BE49-F238E27FC236}">
                <a16:creationId xmlns:a16="http://schemas.microsoft.com/office/drawing/2014/main" xmlns="" id="{8B30171D-472A-BDE3-C2F3-99D5F9B75C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7" name="Picture 6" descr="A group of men playing basketball&#10;&#10;Description automatically generated">
            <a:extLst>
              <a:ext uri="{FF2B5EF4-FFF2-40B4-BE49-F238E27FC236}">
                <a16:creationId xmlns:a16="http://schemas.microsoft.com/office/drawing/2014/main" xmlns="" id="{79A489F2-E194-7DDA-49A5-7521F98180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8" name="Picture 7" descr="A picture containing text, skiing, building, ice hockey&#10;&#10;Description automatically generated">
            <a:extLst>
              <a:ext uri="{FF2B5EF4-FFF2-40B4-BE49-F238E27FC236}">
                <a16:creationId xmlns:a16="http://schemas.microsoft.com/office/drawing/2014/main" xmlns="" id="{3D99CBDB-5C3C-ED9D-15F2-1D719D2302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9" name="Picture 8" descr="A picture containing text, person, table&#10;&#10;Description automatically generated">
            <a:extLst>
              <a:ext uri="{FF2B5EF4-FFF2-40B4-BE49-F238E27FC236}">
                <a16:creationId xmlns:a16="http://schemas.microsoft.com/office/drawing/2014/main" xmlns="" id="{98E939F6-1959-DDB6-2831-032182FBFD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10" name="Picture 9" descr="A picture containing text, crowd&#10;&#10;Description automatically generated">
            <a:extLst>
              <a:ext uri="{FF2B5EF4-FFF2-40B4-BE49-F238E27FC236}">
                <a16:creationId xmlns:a16="http://schemas.microsoft.com/office/drawing/2014/main" xmlns="" id="{17CAC15D-2425-EACC-6271-4DFCBF4291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11" name="Picture 10" descr="A group of men in a pool&#10;&#10;Description automatically generated with low confidence">
            <a:extLst>
              <a:ext uri="{FF2B5EF4-FFF2-40B4-BE49-F238E27FC236}">
                <a16:creationId xmlns:a16="http://schemas.microsoft.com/office/drawing/2014/main" xmlns="" id="{AEBC2BC5-5E3A-5C76-E4BB-A709DF1907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12" name="Picture 11" descr="A picture containing text, sport&#10;&#10;Description automatically generated">
            <a:extLst>
              <a:ext uri="{FF2B5EF4-FFF2-40B4-BE49-F238E27FC236}">
                <a16:creationId xmlns:a16="http://schemas.microsoft.com/office/drawing/2014/main" xmlns="" id="{B6977250-FC76-9AE3-FB07-E552846D2FB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13" name="Picture 12" descr="A group of men running on a track&#10;&#10;Description automatically generated with low confidence">
            <a:extLst>
              <a:ext uri="{FF2B5EF4-FFF2-40B4-BE49-F238E27FC236}">
                <a16:creationId xmlns:a16="http://schemas.microsoft.com/office/drawing/2014/main" xmlns="" id="{003B58BE-D143-5363-B3D3-0CF856EFF16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14" name="Picture 13" descr="A picture containing text, person, sport, crowd&#10;&#10;Description automatically generated">
            <a:extLst>
              <a:ext uri="{FF2B5EF4-FFF2-40B4-BE49-F238E27FC236}">
                <a16:creationId xmlns:a16="http://schemas.microsoft.com/office/drawing/2014/main" xmlns="" id="{006B8F71-03E1-4C81-2EE1-C10420CA465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15" name="Picture 14" descr="A group of people playing water polo&#10;&#10;Description automatically generated with low confidence">
            <a:extLst>
              <a:ext uri="{FF2B5EF4-FFF2-40B4-BE49-F238E27FC236}">
                <a16:creationId xmlns:a16="http://schemas.microsoft.com/office/drawing/2014/main" xmlns="" id="{428D25C4-6BE0-0FAA-95E3-FEB2BF59577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6" name="Picture 15" descr="A picture containing text, person, outdoor, track and field&#10;&#10;Description automatically generated">
            <a:extLst>
              <a:ext uri="{FF2B5EF4-FFF2-40B4-BE49-F238E27FC236}">
                <a16:creationId xmlns:a16="http://schemas.microsoft.com/office/drawing/2014/main" xmlns="" id="{58254656-B56C-9C99-E52D-71244030421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17" name="Picture 16" descr="A group of people playing lacrosse&#10;&#10;Description automatically generated with low confidence">
            <a:extLst>
              <a:ext uri="{FF2B5EF4-FFF2-40B4-BE49-F238E27FC236}">
                <a16:creationId xmlns:a16="http://schemas.microsoft.com/office/drawing/2014/main" xmlns="" id="{18780672-E927-BB6B-0CD0-6E639CE134D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18" name="Picture 17" descr="A group of people running on a track&#10;&#10;Description automatically generated with low confidence">
            <a:extLst>
              <a:ext uri="{FF2B5EF4-FFF2-40B4-BE49-F238E27FC236}">
                <a16:creationId xmlns:a16="http://schemas.microsoft.com/office/drawing/2014/main" xmlns="" id="{FB363B10-BFF7-4321-2010-C45402BE102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19" name="Picture 18" descr="A picture containing text, person&#10;&#10;Description automatically generated">
            <a:extLst>
              <a:ext uri="{FF2B5EF4-FFF2-40B4-BE49-F238E27FC236}">
                <a16:creationId xmlns:a16="http://schemas.microsoft.com/office/drawing/2014/main" xmlns="" id="{9BA3DBC0-E05A-18CA-0CF3-F35F98EA6EF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20" name="Picture 19" descr="A group of men running&#10;&#10;Description automatically generated with low confidence">
            <a:extLst>
              <a:ext uri="{FF2B5EF4-FFF2-40B4-BE49-F238E27FC236}">
                <a16:creationId xmlns:a16="http://schemas.microsoft.com/office/drawing/2014/main" xmlns="" id="{2BB317AA-E764-6C13-A671-95494E20536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21" name="Picture 20" descr="A person wearing a helmet and holding a baseball bat&#10;&#10;Description automatically generated with low confidence">
            <a:extLst>
              <a:ext uri="{FF2B5EF4-FFF2-40B4-BE49-F238E27FC236}">
                <a16:creationId xmlns:a16="http://schemas.microsoft.com/office/drawing/2014/main" xmlns="" id="{38DD41F9-40CF-3FCD-8C51-629CD669D32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22" name="Picture 21" descr="A picture containing text, sign&#10;&#10;Description automatically generated">
            <a:extLst>
              <a:ext uri="{FF2B5EF4-FFF2-40B4-BE49-F238E27FC236}">
                <a16:creationId xmlns:a16="http://schemas.microsoft.com/office/drawing/2014/main" xmlns="" id="{84930CCC-AC8B-D20A-B732-DD22ED909E8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extLst>
      <p:ext uri="{BB962C8B-B14F-4D97-AF65-F5344CB8AC3E}">
        <p14:creationId xmlns:p14="http://schemas.microsoft.com/office/powerpoint/2010/main" val="3930337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BC4E18-6BCC-49CA-AD5F-FC7528BB9DCE}"/>
              </a:ext>
            </a:extLst>
          </p:cNvPr>
          <p:cNvSpPr>
            <a:spLocks noGrp="1"/>
          </p:cNvSpPr>
          <p:nvPr>
            <p:ph type="title"/>
          </p:nvPr>
        </p:nvSpPr>
        <p:spPr/>
        <p:txBody>
          <a:bodyPr/>
          <a:lstStyle/>
          <a:p>
            <a:r>
              <a:rPr lang="en-US" dirty="0"/>
              <a:t>representation</a:t>
            </a:r>
            <a:br>
              <a:rPr lang="en-US" dirty="0"/>
            </a:br>
            <a:r>
              <a:rPr lang="en-US" dirty="0"/>
              <a:t>rule 1-4-3</a:t>
            </a:r>
          </a:p>
        </p:txBody>
      </p:sp>
      <p:sp>
        <p:nvSpPr>
          <p:cNvPr id="4" name="Footer Placeholder 3">
            <a:extLst>
              <a:ext uri="{FF2B5EF4-FFF2-40B4-BE49-F238E27FC236}">
                <a16:creationId xmlns:a16="http://schemas.microsoft.com/office/drawing/2014/main" xmlns="" id="{674D7D7C-9DC6-4E13-B32F-3AB0A280518B}"/>
              </a:ext>
            </a:extLst>
          </p:cNvPr>
          <p:cNvSpPr>
            <a:spLocks noGrp="1"/>
          </p:cNvSpPr>
          <p:nvPr>
            <p:ph type="ftr" sz="quarter" idx="11"/>
          </p:nvPr>
        </p:nvSpPr>
        <p:spPr/>
        <p:txBody>
          <a:bodyPr/>
          <a:lstStyle/>
          <a:p>
            <a:pPr>
              <a:defRPr/>
            </a:pPr>
            <a:r>
              <a:rPr lang="en-US"/>
              <a:t>www.nfhs.org</a:t>
            </a:r>
            <a:endParaRPr lang="en-US" dirty="0"/>
          </a:p>
        </p:txBody>
      </p:sp>
      <p:pic>
        <p:nvPicPr>
          <p:cNvPr id="7" name="Picture 6" descr="A picture containing text, screenshot, font, number&#10;&#10;Description automatically generated">
            <a:extLst>
              <a:ext uri="{FF2B5EF4-FFF2-40B4-BE49-F238E27FC236}">
                <a16:creationId xmlns:a16="http://schemas.microsoft.com/office/drawing/2014/main" xmlns="" id="{965A7333-F7C9-124A-423C-09BF7D0635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3065" y="1985918"/>
            <a:ext cx="4487511" cy="4283162"/>
          </a:xfrm>
          <a:prstGeom prst="rect">
            <a:avLst/>
          </a:prstGeom>
        </p:spPr>
      </p:pic>
    </p:spTree>
    <p:extLst>
      <p:ext uri="{BB962C8B-B14F-4D97-AF65-F5344CB8AC3E}">
        <p14:creationId xmlns:p14="http://schemas.microsoft.com/office/powerpoint/2010/main" val="3869835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1DFC68AF-3695-403F-8043-E0F521CC437E}"/>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representation</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 1-4-3</a:t>
            </a:r>
            <a:endParaRPr lang="en-US" dirty="0"/>
          </a:p>
        </p:txBody>
      </p:sp>
      <p:sp>
        <p:nvSpPr>
          <p:cNvPr id="6" name="Content Placeholder 5">
            <a:extLst>
              <a:ext uri="{FF2B5EF4-FFF2-40B4-BE49-F238E27FC236}">
                <a16:creationId xmlns:a16="http://schemas.microsoft.com/office/drawing/2014/main" xmlns="" id="{37B336C3-202A-4C08-812C-1BCFF5888E23}"/>
              </a:ext>
            </a:extLst>
          </p:cNvPr>
          <p:cNvSpPr>
            <a:spLocks noGrp="1"/>
          </p:cNvSpPr>
          <p:nvPr>
            <p:ph idx="1"/>
          </p:nvPr>
        </p:nvSpPr>
        <p:spPr/>
        <p:txBody>
          <a:bodyPr/>
          <a:lstStyle/>
          <a:p>
            <a:pPr marL="0" marR="0">
              <a:lnSpc>
                <a:spcPct val="101000"/>
              </a:lnSpc>
              <a:spcBef>
                <a:spcPts val="1200"/>
              </a:spcBef>
              <a:spcAft>
                <a:spcPts val="1200"/>
              </a:spcAft>
            </a:pPr>
            <a:r>
              <a:rPr lang="en-US" b="1" dirty="0"/>
              <a:t>ART. 3. . .</a:t>
            </a:r>
            <a:r>
              <a:rPr lang="en-US" sz="2800" dirty="0">
                <a:effectLst/>
                <a:latin typeface="Calibri" panose="020F0502020204030204" pitchFamily="34" charset="0"/>
                <a:ea typeface="Calibri" panose="020F0502020204030204" pitchFamily="34" charset="0"/>
              </a:rPr>
              <a:t> No wrestler shall represent the school in more than one weight class in any meet or wrestle in more than </a:t>
            </a:r>
            <a:r>
              <a:rPr lang="en-US" sz="2800" u="sng" dirty="0">
                <a:solidFill>
                  <a:schemeClr val="bg2">
                    <a:lumMod val="10000"/>
                  </a:schemeClr>
                </a:solidFill>
                <a:effectLst/>
                <a:latin typeface="Calibri" panose="020F0502020204030204" pitchFamily="34" charset="0"/>
                <a:ea typeface="Calibri" panose="020F0502020204030204" pitchFamily="34" charset="0"/>
              </a:rPr>
              <a:t>six</a:t>
            </a:r>
            <a:r>
              <a:rPr lang="en-US" sz="2800" dirty="0">
                <a:effectLst/>
                <a:latin typeface="Calibri" panose="020F0502020204030204" pitchFamily="34" charset="0"/>
                <a:ea typeface="Calibri" panose="020F0502020204030204" pitchFamily="34" charset="0"/>
              </a:rPr>
              <a:t> matches (championship or consolation), excluding forfeits in any one day of competition. </a:t>
            </a:r>
            <a:r>
              <a:rPr lang="en-US" sz="2800" u="sng" strike="sngStrike" dirty="0">
                <a:solidFill>
                  <a:srgbClr val="161616"/>
                </a:solidFill>
                <a:effectLst/>
                <a:latin typeface="Calibri" panose="020F0502020204030204" pitchFamily="34" charset="0"/>
                <a:ea typeface="Calibri" panose="020F0502020204030204" pitchFamily="34" charset="0"/>
              </a:rPr>
              <a:t>Exception: No wrestler shall wrestle in more than six matches (championship or consolation), excluding forfeits in any one day of a tournament conducted by the state high school association for qualification to the state high school championships or the championships themselves.</a:t>
            </a:r>
            <a:endParaRPr lang="en-US" sz="1600" dirty="0">
              <a:solidFill>
                <a:srgbClr val="161616"/>
              </a:solidFill>
              <a:effectLst/>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xmlns="" id="{79D4908D-B65F-4945-BA9F-606F9A975CE7}"/>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97579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A663-17F0-42C4-A7AB-7C6CA46417D1}"/>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representation</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 1-4-3</a:t>
            </a:r>
            <a:endParaRPr lang="en-US" dirty="0"/>
          </a:p>
        </p:txBody>
      </p:sp>
      <p:sp>
        <p:nvSpPr>
          <p:cNvPr id="3" name="Content Placeholder 2">
            <a:extLst>
              <a:ext uri="{FF2B5EF4-FFF2-40B4-BE49-F238E27FC236}">
                <a16:creationId xmlns:a16="http://schemas.microsoft.com/office/drawing/2014/main" xmlns="" id="{ECF45C95-5E75-4F5C-AA87-9999036707E4}"/>
              </a:ext>
            </a:extLst>
          </p:cNvPr>
          <p:cNvSpPr>
            <a:spLocks noGrp="1"/>
          </p:cNvSpPr>
          <p:nvPr>
            <p:ph idx="1"/>
          </p:nvPr>
        </p:nvSpPr>
        <p:spPr/>
        <p:txBody>
          <a:bodyPr/>
          <a:lstStyle/>
          <a:p>
            <a:pPr marL="0" marR="0" lvl="0" indent="-342900" algn="l" defTabSz="914400" rtl="0" eaLnBrk="1" fontAlgn="base" latinLnBrk="0" hangingPunct="1">
              <a:lnSpc>
                <a:spcPct val="101000"/>
              </a:lnSpc>
              <a:spcBef>
                <a:spcPts val="1200"/>
              </a:spcBef>
              <a:spcAft>
                <a:spcPts val="1200"/>
              </a:spcAft>
              <a:buClrTx/>
              <a:buSzTx/>
              <a:buFont typeface="Wingdings" pitchFamily="2" charset="2"/>
              <a:buChar char="§"/>
              <a:tabLst/>
              <a:defRPr/>
            </a:pPr>
            <a:r>
              <a:rPr kumimoji="0" lang="en-US" sz="2800" b="1" i="0" u="none" strike="noStrike" kern="1200" cap="none" spc="0" normalizeH="0" baseline="0" noProof="0" dirty="0">
                <a:ln>
                  <a:noFill/>
                </a:ln>
                <a:solidFill>
                  <a:srgbClr val="414B56"/>
                </a:solidFill>
                <a:effectLst/>
                <a:uLnTx/>
                <a:uFillTx/>
                <a:latin typeface="Calibri" panose="020F0502020204030204" pitchFamily="34" charset="0"/>
                <a:ea typeface="Times New Roman" panose="02020603050405020304" pitchFamily="18" charset="0"/>
                <a:cs typeface="+mn-cs"/>
              </a:rPr>
              <a:t>Rationale:</a:t>
            </a:r>
            <a:endParaRPr kumimoji="0" lang="en-US" sz="16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lvl="0" indent="0">
              <a:buNone/>
              <a:defRPr/>
            </a:pPr>
            <a:r>
              <a:rPr lang="en-US" sz="2800" dirty="0">
                <a:solidFill>
                  <a:srgbClr val="000000"/>
                </a:solidFill>
                <a:latin typeface="Calibri" panose="020F0502020204030204" pitchFamily="34" charset="0"/>
                <a:ea typeface="Arial" panose="020B0604020202020204" pitchFamily="34" charset="0"/>
              </a:rPr>
              <a:t>Experiments were conducted by state associations during the 2022-23 school year to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allow six matches in post-season events, and there was no reported increase of injuries. Allowing six matches during the regular season events is a normal progression and will be monitored throughout the season. </a:t>
            </a:r>
            <a:endParaRPr kumimoji="0" lang="en-US" sz="2600" b="1" i="0" u="none" strike="noStrike" kern="1200" cap="none" spc="0" normalizeH="0" baseline="0" noProof="0" dirty="0">
              <a:ln>
                <a:noFill/>
              </a:ln>
              <a:solidFill>
                <a:srgbClr val="414B56"/>
              </a:solidFill>
              <a:effectLst/>
              <a:uLnTx/>
              <a:uFillTx/>
              <a:latin typeface="Calibri"/>
              <a:ea typeface="+mn-ea"/>
              <a:cs typeface="+mn-cs"/>
            </a:endParaRPr>
          </a:p>
          <a:p>
            <a:endParaRPr lang="en-US" dirty="0"/>
          </a:p>
        </p:txBody>
      </p:sp>
      <p:sp>
        <p:nvSpPr>
          <p:cNvPr id="4" name="Footer Placeholder 3">
            <a:extLst>
              <a:ext uri="{FF2B5EF4-FFF2-40B4-BE49-F238E27FC236}">
                <a16:creationId xmlns:a16="http://schemas.microsoft.com/office/drawing/2014/main" xmlns="" id="{91792795-9F54-4053-92B5-68E66101F77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866645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7AAE22-A198-D755-E424-3900A6EFB0E1}"/>
              </a:ext>
            </a:extLst>
          </p:cNvPr>
          <p:cNvSpPr>
            <a:spLocks noGrp="1"/>
          </p:cNvSpPr>
          <p:nvPr>
            <p:ph type="title"/>
          </p:nvPr>
        </p:nvSpPr>
        <p:spPr/>
        <p:txBody>
          <a:bodyPr/>
          <a:lstStyle/>
          <a:p>
            <a:r>
              <a:rPr lang="en-US" dirty="0"/>
              <a:t>representation</a:t>
            </a:r>
            <a:br>
              <a:rPr lang="en-US" dirty="0"/>
            </a:br>
            <a:r>
              <a:rPr lang="en-US" dirty="0"/>
              <a:t>rule 1-4-4</a:t>
            </a:r>
          </a:p>
        </p:txBody>
      </p:sp>
      <p:sp>
        <p:nvSpPr>
          <p:cNvPr id="4" name="Footer Placeholder 3">
            <a:extLst>
              <a:ext uri="{FF2B5EF4-FFF2-40B4-BE49-F238E27FC236}">
                <a16:creationId xmlns:a16="http://schemas.microsoft.com/office/drawing/2014/main" xmlns="" id="{4EC84628-C87D-1F54-1E31-FBC895E052A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erson sitting on a bench&#10;&#10;Description automatically generated">
            <a:extLst>
              <a:ext uri="{FF2B5EF4-FFF2-40B4-BE49-F238E27FC236}">
                <a16:creationId xmlns:a16="http://schemas.microsoft.com/office/drawing/2014/main" xmlns="" id="{BD7EBC21-E777-09C5-65F5-C18884D011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6606" y="1979730"/>
            <a:ext cx="4043433" cy="4470788"/>
          </a:xfrm>
          <a:prstGeom prst="rect">
            <a:avLst/>
          </a:prstGeom>
        </p:spPr>
      </p:pic>
    </p:spTree>
    <p:extLst>
      <p:ext uri="{BB962C8B-B14F-4D97-AF65-F5344CB8AC3E}">
        <p14:creationId xmlns:p14="http://schemas.microsoft.com/office/powerpoint/2010/main" val="2923935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507211-C979-4B72-A345-D5BD4FF51788}"/>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representation</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 1-4-4</a:t>
            </a:r>
            <a:endParaRPr lang="en-US" dirty="0"/>
          </a:p>
        </p:txBody>
      </p:sp>
      <p:sp>
        <p:nvSpPr>
          <p:cNvPr id="3" name="Content Placeholder 2">
            <a:extLst>
              <a:ext uri="{FF2B5EF4-FFF2-40B4-BE49-F238E27FC236}">
                <a16:creationId xmlns:a16="http://schemas.microsoft.com/office/drawing/2014/main" xmlns="" id="{CE4B410F-3699-48C1-BC2D-DD3F9C955340}"/>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rPr>
              <a:t>ART. 4 . . .</a:t>
            </a:r>
            <a:r>
              <a:rPr lang="en-US" sz="2800" dirty="0">
                <a:solidFill>
                  <a:srgbClr val="000000"/>
                </a:solidFill>
                <a:effectLst/>
                <a:latin typeface="Calibri" panose="020F0502020204030204" pitchFamily="34" charset="0"/>
                <a:ea typeface="Arial" panose="020B0604020202020204" pitchFamily="34" charset="0"/>
              </a:rPr>
              <a:t> No contestant shall wrestle in two consecutive matches with less than a </a:t>
            </a:r>
            <a:r>
              <a:rPr lang="en-US" sz="2800" strike="sngStrike" dirty="0">
                <a:solidFill>
                  <a:schemeClr val="bg2">
                    <a:lumMod val="10000"/>
                  </a:schemeClr>
                </a:solidFill>
                <a:effectLst/>
                <a:latin typeface="Calibri" panose="020F0502020204030204" pitchFamily="34" charset="0"/>
                <a:ea typeface="Arial" panose="020B0604020202020204" pitchFamily="34" charset="0"/>
              </a:rPr>
              <a:t>45-minute</a:t>
            </a:r>
            <a:r>
              <a:rPr lang="en-US" sz="2800" dirty="0">
                <a:solidFill>
                  <a:schemeClr val="bg2">
                    <a:lumMod val="10000"/>
                  </a:schemeClr>
                </a:solidFill>
                <a:effectLst/>
                <a:latin typeface="Calibri" panose="020F0502020204030204" pitchFamily="34" charset="0"/>
                <a:ea typeface="Arial" panose="020B0604020202020204" pitchFamily="34" charset="0"/>
              </a:rPr>
              <a:t> </a:t>
            </a:r>
            <a:r>
              <a:rPr lang="en-US" sz="2800" u="sng" dirty="0">
                <a:solidFill>
                  <a:schemeClr val="bg2">
                    <a:lumMod val="10000"/>
                  </a:schemeClr>
                </a:solidFill>
                <a:effectLst/>
                <a:latin typeface="Calibri" panose="020F0502020204030204" pitchFamily="34" charset="0"/>
                <a:ea typeface="Arial" panose="020B0604020202020204" pitchFamily="34" charset="0"/>
              </a:rPr>
              <a:t>30-minute</a:t>
            </a:r>
            <a:r>
              <a:rPr lang="en-US" sz="2800" dirty="0">
                <a:solidFill>
                  <a:schemeClr val="bg2">
                    <a:lumMod val="10000"/>
                  </a:schemeClr>
                </a:solidFill>
                <a:effectLst/>
                <a:latin typeface="Calibri" panose="020F0502020204030204" pitchFamily="34" charset="0"/>
                <a:ea typeface="Arial" panose="020B0604020202020204" pitchFamily="34" charset="0"/>
              </a:rPr>
              <a:t> </a:t>
            </a:r>
            <a:r>
              <a:rPr lang="en-US" sz="2800" dirty="0">
                <a:solidFill>
                  <a:srgbClr val="000000"/>
                </a:solidFill>
                <a:effectLst/>
                <a:latin typeface="Calibri" panose="020F0502020204030204" pitchFamily="34" charset="0"/>
                <a:ea typeface="Arial" panose="020B0604020202020204" pitchFamily="34" charset="0"/>
              </a:rPr>
              <a:t>rest between matches.  The conclusion time of each match shall be recorded.</a:t>
            </a:r>
            <a:endParaRPr lang="en-US" sz="1600" dirty="0">
              <a:effectLst/>
              <a:latin typeface="Times New Roman" panose="02020603050405020304" pitchFamily="18" charset="0"/>
              <a:ea typeface="Times New Roman" panose="02020603050405020304" pitchFamily="18" charset="0"/>
            </a:endParaRPr>
          </a:p>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1600" dirty="0">
              <a:effectLst/>
              <a:latin typeface="Times New Roman" panose="02020603050405020304" pitchFamily="18" charset="0"/>
              <a:ea typeface="Times New Roman" panose="02020603050405020304" pitchFamily="18" charset="0"/>
            </a:endParaRPr>
          </a:p>
          <a:p>
            <a:pPr marL="0" indent="0">
              <a:buNone/>
            </a:pPr>
            <a:r>
              <a:rPr lang="en-US" sz="2800" dirty="0">
                <a:solidFill>
                  <a:srgbClr val="000000"/>
                </a:solidFill>
                <a:effectLst/>
                <a:latin typeface="Calibri" panose="020F0502020204030204" pitchFamily="34" charset="0"/>
                <a:ea typeface="Arial" panose="020B0604020202020204" pitchFamily="34" charset="0"/>
              </a:rPr>
              <a:t>There was </a:t>
            </a:r>
            <a:r>
              <a:rPr lang="en-US" sz="2800" dirty="0">
                <a:solidFill>
                  <a:srgbClr val="000000"/>
                </a:solidFill>
                <a:latin typeface="Calibri" panose="020F0502020204030204" pitchFamily="34" charset="0"/>
                <a:ea typeface="Arial" panose="020B0604020202020204" pitchFamily="34" charset="0"/>
              </a:rPr>
              <a:t>no peer-reviewed data to suggest any additional risk for using a 30-minute rest/recovery time between matches. </a:t>
            </a:r>
            <a:endParaRPr lang="en-US" dirty="0"/>
          </a:p>
        </p:txBody>
      </p:sp>
      <p:sp>
        <p:nvSpPr>
          <p:cNvPr id="4" name="Footer Placeholder 3">
            <a:extLst>
              <a:ext uri="{FF2B5EF4-FFF2-40B4-BE49-F238E27FC236}">
                <a16:creationId xmlns:a16="http://schemas.microsoft.com/office/drawing/2014/main" xmlns="" id="{86E44396-0702-48A0-9C19-2B1D50A67E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43927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E1907B-7B70-4259-84F8-771452039275}"/>
              </a:ext>
            </a:extLst>
          </p:cNvPr>
          <p:cNvSpPr>
            <a:spLocks noGrp="1"/>
          </p:cNvSpPr>
          <p:nvPr>
            <p:ph type="title"/>
          </p:nvPr>
        </p:nvSpPr>
        <p:spPr/>
        <p:txBody>
          <a:bodyPr/>
          <a:lstStyle/>
          <a:p>
            <a:r>
              <a:rPr lang="en-US" dirty="0"/>
              <a:t>Representation</a:t>
            </a:r>
            <a:br>
              <a:rPr lang="en-US" dirty="0"/>
            </a:br>
            <a:r>
              <a:rPr lang="en-US" dirty="0"/>
              <a:t>limited competition rule 1-4-7 </a:t>
            </a:r>
            <a:r>
              <a:rPr lang="en-US" dirty="0">
                <a:solidFill>
                  <a:schemeClr val="accent2"/>
                </a:solidFill>
              </a:rPr>
              <a:t>(new)</a:t>
            </a:r>
          </a:p>
        </p:txBody>
      </p:sp>
      <p:sp>
        <p:nvSpPr>
          <p:cNvPr id="4" name="Footer Placeholder 3">
            <a:extLst>
              <a:ext uri="{FF2B5EF4-FFF2-40B4-BE49-F238E27FC236}">
                <a16:creationId xmlns:a16="http://schemas.microsoft.com/office/drawing/2014/main" xmlns="" id="{1389EBBB-EF6B-48A4-985D-2310387CD4A3}"/>
              </a:ext>
            </a:extLst>
          </p:cNvPr>
          <p:cNvSpPr>
            <a:spLocks noGrp="1"/>
          </p:cNvSpPr>
          <p:nvPr>
            <p:ph type="ftr" sz="quarter" idx="11"/>
          </p:nvPr>
        </p:nvSpPr>
        <p:spPr/>
        <p:txBody>
          <a:bodyPr/>
          <a:lstStyle/>
          <a:p>
            <a:pPr>
              <a:defRPr/>
            </a:pPr>
            <a:r>
              <a:rPr lang="en-US"/>
              <a:t>www.nfhs.org</a:t>
            </a:r>
          </a:p>
        </p:txBody>
      </p:sp>
      <p:pic>
        <p:nvPicPr>
          <p:cNvPr id="3" name="Content Placeholder 2">
            <a:extLst>
              <a:ext uri="{FF2B5EF4-FFF2-40B4-BE49-F238E27FC236}">
                <a16:creationId xmlns:a16="http://schemas.microsoft.com/office/drawing/2014/main" xmlns="" id="{B5E94C6B-CD48-478D-AA2C-8444C4654B0A}"/>
              </a:ext>
            </a:extLst>
          </p:cNvPr>
          <p:cNvPicPr>
            <a:picLocks noGrp="1" noChangeAspect="1"/>
          </p:cNvPicPr>
          <p:nvPr>
            <p:ph idx="1"/>
          </p:nvPr>
        </p:nvPicPr>
        <p:blipFill>
          <a:blip r:embed="rId2"/>
          <a:stretch>
            <a:fillRect/>
          </a:stretch>
        </p:blipFill>
        <p:spPr>
          <a:xfrm>
            <a:off x="3467100" y="1930400"/>
            <a:ext cx="6718947" cy="4632999"/>
          </a:xfrm>
          <a:prstGeom prst="rect">
            <a:avLst/>
          </a:prstGeom>
        </p:spPr>
      </p:pic>
    </p:spTree>
    <p:extLst>
      <p:ext uri="{BB962C8B-B14F-4D97-AF65-F5344CB8AC3E}">
        <p14:creationId xmlns:p14="http://schemas.microsoft.com/office/powerpoint/2010/main" val="299557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1CA43D-49D2-40B1-BA9D-B49710D6E669}"/>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representation</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 1-4-7 </a:t>
            </a:r>
            <a:r>
              <a:rPr lang="en-US" dirty="0">
                <a:solidFill>
                  <a:schemeClr val="accent2"/>
                </a:solidFill>
              </a:rPr>
              <a:t>(new)</a:t>
            </a:r>
            <a:endParaRPr lang="en-US" dirty="0"/>
          </a:p>
        </p:txBody>
      </p:sp>
      <p:sp>
        <p:nvSpPr>
          <p:cNvPr id="3" name="Content Placeholder 2">
            <a:extLst>
              <a:ext uri="{FF2B5EF4-FFF2-40B4-BE49-F238E27FC236}">
                <a16:creationId xmlns:a16="http://schemas.microsoft.com/office/drawing/2014/main" xmlns="" id="{B8E037FE-1DA1-423A-8948-248FA22A7A91}"/>
              </a:ext>
            </a:extLst>
          </p:cNvPr>
          <p:cNvSpPr>
            <a:spLocks noGrp="1"/>
          </p:cNvSpPr>
          <p:nvPr>
            <p:ph idx="1"/>
          </p:nvPr>
        </p:nvSpPr>
        <p:spPr/>
        <p:txBody>
          <a:bodyPr/>
          <a:lstStyle/>
          <a:p>
            <a:pPr marL="0" marR="0">
              <a:spcBef>
                <a:spcPts val="1000"/>
              </a:spcBef>
              <a:spcAft>
                <a:spcPts val="1000"/>
              </a:spcAft>
            </a:pPr>
            <a:r>
              <a:rPr lang="en-US" sz="2800" b="1" u="sng" dirty="0">
                <a:solidFill>
                  <a:schemeClr val="bg2">
                    <a:lumMod val="10000"/>
                  </a:schemeClr>
                </a:solidFill>
                <a:effectLst/>
                <a:latin typeface="Calibri" panose="020F0502020204030204" pitchFamily="34" charset="0"/>
                <a:ea typeface="Arial" panose="020B0604020202020204" pitchFamily="34" charset="0"/>
              </a:rPr>
              <a:t>ART. 7 . . .</a:t>
            </a:r>
            <a:r>
              <a:rPr lang="en-US" sz="2800" u="sng" dirty="0">
                <a:solidFill>
                  <a:schemeClr val="bg2">
                    <a:lumMod val="10000"/>
                  </a:schemeClr>
                </a:solidFill>
                <a:effectLst/>
                <a:latin typeface="Calibri" panose="020F0502020204030204" pitchFamily="34" charset="0"/>
                <a:ea typeface="Arial" panose="020B0604020202020204" pitchFamily="34" charset="0"/>
              </a:rPr>
              <a:t> No contestant shall wrestle in more than 10 matches in a two-consecutive day period.</a:t>
            </a:r>
          </a:p>
          <a:p>
            <a:pPr marL="0" marR="0" indent="0">
              <a:spcBef>
                <a:spcPts val="1000"/>
              </a:spcBef>
              <a:spcAft>
                <a:spcPts val="1000"/>
              </a:spcAft>
              <a:buNone/>
            </a:pPr>
            <a:endParaRPr lang="en-US" sz="16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1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600" dirty="0">
              <a:effectLst/>
              <a:latin typeface="Times New Roman" panose="02020603050405020304" pitchFamily="18" charset="0"/>
              <a:ea typeface="Times New Roman" panose="02020603050405020304" pitchFamily="18" charset="0"/>
            </a:endParaRPr>
          </a:p>
          <a:p>
            <a:pPr marL="0" indent="0">
              <a:buNone/>
            </a:pPr>
            <a:r>
              <a:rPr lang="en-US" sz="2800" dirty="0">
                <a:solidFill>
                  <a:srgbClr val="000000"/>
                </a:solidFill>
                <a:effectLst/>
                <a:latin typeface="Calibri" panose="020F0502020204030204" pitchFamily="34" charset="0"/>
                <a:ea typeface="Arial" panose="020B0604020202020204" pitchFamily="34" charset="0"/>
              </a:rPr>
              <a:t>The rule to allow 6 matches per day was intended for meet management on one-day tournaments and is not to allow more matches in a season.</a:t>
            </a:r>
            <a:endParaRPr lang="en-US" dirty="0"/>
          </a:p>
        </p:txBody>
      </p:sp>
      <p:sp>
        <p:nvSpPr>
          <p:cNvPr id="4" name="Footer Placeholder 3">
            <a:extLst>
              <a:ext uri="{FF2B5EF4-FFF2-40B4-BE49-F238E27FC236}">
                <a16:creationId xmlns:a16="http://schemas.microsoft.com/office/drawing/2014/main" xmlns="" id="{81709C21-9FC5-4A07-8820-2E1F76A6460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8874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4A0F9-DB01-7B1C-F66A-A0182ACBE51C}"/>
              </a:ext>
            </a:extLst>
          </p:cNvPr>
          <p:cNvSpPr>
            <a:spLocks noGrp="1"/>
          </p:cNvSpPr>
          <p:nvPr>
            <p:ph type="title"/>
          </p:nvPr>
        </p:nvSpPr>
        <p:spPr/>
        <p:txBody>
          <a:bodyPr/>
          <a:lstStyle/>
          <a:p>
            <a:r>
              <a:rPr lang="en-US" dirty="0"/>
              <a:t>Referee’s uniform</a:t>
            </a:r>
            <a:br>
              <a:rPr lang="en-US" dirty="0"/>
            </a:br>
            <a:r>
              <a:rPr lang="en-US" dirty="0"/>
              <a:t>rule 3-1-1</a:t>
            </a:r>
          </a:p>
        </p:txBody>
      </p:sp>
      <p:sp>
        <p:nvSpPr>
          <p:cNvPr id="4" name="Footer Placeholder 3">
            <a:extLst>
              <a:ext uri="{FF2B5EF4-FFF2-40B4-BE49-F238E27FC236}">
                <a16:creationId xmlns:a16="http://schemas.microsoft.com/office/drawing/2014/main" xmlns="" id="{53CD68E2-822B-2512-B10C-8F8B4F00803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erson standing next to a pair of shoes&#10;&#10;Description automatically generated with medium confidence">
            <a:extLst>
              <a:ext uri="{FF2B5EF4-FFF2-40B4-BE49-F238E27FC236}">
                <a16:creationId xmlns:a16="http://schemas.microsoft.com/office/drawing/2014/main" xmlns="" id="{A5029830-ABA7-8C55-6EBE-AF0FB44541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4570" y="2049954"/>
            <a:ext cx="6880473" cy="4282583"/>
          </a:xfrm>
          <a:prstGeom prst="rect">
            <a:avLst/>
          </a:prstGeom>
        </p:spPr>
      </p:pic>
    </p:spTree>
    <p:extLst>
      <p:ext uri="{BB962C8B-B14F-4D97-AF65-F5344CB8AC3E}">
        <p14:creationId xmlns:p14="http://schemas.microsoft.com/office/powerpoint/2010/main" val="358591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8906BA-8197-4FF7-9298-5711CAB02576}"/>
              </a:ext>
            </a:extLst>
          </p:cNvPr>
          <p:cNvSpPr>
            <a:spLocks noGrp="1"/>
          </p:cNvSpPr>
          <p:nvPr>
            <p:ph type="title"/>
          </p:nvPr>
        </p:nvSpPr>
        <p:spPr/>
        <p:txBody>
          <a:bodyPr/>
          <a:lstStyle/>
          <a:p>
            <a:r>
              <a:rPr lang="en-US" dirty="0"/>
              <a:t>Referee</a:t>
            </a:r>
            <a:br>
              <a:rPr lang="en-US" dirty="0"/>
            </a:br>
            <a:r>
              <a:rPr lang="en-US" dirty="0"/>
              <a:t>rule 3-1-1</a:t>
            </a:r>
          </a:p>
        </p:txBody>
      </p:sp>
      <p:sp>
        <p:nvSpPr>
          <p:cNvPr id="3" name="Content Placeholder 2">
            <a:extLst>
              <a:ext uri="{FF2B5EF4-FFF2-40B4-BE49-F238E27FC236}">
                <a16:creationId xmlns:a16="http://schemas.microsoft.com/office/drawing/2014/main" xmlns="" id="{48F0856E-599E-4FE3-9B2D-8AE80C0A8DE4}"/>
              </a:ext>
            </a:extLst>
          </p:cNvPr>
          <p:cNvSpPr>
            <a:spLocks noGrp="1"/>
          </p:cNvSpPr>
          <p:nvPr>
            <p:ph idx="1"/>
          </p:nvPr>
        </p:nvSpPr>
        <p:spPr/>
        <p:txBody>
          <a:bodyPr/>
          <a:lstStyle/>
          <a:p>
            <a:r>
              <a:rPr lang="en-US" sz="2800" b="1" dirty="0">
                <a:solidFill>
                  <a:srgbClr val="000000"/>
                </a:solidFill>
                <a:effectLst/>
                <a:latin typeface="Calibri" panose="020F0502020204030204" pitchFamily="34" charset="0"/>
                <a:ea typeface="Arial" panose="020B0604020202020204" pitchFamily="34" charset="0"/>
              </a:rPr>
              <a:t>ART. 1 . . . </a:t>
            </a:r>
            <a:r>
              <a:rPr lang="en-US" sz="2800" dirty="0">
                <a:solidFill>
                  <a:srgbClr val="000000"/>
                </a:solidFill>
                <a:effectLst/>
                <a:latin typeface="Calibri" panose="020F0502020204030204" pitchFamily="34" charset="0"/>
                <a:ea typeface="Arial" panose="020B0604020202020204" pitchFamily="34" charset="0"/>
              </a:rPr>
              <a:t>The referee’s uniform consists of a short-sleeved knit shirt, with alternating black and white 1-inch stripes; or gray with black pinstripes, or an event provided shirt common to all referees at that event, full-length black trousers, black belt (if trousers have belt loops), black socks and black wrestling/gym shoes </a:t>
            </a:r>
            <a:r>
              <a:rPr lang="en-US" sz="2800" strike="sngStrike" dirty="0">
                <a:solidFill>
                  <a:schemeClr val="bg2">
                    <a:lumMod val="10000"/>
                  </a:schemeClr>
                </a:solidFill>
                <a:effectLst/>
                <a:latin typeface="Calibri" panose="020F0502020204030204" pitchFamily="34" charset="0"/>
                <a:ea typeface="Arial" panose="020B0604020202020204" pitchFamily="34" charset="0"/>
              </a:rPr>
              <a:t>without colored highlights</a:t>
            </a:r>
            <a:r>
              <a:rPr lang="en-US" sz="2800" dirty="0">
                <a:solidFill>
                  <a:schemeClr val="bg2">
                    <a:lumMod val="10000"/>
                  </a:schemeClr>
                </a:solidFill>
                <a:effectLst/>
                <a:latin typeface="Calibri" panose="020F0502020204030204" pitchFamily="34" charset="0"/>
                <a:ea typeface="Arial" panose="020B0604020202020204" pitchFamily="34" charset="0"/>
              </a:rPr>
              <a:t>.  </a:t>
            </a:r>
            <a:r>
              <a:rPr lang="en-US" sz="2800" u="sng" dirty="0">
                <a:solidFill>
                  <a:schemeClr val="bg2">
                    <a:lumMod val="10000"/>
                  </a:schemeClr>
                </a:solidFill>
                <a:effectLst/>
                <a:latin typeface="Calibri" panose="020F0502020204030204" pitchFamily="34" charset="0"/>
                <a:ea typeface="Arial" panose="020B0604020202020204" pitchFamily="34" charset="0"/>
              </a:rPr>
              <a:t>Shoes with white or gray trim are allowed.</a:t>
            </a:r>
            <a:r>
              <a:rPr lang="en-US" sz="2800" dirty="0">
                <a:solidFill>
                  <a:schemeClr val="bg2">
                    <a:lumMod val="10000"/>
                  </a:schemeClr>
                </a:solidFill>
                <a:effectLst/>
                <a:latin typeface="Calibri" panose="020F0502020204030204" pitchFamily="34" charset="0"/>
                <a:ea typeface="Arial" panose="020B0604020202020204" pitchFamily="34" charset="0"/>
              </a:rPr>
              <a:t> </a:t>
            </a:r>
            <a:endParaRPr lang="en-US" dirty="0">
              <a:solidFill>
                <a:schemeClr val="bg2">
                  <a:lumMod val="10000"/>
                </a:schemeClr>
              </a:solidFill>
            </a:endParaRPr>
          </a:p>
        </p:txBody>
      </p:sp>
      <p:sp>
        <p:nvSpPr>
          <p:cNvPr id="4" name="Footer Placeholder 3">
            <a:extLst>
              <a:ext uri="{FF2B5EF4-FFF2-40B4-BE49-F238E27FC236}">
                <a16:creationId xmlns:a16="http://schemas.microsoft.com/office/drawing/2014/main" xmlns="" id="{522106A9-4834-47C5-B05C-4B2BF40F22F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1166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2CFB9-5842-4638-9B08-8220E7DE25F4}"/>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Referee</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 3-1-1</a:t>
            </a:r>
            <a:endParaRPr lang="en-US" dirty="0"/>
          </a:p>
        </p:txBody>
      </p:sp>
      <p:sp>
        <p:nvSpPr>
          <p:cNvPr id="3" name="Content Placeholder 2">
            <a:extLst>
              <a:ext uri="{FF2B5EF4-FFF2-40B4-BE49-F238E27FC236}">
                <a16:creationId xmlns:a16="http://schemas.microsoft.com/office/drawing/2014/main" xmlns="" id="{D726F532-7BEE-4CC1-B102-703C9D7F48B3}"/>
              </a:ext>
            </a:extLst>
          </p:cNvPr>
          <p:cNvSpPr>
            <a:spLocks noGrp="1"/>
          </p:cNvSpPr>
          <p:nvPr>
            <p:ph idx="1"/>
          </p:nvPr>
        </p:nvSpPr>
        <p:spPr/>
        <p:txBody>
          <a:bodyPr/>
          <a:lstStyle/>
          <a:p>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The referee shall be neatly attired and have other accessories, including a colored disk, a black lanyard and black whistle, red and green armbands, and a kit to conduct the random draw. The red armband shall be worn on the left wrist and the green armband on the right wrist</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a:t>
            </a:r>
          </a:p>
          <a:p>
            <a:endParaRPr lang="en-US" sz="2800" dirty="0">
              <a:solidFill>
                <a:srgbClr val="000000"/>
              </a:solidFill>
              <a:latin typeface="Arial" panose="020B0604020202020204" pitchFamily="34" charset="0"/>
            </a:endParaRPr>
          </a:p>
          <a:p>
            <a:pPr marL="0" marR="0">
              <a:spcBef>
                <a:spcPts val="0"/>
              </a:spcBef>
              <a:spcAft>
                <a:spcPts val="0"/>
              </a:spcAft>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a:p>
            <a:pPr marL="0" indent="0">
              <a:buNone/>
            </a:pPr>
            <a:r>
              <a:rPr lang="en-US" sz="2800" dirty="0">
                <a:solidFill>
                  <a:srgbClr val="000000"/>
                </a:solidFill>
                <a:effectLst/>
                <a:latin typeface="Calibri" panose="020F0502020204030204" pitchFamily="34" charset="0"/>
                <a:ea typeface="Arial" panose="020B0604020202020204" pitchFamily="34" charset="0"/>
              </a:rPr>
              <a:t>Allowing the referee's shoes to have trim gives them more options and opportunity to find more comfortable shoes and does not hinder the appearance of the official.</a:t>
            </a:r>
            <a:endParaRPr lang="en-US" sz="2800" dirty="0"/>
          </a:p>
        </p:txBody>
      </p:sp>
      <p:sp>
        <p:nvSpPr>
          <p:cNvPr id="4" name="Footer Placeholder 3">
            <a:extLst>
              <a:ext uri="{FF2B5EF4-FFF2-40B4-BE49-F238E27FC236}">
                <a16:creationId xmlns:a16="http://schemas.microsoft.com/office/drawing/2014/main" xmlns="" id="{6A9F210F-50C1-4DEB-8F59-2466F210671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946002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4000" b="1" dirty="0">
                <a:solidFill>
                  <a:srgbClr val="000000"/>
                </a:solidFill>
                <a:effectLst/>
                <a:latin typeface="Calibri" panose="020F0502020204030204" pitchFamily="34" charset="0"/>
                <a:ea typeface="calibri, sans-serif"/>
              </a:rPr>
              <a:t/>
            </a:r>
            <a:br>
              <a:rPr lang="en-US" sz="4000" b="1" dirty="0">
                <a:solidFill>
                  <a:srgbClr val="000000"/>
                </a:solidFill>
                <a:effectLst/>
                <a:latin typeface="Calibri" panose="020F0502020204030204" pitchFamily="34" charset="0"/>
                <a:ea typeface="calibri, sans-serif"/>
              </a:rPr>
            </a:br>
            <a:r>
              <a:rPr lang="en-US" sz="4000" b="1" dirty="0">
                <a:solidFill>
                  <a:srgbClr val="000000"/>
                </a:solidFill>
                <a:effectLst/>
                <a:latin typeface="Calibri" panose="020F0502020204030204" pitchFamily="34" charset="0"/>
                <a:ea typeface="calibri, sans-serif"/>
              </a:rPr>
              <a:t>SECTION 1 Wrestlers' UNIFORM</a:t>
            </a:r>
            <a:br>
              <a:rPr lang="en-US" sz="4000" b="1" dirty="0">
                <a:solidFill>
                  <a:srgbClr val="000000"/>
                </a:solidFill>
                <a:effectLst/>
                <a:latin typeface="Calibri" panose="020F0502020204030204" pitchFamily="34" charset="0"/>
                <a:ea typeface="calibri, sans-serif"/>
              </a:rPr>
            </a:br>
            <a:r>
              <a:rPr lang="en-US" sz="4000" b="1" dirty="0">
                <a:solidFill>
                  <a:srgbClr val="000000"/>
                </a:solidFill>
                <a:effectLst/>
                <a:latin typeface="Calibri" panose="020F0502020204030204" pitchFamily="34" charset="0"/>
                <a:ea typeface="calibri, sans-serif"/>
              </a:rPr>
              <a:t>rule </a:t>
            </a:r>
            <a:r>
              <a:rPr lang="en-US" sz="4000" b="1" cap="none" dirty="0">
                <a:solidFill>
                  <a:srgbClr val="000000"/>
                </a:solidFill>
                <a:effectLst/>
                <a:latin typeface="Calibri" panose="020F0502020204030204" pitchFamily="34" charset="0"/>
                <a:ea typeface="calibri, sans-serif"/>
              </a:rPr>
              <a:t>4-1-1a and 4-1-1b</a:t>
            </a:r>
            <a:r>
              <a:rPr lang="en-US" sz="2400" dirty="0">
                <a:effectLst/>
                <a:latin typeface="Times New Roman" panose="02020603050405020304" pitchFamily="18" charset="0"/>
                <a:ea typeface="Times New Roman" panose="02020603050405020304" pitchFamily="18" charset="0"/>
              </a:rPr>
              <a:t/>
            </a:r>
            <a:br>
              <a:rPr lang="en-US" sz="24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1000"/>
              </a:spcBef>
              <a:spcAft>
                <a:spcPts val="1000"/>
              </a:spcAft>
            </a:pPr>
            <a:r>
              <a:rPr lang="en-US" sz="2800" dirty="0">
                <a:solidFill>
                  <a:srgbClr val="000000"/>
                </a:solidFill>
                <a:effectLst/>
                <a:latin typeface="Calibri" panose="020F0502020204030204" pitchFamily="34" charset="0"/>
                <a:ea typeface="Arial" panose="020B0604020202020204" pitchFamily="34" charset="0"/>
              </a:rPr>
              <a:t>A legal uniform consists of:</a:t>
            </a:r>
            <a:endParaRPr lang="en-US" sz="16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1000"/>
              </a:spcAft>
              <a:buClr>
                <a:srgbClr val="000000"/>
              </a:buClr>
              <a:buFont typeface="+mj-lt"/>
              <a:buAutoNum type="alphaLcPeriod"/>
            </a:pPr>
            <a:r>
              <a:rPr lang="en-US" sz="2800" dirty="0">
                <a:solidFill>
                  <a:srgbClr val="000000"/>
                </a:solidFill>
                <a:effectLst/>
                <a:latin typeface="Calibri" panose="020F0502020204030204" pitchFamily="34" charset="0"/>
                <a:ea typeface="'calibri',sans-serif"/>
                <a:cs typeface="Helvetica Condensed"/>
              </a:rPr>
              <a:t>a one-piece singlet cut no lower in the back or front than the level of the armpits and under the arms no lower than one-half the distance between the armpit and belt line. A suitable undergarment, which completely covers the buttocks and groin area, shall be worn under a one-piece singlet. </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118497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1 Wrestlers' UNIFORM</a:t>
            </a:r>
            <a:b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rule </a:t>
            </a:r>
            <a:r>
              <a:rPr kumimoji="0" lang="en-US" sz="4000" b="1" i="0" u="none" strike="noStrike" kern="1200" cap="none" spc="0" normalizeH="0" baseline="0" noProof="0" dirty="0">
                <a:ln>
                  <a:noFill/>
                </a:ln>
                <a:solidFill>
                  <a:srgbClr val="000000"/>
                </a:solidFill>
                <a:effectLst/>
                <a:uLnTx/>
                <a:uFillTx/>
                <a:latin typeface="Calibri" panose="020F0502020204030204" pitchFamily="34" charset="0"/>
                <a:ea typeface="calibri, sans-serif"/>
                <a:cs typeface="+mj-cs"/>
              </a:rPr>
              <a:t>4-1-1a and 4-1-1b</a:t>
            </a: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a:xfrm>
            <a:off x="1940985" y="1989139"/>
            <a:ext cx="10026649" cy="4338637"/>
          </a:xfrm>
        </p:spPr>
        <p:txBody>
          <a:bodyPr/>
          <a:lstStyle/>
          <a:p>
            <a:pPr marL="0" marR="0" lvl="0" indent="0" algn="l" defTabSz="914400" rtl="0" eaLnBrk="1" fontAlgn="base" latinLnBrk="0" hangingPunct="1">
              <a:lnSpc>
                <a:spcPct val="100000"/>
              </a:lnSpc>
              <a:spcBef>
                <a:spcPts val="0"/>
              </a:spcBef>
              <a:spcAft>
                <a:spcPts val="1000"/>
              </a:spcAft>
              <a:buClr>
                <a:srgbClr val="000000"/>
              </a:buClr>
              <a:buSz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sans-serif"/>
                <a:cs typeface="Helvetica Condensed"/>
              </a:rPr>
              <a:t>Any other undergarment worn under the one-piece singlet which extends beyond the inseam shall be tight-fitting and shall not extend below the knee. The one-piece singlet may be worn with full-length </a:t>
            </a:r>
            <a:r>
              <a:rPr kumimoji="0" lang="en-US" sz="2800" b="0" i="0" u="sng" strike="noStrike" kern="1200" cap="none" spc="0" normalizeH="0" baseline="0" noProof="0" dirty="0">
                <a:ln>
                  <a:noFill/>
                </a:ln>
                <a:solidFill>
                  <a:schemeClr val="bg2">
                    <a:lumMod val="10000"/>
                  </a:schemeClr>
                </a:solidFill>
                <a:effectLst/>
                <a:uLnTx/>
                <a:uFillTx/>
                <a:latin typeface="Calibri" panose="020F0502020204030204" pitchFamily="34" charset="0"/>
                <a:ea typeface="'calibri',sans-serif"/>
                <a:cs typeface="Helvetica Condensed"/>
              </a:rPr>
              <a:t>form-fitted tights</a:t>
            </a:r>
            <a:r>
              <a:rPr kumimoji="0" lang="en-US" sz="28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sans-serif"/>
                <a:cs typeface="Helvetica Condensed"/>
              </a:rPr>
              <a:t> </a:t>
            </a:r>
            <a:r>
              <a:rPr kumimoji="0" lang="en-US" sz="2800" b="0" i="0" u="none" strike="sngStrike" kern="1200" cap="none" spc="0" normalizeH="0" baseline="0" noProof="0" dirty="0">
                <a:ln>
                  <a:noFill/>
                </a:ln>
                <a:solidFill>
                  <a:schemeClr val="bg2">
                    <a:lumMod val="10000"/>
                  </a:schemeClr>
                </a:solidFill>
                <a:effectLst/>
                <a:uLnTx/>
                <a:uFillTx/>
                <a:latin typeface="Calibri" panose="020F0502020204030204" pitchFamily="34" charset="0"/>
                <a:ea typeface="'calibri',sans-serif"/>
                <a:cs typeface="Helvetica Condensed"/>
              </a:rPr>
              <a:t>with stirrups</a:t>
            </a:r>
            <a:r>
              <a:rPr kumimoji="0" lang="en-US" sz="28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sans-serif"/>
                <a:cs typeface="Helvetica Condensed"/>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sans-serif"/>
                <a:cs typeface="Helvetica Condensed"/>
              </a:rPr>
              <a:t>The one-piece singlet shall be school-issued. </a:t>
            </a:r>
            <a:endParaRPr kumimoji="0" lang="en-US" sz="2000" b="0" i="0" u="none" strike="noStrike" kern="1200" cap="none" spc="0" normalizeH="0" baseline="0" noProof="0" dirty="0">
              <a:ln>
                <a:noFill/>
              </a:ln>
              <a:solidFill>
                <a:srgbClr val="414B56"/>
              </a:solidFill>
              <a:effectLst/>
              <a:uLnTx/>
              <a:uFillTx/>
              <a:latin typeface="Helvetica Condensed"/>
              <a:ea typeface="'calibri',sans-serif"/>
              <a:cs typeface="Helvetica Condensed"/>
            </a:endParaRP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854665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1 Wrestlers' UNIFORM</a:t>
            </a:r>
            <a:b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rule </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calibri, sans-serif"/>
                <a:cs typeface="+mj-cs"/>
              </a:rPr>
              <a:t>4-1-1a and 4-1-1b</a:t>
            </a: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r>
              <a:rPr lang="en-US" sz="2800" b="1" dirty="0">
                <a:solidFill>
                  <a:srgbClr val="000000"/>
                </a:solidFill>
                <a:effectLst/>
                <a:latin typeface="Calibri" panose="020F0502020204030204" pitchFamily="34" charset="0"/>
                <a:ea typeface="'calibri',sans-serif"/>
              </a:rPr>
              <a:t>NOTE:</a:t>
            </a:r>
            <a:r>
              <a:rPr lang="en-US" sz="2800" dirty="0">
                <a:solidFill>
                  <a:srgbClr val="000000"/>
                </a:solidFill>
                <a:effectLst/>
                <a:latin typeface="Calibri" panose="020F0502020204030204" pitchFamily="34" charset="0"/>
                <a:ea typeface="'calibri',sans-serif"/>
              </a:rPr>
              <a:t> Female contestants wearing a one-piece singlet shall wear a </a:t>
            </a:r>
            <a:r>
              <a:rPr lang="en-US" sz="2800" dirty="0">
                <a:solidFill>
                  <a:schemeClr val="bg2">
                    <a:lumMod val="10000"/>
                  </a:schemeClr>
                </a:solidFill>
                <a:effectLst/>
                <a:latin typeface="Calibri" panose="020F0502020204030204" pitchFamily="34" charset="0"/>
                <a:ea typeface="'calibri',sans-serif"/>
              </a:rPr>
              <a:t>sports bra that completely covers their breasts and minimizes the risk of exposure. Compression shirts worn underneath a one-piece singlet are permitted but not required for female contestants unless needed to ensure complete coverage. </a:t>
            </a:r>
          </a:p>
          <a:p>
            <a:pPr marL="0" indent="0">
              <a:buNone/>
            </a:pPr>
            <a:endParaRPr lang="en-US" sz="2800" dirty="0">
              <a:effectLst/>
              <a:latin typeface="Times New Roman" panose="02020603050405020304" pitchFamily="18" charset="0"/>
              <a:ea typeface="Times New Roman" panose="02020603050405020304" pitchFamily="18" charset="0"/>
            </a:endParaRPr>
          </a:p>
          <a:p>
            <a:pPr marL="0" indent="0">
              <a:buNone/>
            </a:pPr>
            <a:r>
              <a:rPr lang="en-US" sz="2800" dirty="0" err="1">
                <a:solidFill>
                  <a:srgbClr val="000000"/>
                </a:solidFill>
                <a:effectLst/>
                <a:latin typeface="Calibri" panose="020F0502020204030204" pitchFamily="34" charset="0"/>
                <a:ea typeface="Arial" panose="020B0604020202020204" pitchFamily="34" charset="0"/>
              </a:rPr>
              <a:t>b.</a:t>
            </a:r>
            <a:r>
              <a:rPr lang="en-US" sz="2800" dirty="0">
                <a:solidFill>
                  <a:srgbClr val="000000"/>
                </a:solidFill>
                <a:effectLst/>
                <a:latin typeface="Calibri" panose="020F0502020204030204" pitchFamily="34" charset="0"/>
                <a:ea typeface="Arial" panose="020B0604020202020204" pitchFamily="34" charset="0"/>
              </a:rPr>
              <a:t> compression shorts or shorts designed for wrestling shall have a minimum 4-inch inseam that shall not extend below the knee; shorts designed for wrestling shall have an elastic waistband and a drawstring that is not exposed. </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47841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1 Wrestlers' UNIFORM</a:t>
            </a:r>
            <a:b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rule </a:t>
            </a:r>
            <a:r>
              <a:rPr kumimoji="0" lang="en-US" sz="4000" b="1" i="0" u="none" strike="noStrike" kern="1200" cap="none" spc="0" normalizeH="0" baseline="0" noProof="0" dirty="0">
                <a:ln>
                  <a:noFill/>
                </a:ln>
                <a:solidFill>
                  <a:srgbClr val="000000"/>
                </a:solidFill>
                <a:effectLst/>
                <a:uLnTx/>
                <a:uFillTx/>
                <a:latin typeface="Calibri" panose="020F0502020204030204" pitchFamily="34" charset="0"/>
                <a:ea typeface="calibri, sans-serif"/>
                <a:cs typeface="+mj-cs"/>
              </a:rPr>
              <a:t>4-1-1a and 4-1-1b</a:t>
            </a: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lvl="0" indent="0">
              <a:spcBef>
                <a:spcPts val="1000"/>
              </a:spcBef>
              <a:spcAft>
                <a:spcPts val="1000"/>
              </a:spcAft>
              <a:buClr>
                <a:srgbClr val="000000"/>
              </a:buClr>
              <a:buNone/>
            </a:pPr>
            <a:r>
              <a:rPr lang="en-US" sz="2800" dirty="0">
                <a:solidFill>
                  <a:srgbClr val="000000"/>
                </a:solidFill>
                <a:effectLst/>
                <a:latin typeface="Calibri" panose="020F0502020204030204" pitchFamily="34" charset="0"/>
                <a:ea typeface="Arial" panose="020B0604020202020204" pitchFamily="34" charset="0"/>
              </a:rPr>
              <a:t>Compression shorts or shorts designed for wrestling shall not have exposed drawstrings, belt loops, zippers, snaps, button or pockets. A suitable undergarment, which completely covers the buttocks and groin area shall be worn under shorts designed for wrestling and compression shorts. </a:t>
            </a:r>
            <a:r>
              <a:rPr lang="en-US" sz="2800" dirty="0">
                <a:solidFill>
                  <a:srgbClr val="000000"/>
                </a:solidFill>
                <a:effectLst/>
                <a:latin typeface="Calibri" panose="020F0502020204030204" pitchFamily="34" charset="0"/>
                <a:ea typeface="Arial" panose="020B0604020202020204" pitchFamily="34" charset="0"/>
                <a:cs typeface="Helvetica Condensed"/>
              </a:rPr>
              <a:t>Shorts designed for wrestling may be worn over the singlet. </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77866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1 Wrestlers' UNIFORM</a:t>
            </a:r>
            <a:b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40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rule </a:t>
            </a:r>
            <a:r>
              <a:rPr kumimoji="0" lang="en-US" sz="4000" b="1" i="0" u="none" strike="noStrike" kern="1200" cap="none" spc="0" normalizeH="0" baseline="0" noProof="0" dirty="0">
                <a:ln>
                  <a:noFill/>
                </a:ln>
                <a:solidFill>
                  <a:srgbClr val="000000"/>
                </a:solidFill>
                <a:effectLst/>
                <a:uLnTx/>
                <a:uFillTx/>
                <a:latin typeface="Calibri" panose="020F0502020204030204" pitchFamily="34" charset="0"/>
                <a:ea typeface="calibri, sans-serif"/>
                <a:cs typeface="+mj-cs"/>
              </a:rPr>
              <a:t>4-1-1a and 4-1-1b</a:t>
            </a: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lvl="0" indent="0">
              <a:spcBef>
                <a:spcPts val="1000"/>
              </a:spcBef>
              <a:spcAft>
                <a:spcPts val="1000"/>
              </a:spcAft>
              <a:buClr>
                <a:srgbClr val="000000"/>
              </a:buClr>
              <a:buNone/>
            </a:pPr>
            <a:r>
              <a:rPr lang="en-US" sz="2800" dirty="0">
                <a:solidFill>
                  <a:srgbClr val="000000"/>
                </a:solidFill>
                <a:effectLst/>
                <a:latin typeface="Calibri" panose="020F0502020204030204" pitchFamily="34" charset="0"/>
                <a:ea typeface="Arial" panose="020B0604020202020204" pitchFamily="34" charset="0"/>
                <a:cs typeface="Helvetica Condensed"/>
              </a:rPr>
              <a:t>Compression shorts or shorts designed for wrestling may be worn with a form-fitted compression shirt. Compression shorts or shorts designed for wrestling shall be school-issued. </a:t>
            </a:r>
            <a:r>
              <a:rPr lang="en-US" sz="2800" u="sng" dirty="0">
                <a:solidFill>
                  <a:schemeClr val="bg2">
                    <a:lumMod val="10000"/>
                  </a:schemeClr>
                </a:solidFill>
                <a:effectLst/>
                <a:latin typeface="Calibri" panose="020F0502020204030204" pitchFamily="34" charset="0"/>
                <a:ea typeface="Arial" panose="020B0604020202020204" pitchFamily="34" charset="0"/>
                <a:cs typeface="Helvetica Condensed"/>
              </a:rPr>
              <a:t>Compression shorts or shorts designed for wrestling may be worn with full-length form-fitted tights.</a:t>
            </a:r>
          </a:p>
          <a:p>
            <a:pPr marL="0" marR="0" lvl="0" indent="0">
              <a:spcBef>
                <a:spcPts val="0"/>
              </a:spcBef>
              <a:spcAft>
                <a:spcPts val="0"/>
              </a:spcAft>
              <a:buClr>
                <a:srgbClr val="000000"/>
              </a:buClr>
              <a:buNone/>
            </a:pPr>
            <a:r>
              <a:rPr lang="en-US" sz="2800" dirty="0">
                <a:solidFill>
                  <a:schemeClr val="bg2">
                    <a:lumMod val="10000"/>
                  </a:schemeClr>
                </a:solidFill>
                <a:effectLst/>
                <a:latin typeface="Calibri" panose="020F0502020204030204" pitchFamily="34" charset="0"/>
                <a:ea typeface="Calibri" panose="020F0502020204030204" pitchFamily="34" charset="0"/>
                <a:cs typeface="Helvetica Condensed"/>
              </a:rPr>
              <a:t>c. Remains the same.</a:t>
            </a:r>
          </a:p>
          <a:p>
            <a:pPr marL="0" marR="0" lvl="0" indent="0">
              <a:spcBef>
                <a:spcPts val="0"/>
              </a:spcBef>
              <a:spcAft>
                <a:spcPts val="0"/>
              </a:spcAft>
              <a:buClr>
                <a:srgbClr val="000000"/>
              </a:buClr>
              <a:buNone/>
            </a:pPr>
            <a:endParaRPr lang="en-US" sz="2800" dirty="0">
              <a:solidFill>
                <a:schemeClr val="bg2">
                  <a:lumMod val="10000"/>
                </a:schemeClr>
              </a:solidFill>
              <a:latin typeface="Calibri" panose="020F0502020204030204" pitchFamily="34" charset="0"/>
              <a:ea typeface="Calibri" panose="020F0502020204030204" pitchFamily="34" charset="0"/>
              <a:cs typeface="Helvetica Condensed"/>
            </a:endParaRPr>
          </a:p>
          <a:p>
            <a:pPr marL="0" marR="0">
              <a:spcBef>
                <a:spcPts val="0"/>
              </a:spcBef>
              <a:spcAft>
                <a:spcPts val="0"/>
              </a:spcAft>
            </a:pPr>
            <a:r>
              <a:rPr lang="en-US" sz="2800" b="1" dirty="0">
                <a:solidFill>
                  <a:schemeClr val="bg2">
                    <a:lumMod val="10000"/>
                  </a:schemeClr>
                </a:solidFill>
                <a:effectLst/>
                <a:latin typeface="Calibri" panose="020F0502020204030204" pitchFamily="34" charset="0"/>
                <a:ea typeface="Times New Roman" panose="02020603050405020304" pitchFamily="18" charset="0"/>
              </a:rPr>
              <a:t>Rationale:</a:t>
            </a:r>
            <a:endParaRPr lang="en-US" sz="16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800" dirty="0">
                <a:solidFill>
                  <a:schemeClr val="bg2">
                    <a:lumMod val="10000"/>
                  </a:schemeClr>
                </a:solidFill>
                <a:effectLst/>
                <a:latin typeface="Calibri" panose="020F0502020204030204" pitchFamily="34" charset="0"/>
                <a:ea typeface="Arial" panose="020B0604020202020204" pitchFamily="34" charset="0"/>
              </a:rPr>
              <a:t>For</a:t>
            </a:r>
            <a:r>
              <a:rPr lang="en-US" sz="2800" dirty="0">
                <a:solidFill>
                  <a:srgbClr val="000000"/>
                </a:solidFill>
                <a:effectLst/>
                <a:latin typeface="Calibri" panose="020F0502020204030204" pitchFamily="34" charset="0"/>
                <a:ea typeface="Arial" panose="020B0604020202020204" pitchFamily="34" charset="0"/>
              </a:rPr>
              <a:t> consistency, either uniform style is available for full-length </a:t>
            </a:r>
            <a:r>
              <a:rPr lang="en-US" sz="2800" dirty="0">
                <a:solidFill>
                  <a:srgbClr val="000000"/>
                </a:solidFill>
                <a:latin typeface="Calibri" panose="020F0502020204030204" pitchFamily="34" charset="0"/>
                <a:ea typeface="Arial" panose="020B0604020202020204" pitchFamily="34" charset="0"/>
              </a:rPr>
              <a:t>form</a:t>
            </a:r>
            <a:r>
              <a:rPr lang="en-US" sz="2800" dirty="0">
                <a:solidFill>
                  <a:srgbClr val="000000"/>
                </a:solidFill>
                <a:effectLst/>
                <a:latin typeface="Calibri" panose="020F0502020204030204" pitchFamily="34" charset="0"/>
                <a:ea typeface="Arial" panose="020B0604020202020204" pitchFamily="34" charset="0"/>
              </a:rPr>
              <a:t>-fitted tights usage.</a:t>
            </a:r>
            <a:endParaRPr lang="en-US" sz="1600" dirty="0">
              <a:effectLst/>
              <a:latin typeface="Times New Roman" panose="02020603050405020304" pitchFamily="18" charset="0"/>
              <a:ea typeface="Times New Roman" panose="02020603050405020304" pitchFamily="18" charset="0"/>
            </a:endParaRPr>
          </a:p>
          <a:p>
            <a:pPr marL="0" marR="0" lvl="0" indent="0">
              <a:spcBef>
                <a:spcPts val="0"/>
              </a:spcBef>
              <a:spcAft>
                <a:spcPts val="0"/>
              </a:spcAft>
              <a:buClr>
                <a:srgbClr val="000000"/>
              </a:buClr>
              <a:buNone/>
            </a:pPr>
            <a:endParaRPr lang="en-US" sz="2800" dirty="0">
              <a:effectLst/>
              <a:latin typeface="Calibri" panose="020F0502020204030204" pitchFamily="34" charset="0"/>
              <a:ea typeface="Calibri" panose="020F0502020204030204" pitchFamily="34" charset="0"/>
              <a:cs typeface="Helvetica Condensed"/>
            </a:endParaRPr>
          </a:p>
          <a:p>
            <a:pPr marL="0" marR="0" lvl="0" indent="0">
              <a:spcBef>
                <a:spcPts val="0"/>
              </a:spcBef>
              <a:spcAft>
                <a:spcPts val="0"/>
              </a:spcAft>
              <a:buClr>
                <a:srgbClr val="000000"/>
              </a:buClr>
              <a:buNone/>
            </a:pPr>
            <a:endParaRPr lang="en-US" sz="2800" dirty="0">
              <a:latin typeface="Calibri" panose="020F0502020204030204" pitchFamily="34" charset="0"/>
              <a:ea typeface="'calibri',sans-serif"/>
              <a:cs typeface="Helvetica Condensed"/>
            </a:endParaRPr>
          </a:p>
          <a:p>
            <a:pPr marL="0" marR="0" lvl="0" indent="0">
              <a:spcBef>
                <a:spcPts val="0"/>
              </a:spcBef>
              <a:spcAft>
                <a:spcPts val="0"/>
              </a:spcAft>
              <a:buClr>
                <a:srgbClr val="000000"/>
              </a:buClr>
              <a:buNone/>
            </a:pPr>
            <a:endParaRPr lang="en-US" sz="2000" dirty="0">
              <a:effectLst/>
              <a:latin typeface="Helvetica Condensed"/>
              <a:ea typeface="'calibri',sans-serif"/>
              <a:cs typeface="Helvetica Condensed"/>
            </a:endParaRPr>
          </a:p>
          <a:p>
            <a:pPr marL="0" marR="0" lvl="0" indent="0">
              <a:spcBef>
                <a:spcPts val="1000"/>
              </a:spcBef>
              <a:spcAft>
                <a:spcPts val="1000"/>
              </a:spcAft>
              <a:buClr>
                <a:srgbClr val="000000"/>
              </a:buClr>
              <a:buNone/>
            </a:pPr>
            <a:endParaRPr lang="en-US" sz="2800" u="sng" dirty="0">
              <a:solidFill>
                <a:srgbClr val="00205B"/>
              </a:solidFill>
              <a:latin typeface="Calibri" panose="020F0502020204030204" pitchFamily="34" charset="0"/>
              <a:ea typeface="Arial" panose="020B0604020202020204" pitchFamily="34" charset="0"/>
              <a:cs typeface="Helvetica Condensed"/>
            </a:endParaRPr>
          </a:p>
          <a:p>
            <a:pPr marL="0" marR="0" lvl="0" indent="0">
              <a:spcBef>
                <a:spcPts val="1000"/>
              </a:spcBef>
              <a:spcAft>
                <a:spcPts val="1000"/>
              </a:spcAft>
              <a:buClr>
                <a:srgbClr val="000000"/>
              </a:buClr>
              <a:buNone/>
            </a:pPr>
            <a:endParaRPr lang="en-US" sz="2800" u="sng" dirty="0">
              <a:solidFill>
                <a:srgbClr val="00205B"/>
              </a:solidFill>
              <a:effectLst/>
              <a:latin typeface="Calibri" panose="020F0502020204030204" pitchFamily="34" charset="0"/>
              <a:ea typeface="Arial" panose="020B0604020202020204" pitchFamily="34" charset="0"/>
              <a:cs typeface="Helvetica Condensed"/>
            </a:endParaRPr>
          </a:p>
          <a:p>
            <a:pPr marL="0" marR="0" lvl="0" indent="0">
              <a:spcBef>
                <a:spcPts val="1000"/>
              </a:spcBef>
              <a:spcAft>
                <a:spcPts val="1000"/>
              </a:spcAft>
              <a:buClr>
                <a:srgbClr val="000000"/>
              </a:buClr>
              <a:buNone/>
            </a:pPr>
            <a:endParaRPr lang="en-US" sz="2800" u="sng" dirty="0">
              <a:solidFill>
                <a:srgbClr val="00205B"/>
              </a:solidFill>
              <a:effectLst/>
              <a:latin typeface="Calibri" panose="020F0502020204030204" pitchFamily="34" charset="0"/>
              <a:ea typeface="Arial" panose="020B0604020202020204" pitchFamily="34" charset="0"/>
              <a:cs typeface="Helvetica Condensed"/>
            </a:endParaRPr>
          </a:p>
          <a:p>
            <a:pPr marL="0" marR="0" lvl="0" indent="0">
              <a:spcBef>
                <a:spcPts val="1000"/>
              </a:spcBef>
              <a:spcAft>
                <a:spcPts val="1000"/>
              </a:spcAft>
              <a:buClr>
                <a:srgbClr val="000000"/>
              </a:buClr>
              <a:buNone/>
            </a:pPr>
            <a:endParaRPr lang="en-US" sz="2800" u="sng" dirty="0">
              <a:solidFill>
                <a:srgbClr val="00205B"/>
              </a:solidFill>
              <a:effectLst/>
              <a:latin typeface="Calibri" panose="020F0502020204030204" pitchFamily="34" charset="0"/>
              <a:ea typeface="Arial" panose="020B0604020202020204" pitchFamily="34" charset="0"/>
              <a:cs typeface="Helvetica Condensed"/>
            </a:endParaRPr>
          </a:p>
          <a:p>
            <a:pPr marL="0" marR="0" lvl="0" indent="0">
              <a:spcBef>
                <a:spcPts val="1000"/>
              </a:spcBef>
              <a:spcAft>
                <a:spcPts val="1000"/>
              </a:spcAft>
              <a:buClr>
                <a:srgbClr val="000000"/>
              </a:buClr>
              <a:buNone/>
            </a:pPr>
            <a:endParaRPr lang="en-US" sz="2000" dirty="0">
              <a:solidFill>
                <a:srgbClr val="00205B"/>
              </a:solidFill>
              <a:effectLst/>
              <a:latin typeface="Helvetica Condensed"/>
              <a:ea typeface="'calibri',sans-serif"/>
              <a:cs typeface="Helvetica Condensed"/>
            </a:endParaRPr>
          </a:p>
          <a:p>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61383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5374E1-48E2-E05A-28E2-86216B678F0E}"/>
              </a:ext>
            </a:extLst>
          </p:cNvPr>
          <p:cNvSpPr>
            <a:spLocks noGrp="1"/>
          </p:cNvSpPr>
          <p:nvPr>
            <p:ph type="title"/>
          </p:nvPr>
        </p:nvSpPr>
        <p:spPr/>
        <p:txBody>
          <a:bodyPr/>
          <a:lstStyle/>
          <a:p>
            <a:r>
              <a:rPr kumimoji="0" lang="en-US" sz="3600" b="1" i="0" u="none" strike="noStrike" kern="1200" cap="all" spc="0" normalizeH="0" baseline="0" noProof="0" dirty="0">
                <a:ln>
                  <a:noFill/>
                </a:ln>
                <a:solidFill>
                  <a:schemeClr val="bg2">
                    <a:lumMod val="10000"/>
                  </a:schemeClr>
                </a:solidFill>
                <a:effectLst/>
                <a:uLnTx/>
                <a:uFillTx/>
                <a:latin typeface="Calibri" panose="020F0502020204030204" pitchFamily="34" charset="0"/>
                <a:ea typeface="calibri, sans-serif"/>
                <a:cs typeface="+mj-cs"/>
              </a:rPr>
              <a:t>SECTION 2 WRESTLERS’ APPEARANCE AND HEALTH</a:t>
            </a:r>
            <a:r>
              <a:rPr lang="en-US" dirty="0">
                <a:solidFill>
                  <a:schemeClr val="bg2">
                    <a:lumMod val="10000"/>
                  </a:schemeClr>
                </a:solidFill>
              </a:rPr>
              <a:t/>
            </a:r>
            <a:br>
              <a:rPr lang="en-US" dirty="0">
                <a:solidFill>
                  <a:schemeClr val="bg2">
                    <a:lumMod val="10000"/>
                  </a:schemeClr>
                </a:solidFill>
              </a:rPr>
            </a:br>
            <a:r>
              <a:rPr lang="en-US" dirty="0">
                <a:solidFill>
                  <a:schemeClr val="bg2">
                    <a:lumMod val="10000"/>
                  </a:schemeClr>
                </a:solidFill>
              </a:rPr>
              <a:t>rule 4-2-1</a:t>
            </a:r>
          </a:p>
        </p:txBody>
      </p:sp>
      <p:sp>
        <p:nvSpPr>
          <p:cNvPr id="4" name="Footer Placeholder 3">
            <a:extLst>
              <a:ext uri="{FF2B5EF4-FFF2-40B4-BE49-F238E27FC236}">
                <a16:creationId xmlns:a16="http://schemas.microsoft.com/office/drawing/2014/main" xmlns="" id="{5BFF7BE5-FC97-709C-292C-458E2D681DB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screenshot, art&#10;&#10;Description automatically generated">
            <a:extLst>
              <a:ext uri="{FF2B5EF4-FFF2-40B4-BE49-F238E27FC236}">
                <a16:creationId xmlns:a16="http://schemas.microsoft.com/office/drawing/2014/main" xmlns="" id="{5C58735B-4CD2-45A7-6B98-096B8F2549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1158" y="2161539"/>
            <a:ext cx="6647688" cy="3931920"/>
          </a:xfrm>
          <a:prstGeom prst="rect">
            <a:avLst/>
          </a:prstGeom>
        </p:spPr>
      </p:pic>
    </p:spTree>
    <p:extLst>
      <p:ext uri="{BB962C8B-B14F-4D97-AF65-F5344CB8AC3E}">
        <p14:creationId xmlns:p14="http://schemas.microsoft.com/office/powerpoint/2010/main" val="1434212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WRESTLERS’ APPEARANCE AND HEALTH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4-2-1</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r>
              <a:rPr lang="en-US" sz="2800" u="sng" dirty="0">
                <a:solidFill>
                  <a:srgbClr val="0A0C0E"/>
                </a:solidFill>
                <a:effectLst/>
                <a:latin typeface="Calibri" panose="020F0502020204030204" pitchFamily="34" charset="0"/>
                <a:ea typeface="'arial',sans-serif"/>
              </a:rPr>
              <a:t>Facial hair is permissible</a:t>
            </a:r>
            <a:r>
              <a:rPr lang="en-US" sz="2800" dirty="0">
                <a:solidFill>
                  <a:srgbClr val="0A0C0E"/>
                </a:solidFill>
                <a:effectLst/>
                <a:latin typeface="Calibri" panose="020F0502020204030204" pitchFamily="34" charset="0"/>
                <a:ea typeface="'arial',sans-serif"/>
              </a:rPr>
              <a:t>.</a:t>
            </a:r>
            <a:r>
              <a:rPr lang="en-US" sz="2800" dirty="0">
                <a:solidFill>
                  <a:srgbClr val="0A0C0E"/>
                </a:solidFill>
                <a:effectLst/>
                <a:latin typeface="Arial" panose="020B0604020202020204" pitchFamily="34" charset="0"/>
                <a:ea typeface="'arial',sans-serif"/>
              </a:rPr>
              <a:t>  </a:t>
            </a:r>
            <a:r>
              <a:rPr lang="en-US" sz="2800" strike="sngStrike" dirty="0">
                <a:solidFill>
                  <a:srgbClr val="0A0C0E"/>
                </a:solidFill>
                <a:effectLst/>
                <a:latin typeface="Calibri" panose="020F0502020204030204" pitchFamily="34" charset="0"/>
                <a:ea typeface="'arial',sans-serif"/>
              </a:rPr>
              <a:t>Trimmed to a length so that the skin is visible for skin checks is allowed.  Facial hair that does not allow for skin a check to be performed, as determined by the referee or a designated, on-site appropriate health care professional overseeing the skin checks, shall be immediately trimmed to within the guidelines.  A wrestler may not compete until the facial hair is trimmed and the skin check is completed.  Hair control devices and other adornments in the hair that are securely fastened and do not present an increased risk to the wrestler or the opponent are allowed.</a:t>
            </a:r>
            <a:r>
              <a:rPr lang="en-US" sz="2800" dirty="0">
                <a:solidFill>
                  <a:srgbClr val="0A0C0E"/>
                </a:solidFill>
                <a:effectLst/>
                <a:latin typeface="Calibri" panose="020F0502020204030204" pitchFamily="34" charset="0"/>
                <a:ea typeface="'arial',sans-serif"/>
              </a:rPr>
              <a:t>  </a:t>
            </a:r>
            <a:endParaRPr lang="en-US" dirty="0">
              <a:solidFill>
                <a:srgbClr val="0A0C0E"/>
              </a:solidFill>
            </a:endParaRPr>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387286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WRESTLERS’ APPEARANCE AND HEALTH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4-2-1</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r>
              <a:rPr lang="en-US" sz="2800" dirty="0">
                <a:solidFill>
                  <a:srgbClr val="000000"/>
                </a:solidFill>
                <a:effectLst/>
                <a:latin typeface="Calibri" panose="020F0502020204030204" pitchFamily="34" charset="0"/>
                <a:ea typeface="Arial" panose="020B0604020202020204" pitchFamily="34" charset="0"/>
              </a:rPr>
              <a:t>A wrestler's hair may be contained in a legal hair cover. The legal hair cover, if worn, shall be attached to the ear guards. A bandanna is not considered a legal hair cover. The legal hair cover must be of a solid material and be nonabrasive. The wrestler opting to wear a legal hair cover must wear it to the weigh-in procedure and be checked for grooming with it on. The legal hair cover must be removed prior to the wrestler stepping on the scale to be weighed. If a referee is not present at weigh-ins, the hair cover must be checked by the meet referee upon arrival at the site.</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121257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WRESTLERS’ APPEARANCE AND HEALTH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4-2-1</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indent="190500">
              <a:spcBef>
                <a:spcPts val="0"/>
              </a:spcBef>
              <a:spcAft>
                <a:spcPts val="1000"/>
              </a:spcAft>
            </a:pPr>
            <a:r>
              <a:rPr lang="en-US" sz="2800" strike="sngStrike" dirty="0">
                <a:solidFill>
                  <a:srgbClr val="0A0C0E"/>
                </a:solidFill>
                <a:effectLst/>
                <a:latin typeface="Calibri" panose="020F0502020204030204" pitchFamily="34" charset="0"/>
                <a:ea typeface="Arial" panose="020B0604020202020204" pitchFamily="34" charset="0"/>
                <a:cs typeface="Calibri" panose="020F0502020204030204" pitchFamily="34" charset="0"/>
              </a:rPr>
              <a:t>Wrestlers that do not meet the requirement shall wear a face mask.</a:t>
            </a:r>
            <a:r>
              <a:rPr lang="en-US" sz="2800" dirty="0">
                <a:solidFill>
                  <a:srgbClr val="0A0C0E"/>
                </a:solidFill>
                <a:effectLst/>
                <a:latin typeface="Calibri" panose="020F0502020204030204" pitchFamily="34" charset="0"/>
                <a:ea typeface="Arial" panose="020B0604020202020204" pitchFamily="34" charset="0"/>
                <a:cs typeface="Calibri" panose="020F0502020204030204" pitchFamily="34" charset="0"/>
              </a:rPr>
              <a:t>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All legal hair covers and face masks will be considered as special equipment.</a:t>
            </a:r>
          </a:p>
          <a:p>
            <a:pPr marL="0" marR="0" indent="0">
              <a:spcBef>
                <a:spcPts val="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Rationale:</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US" sz="1600" dirty="0">
              <a:effectLst/>
              <a:latin typeface="Times New Roman" panose="02020603050405020304" pitchFamily="18" charset="0"/>
              <a:ea typeface="Times New Roman" panose="02020603050405020304" pitchFamily="18" charset="0"/>
            </a:endParaRPr>
          </a:p>
          <a:p>
            <a:pPr marL="0" indent="0">
              <a:buNone/>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It is important to be cognizant about skin disease and keeping all involved safe. If there are any questionable areas on or around the face, we would inquire with the wrestler about a physician’s note or get input from the on-site approved health-care professional (AHCP) if one is present. </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885474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WRESTLERS’ APPEARANCE AND HEALTH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4-2-1</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Rationale:</a:t>
            </a:r>
          </a:p>
          <a:p>
            <a:pPr marL="0" indent="0">
              <a:buNone/>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If there is no on-site AHCP and no note, then we would deny the wrestler the opportunity to compete. The length of the facial hair does not have any influence on the referee’s decision.</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84863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ADA6CF-5D49-EF90-2674-4B210F6873E5}"/>
              </a:ext>
            </a:extLst>
          </p:cNvPr>
          <p:cNvSpPr>
            <a:spLocks noGrp="1"/>
          </p:cNvSpPr>
          <p:nvPr>
            <p:ph type="title"/>
          </p:nvPr>
        </p:nvSpPr>
        <p:spPr/>
        <p:txBody>
          <a:bodyPr/>
          <a:lstStyle/>
          <a:p>
            <a:r>
              <a:rPr lang="en-US" dirty="0"/>
              <a:t>Forfeits/medical forfeits/entries</a:t>
            </a:r>
            <a:br>
              <a:rPr lang="en-US" dirty="0"/>
            </a:br>
            <a:r>
              <a:rPr lang="en-US" dirty="0"/>
              <a:t>rules 5-13, 10-2-4, 10-2-5</a:t>
            </a:r>
          </a:p>
        </p:txBody>
      </p:sp>
      <p:sp>
        <p:nvSpPr>
          <p:cNvPr id="3" name="Content Placeholder 2">
            <a:extLst>
              <a:ext uri="{FF2B5EF4-FFF2-40B4-BE49-F238E27FC236}">
                <a16:creationId xmlns:a16="http://schemas.microsoft.com/office/drawing/2014/main" xmlns="" id="{53ED6E12-44CB-43E6-9D6B-D3F4F3623737}"/>
              </a:ext>
            </a:extLst>
          </p:cNvPr>
          <p:cNvSpPr>
            <a:spLocks noGrp="1"/>
          </p:cNvSpPr>
          <p:nvPr>
            <p:ph idx="1"/>
          </p:nvPr>
        </p:nvSpPr>
        <p:spPr/>
        <p:txBody>
          <a:bodyPr/>
          <a:lstStyle/>
          <a:p>
            <a:pPr marL="0" indent="0">
              <a:buNone/>
            </a:pPr>
            <a:endParaRPr lang="en-US" dirty="0"/>
          </a:p>
        </p:txBody>
      </p:sp>
      <p:sp>
        <p:nvSpPr>
          <p:cNvPr id="4" name="Footer Placeholder 3">
            <a:extLst>
              <a:ext uri="{FF2B5EF4-FFF2-40B4-BE49-F238E27FC236}">
                <a16:creationId xmlns:a16="http://schemas.microsoft.com/office/drawing/2014/main" xmlns="" id="{8DBEB2AA-7FDF-15EF-6E48-87A3AB11E28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footwear, person, clothing, person&#10;&#10;Description automatically generated">
            <a:extLst>
              <a:ext uri="{FF2B5EF4-FFF2-40B4-BE49-F238E27FC236}">
                <a16:creationId xmlns:a16="http://schemas.microsoft.com/office/drawing/2014/main" xmlns="" id="{3B0C92BA-8E39-6738-C0B7-07CF99010F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8016" y="2007221"/>
            <a:ext cx="6811403" cy="4320555"/>
          </a:xfrm>
          <a:prstGeom prst="rect">
            <a:avLst/>
          </a:prstGeom>
        </p:spPr>
      </p:pic>
      <p:sp>
        <p:nvSpPr>
          <p:cNvPr id="7" name="TextBox 6">
            <a:extLst>
              <a:ext uri="{FF2B5EF4-FFF2-40B4-BE49-F238E27FC236}">
                <a16:creationId xmlns:a16="http://schemas.microsoft.com/office/drawing/2014/main" xmlns="" id="{7CE6E30B-55B2-3872-C199-A37AD65E264E}"/>
              </a:ext>
            </a:extLst>
          </p:cNvPr>
          <p:cNvSpPr txBox="1"/>
          <p:nvPr/>
        </p:nvSpPr>
        <p:spPr>
          <a:xfrm>
            <a:off x="6309756" y="5917031"/>
            <a:ext cx="2538351" cy="2769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Arial" panose="020B0604020202020204" pitchFamily="34" charset="0"/>
                <a:cs typeface="Arial" pitchFamily="34" charset="0"/>
              </a:rPr>
              <a:t>TOURNAMENT DIRECTOR</a:t>
            </a:r>
            <a:endParaRPr kumimoji="0" lang="en-US" sz="1200" b="1" i="0" u="none" strike="noStrike" kern="1200" cap="none" spc="0" normalizeH="0" baseline="0" noProof="0" dirty="0">
              <a:ln>
                <a:noFill/>
              </a:ln>
              <a:solidFill>
                <a:srgbClr val="414B56"/>
              </a:solidFill>
              <a:effectLst/>
              <a:uLnTx/>
              <a:uFillTx/>
              <a:latin typeface="Calibri"/>
              <a:ea typeface="+mn-ea"/>
              <a:cs typeface="Arial" pitchFamily="34" charset="0"/>
            </a:endParaRPr>
          </a:p>
        </p:txBody>
      </p:sp>
      <p:sp>
        <p:nvSpPr>
          <p:cNvPr id="8" name="TextBox 7">
            <a:extLst>
              <a:ext uri="{FF2B5EF4-FFF2-40B4-BE49-F238E27FC236}">
                <a16:creationId xmlns:a16="http://schemas.microsoft.com/office/drawing/2014/main" xmlns="" id="{65380C7F-E40E-25D5-6706-BC1C0E92A2DD}"/>
              </a:ext>
            </a:extLst>
          </p:cNvPr>
          <p:cNvSpPr txBox="1"/>
          <p:nvPr/>
        </p:nvSpPr>
        <p:spPr>
          <a:xfrm>
            <a:off x="5503718" y="5917031"/>
            <a:ext cx="2538351" cy="2769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Arial" panose="020B0604020202020204" pitchFamily="34" charset="0"/>
                <a:cs typeface="Arial" pitchFamily="34" charset="0"/>
              </a:rPr>
              <a:t>AHCP</a:t>
            </a:r>
            <a:endParaRPr kumimoji="0" lang="en-US" sz="1200" b="1" i="0" u="none" strike="noStrike" kern="1200" cap="none" spc="0" normalizeH="0" baseline="0" noProof="0" dirty="0">
              <a:ln>
                <a:noFill/>
              </a:ln>
              <a:solidFill>
                <a:srgbClr val="414B56"/>
              </a:solidFill>
              <a:effectLst/>
              <a:uLnTx/>
              <a:uFillTx/>
              <a:latin typeface="Calibri"/>
              <a:ea typeface="+mn-ea"/>
              <a:cs typeface="Arial" pitchFamily="34" charset="0"/>
            </a:endParaRPr>
          </a:p>
        </p:txBody>
      </p:sp>
      <p:sp>
        <p:nvSpPr>
          <p:cNvPr id="9" name="TextBox 8">
            <a:extLst>
              <a:ext uri="{FF2B5EF4-FFF2-40B4-BE49-F238E27FC236}">
                <a16:creationId xmlns:a16="http://schemas.microsoft.com/office/drawing/2014/main" xmlns="" id="{9A8FB4CC-DC19-30FE-C520-A361F4549CE4}"/>
              </a:ext>
            </a:extLst>
          </p:cNvPr>
          <p:cNvSpPr txBox="1"/>
          <p:nvPr/>
        </p:nvSpPr>
        <p:spPr>
          <a:xfrm>
            <a:off x="2448569" y="5994519"/>
            <a:ext cx="2538351" cy="2769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Arial" panose="020B0604020202020204" pitchFamily="34" charset="0"/>
                <a:cs typeface="Arial" pitchFamily="34" charset="0"/>
              </a:rPr>
              <a:t>COACH</a:t>
            </a:r>
            <a:endParaRPr kumimoji="0" lang="en-US" sz="1200" b="1" i="0" u="none" strike="noStrike" kern="1200" cap="none" spc="0" normalizeH="0" baseline="0" noProof="0" dirty="0">
              <a:ln>
                <a:noFill/>
              </a:ln>
              <a:solidFill>
                <a:srgbClr val="414B56"/>
              </a:solidFill>
              <a:effectLst/>
              <a:uLnTx/>
              <a:uFillTx/>
              <a:latin typeface="Calibri"/>
              <a:ea typeface="+mn-ea"/>
              <a:cs typeface="Arial" pitchFamily="34" charset="0"/>
            </a:endParaRPr>
          </a:p>
        </p:txBody>
      </p:sp>
    </p:spTree>
    <p:extLst>
      <p:ext uri="{BB962C8B-B14F-4D97-AF65-F5344CB8AC3E}">
        <p14:creationId xmlns:p14="http://schemas.microsoft.com/office/powerpoint/2010/main" val="4151593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13 forfeit/medical forfeit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5-13</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100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It shall be considered a forfeit when the opponent, for any reason fails to appear for a match. In order to receive a forfeit the wrestler shall be dressed in a legal wrestling uniform and appear on the mat. </a:t>
            </a:r>
            <a:r>
              <a:rPr lang="en-US" sz="2800" u="sng" dirty="0">
                <a:solidFill>
                  <a:srgbClr val="0A0C0E"/>
                </a:solidFill>
                <a:effectLst/>
                <a:latin typeface="Calibri" panose="020F0502020204030204" pitchFamily="34" charset="0"/>
                <a:ea typeface="Arial" panose="020B0604020202020204" pitchFamily="34" charset="0"/>
                <a:cs typeface="Calibri" panose="020F0502020204030204" pitchFamily="34" charset="0"/>
              </a:rPr>
              <a:t>It shall be considered a medical forfeit when the opponent fails to appear for a match due to injury or illness that occurred during the tournament. This determination will be made by the Tournament Director. </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75593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13 forfeit/medical forfeit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5-13</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0"/>
              </a:spcBef>
              <a:spcAft>
                <a:spcPts val="0"/>
              </a:spcAft>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Rationale:</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US" sz="16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The term medical forfeit </a:t>
            </a:r>
            <a:r>
              <a:rPr lang="en-US" sz="2800" dirty="0">
                <a:solidFill>
                  <a:srgbClr val="000000"/>
                </a:solidFill>
                <a:latin typeface="Calibri" panose="020F0502020204030204" pitchFamily="34" charset="0"/>
                <a:ea typeface="Arial" panose="020B0604020202020204" pitchFamily="34" charset="0"/>
                <a:cs typeface="Calibri" panose="020F0502020204030204" pitchFamily="34" charset="0"/>
              </a:rPr>
              <a:t>accurately describes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that the forfeit was due to injury or illness that occurred during the tournament.  A medical forfeit would not count against the wrestler's record.</a:t>
            </a:r>
            <a:endParaRPr lang="en-US" sz="16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63003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entries (forfeit/medical forfeit)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10-2-4</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ART. 4 . .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In case of injury or illness after verification of entries, the tournament director, in consultation with the designated, on-site meet, appropriate health-care professional(s) and the coach of the injured or ill contestant, shall determine the contestant's ability to continue. Extenuating circumstances concerning the injury or illness as it relates to default, </a:t>
            </a:r>
            <a:r>
              <a:rPr lang="en-US" sz="2800" strike="sngStrike" dirty="0">
                <a:solidFill>
                  <a:srgbClr val="0A0C0E"/>
                </a:solidFill>
                <a:effectLst/>
                <a:latin typeface="Calibri" panose="020F0502020204030204" pitchFamily="34" charset="0"/>
                <a:ea typeface="Arial" panose="020B0604020202020204" pitchFamily="34" charset="0"/>
                <a:cs typeface="Calibri" panose="020F0502020204030204" pitchFamily="34" charset="0"/>
              </a:rPr>
              <a:t>or</a:t>
            </a:r>
            <a:r>
              <a:rPr lang="en-US" sz="2800" dirty="0">
                <a:solidFill>
                  <a:srgbClr val="0A0C0E"/>
                </a:solidFill>
                <a:effectLst/>
                <a:latin typeface="Calibri" panose="020F0502020204030204" pitchFamily="34" charset="0"/>
                <a:ea typeface="Arial" panose="020B0604020202020204" pitchFamily="34" charset="0"/>
                <a:cs typeface="Calibri" panose="020F0502020204030204" pitchFamily="34" charset="0"/>
              </a:rPr>
              <a:t> </a:t>
            </a:r>
            <a:r>
              <a:rPr lang="en-US" sz="2800" u="sng" dirty="0">
                <a:solidFill>
                  <a:srgbClr val="0A0C0E"/>
                </a:solidFill>
                <a:effectLst/>
                <a:latin typeface="Calibri" panose="020F0502020204030204" pitchFamily="34" charset="0"/>
                <a:ea typeface="Arial" panose="020B0604020202020204" pitchFamily="34" charset="0"/>
                <a:cs typeface="Calibri" panose="020F0502020204030204" pitchFamily="34" charset="0"/>
              </a:rPr>
              <a:t>forfeit or medical forfeit</a:t>
            </a:r>
            <a:r>
              <a:rPr lang="en-US" sz="2800" dirty="0">
                <a:solidFill>
                  <a:srgbClr val="0A0C0E"/>
                </a:solidFill>
                <a:effectLst/>
                <a:latin typeface="Calibri" panose="020F0502020204030204" pitchFamily="34" charset="0"/>
                <a:ea typeface="Arial" panose="020B0604020202020204" pitchFamily="34" charset="0"/>
                <a:cs typeface="Calibri" panose="020F0502020204030204" pitchFamily="34" charset="0"/>
              </a:rPr>
              <a:t>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for scoring purposes, shall be considered by the tournament director.</a:t>
            </a:r>
            <a:endParaRPr lang="en-US" sz="16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61685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entries (forfeit/medical forfeit)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10-2-4</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lvl="0" indent="-342900" algn="l" defTabSz="914400" rtl="0" eaLnBrk="1" fontAlgn="base" latinLnBrk="0" hangingPunct="1">
              <a:lnSpc>
                <a:spcPct val="100000"/>
              </a:lnSpc>
              <a:spcBef>
                <a:spcPts val="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 </a:t>
            </a:r>
            <a:endParaRPr kumimoji="0" lang="en-US" sz="16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By using a medical forfeit, it will accurately define that the wrestler was not able to report to the match due to injury or illness.  Like regular forfeits the wrestler would not take a loss on their record.</a:t>
            </a:r>
            <a:endParaRPr lang="en-US" sz="1600" dirty="0">
              <a:effectLst/>
              <a:latin typeface="Times New Roman" panose="02020603050405020304" pitchFamily="18" charset="0"/>
              <a:ea typeface="Times New Roman" panose="02020603050405020304" pitchFamily="18" charset="0"/>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 </a:t>
            </a:r>
            <a:endParaRPr kumimoji="0" lang="en-US" sz="16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912971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3600" b="1" dirty="0">
                <a:solidFill>
                  <a:srgbClr val="000000"/>
                </a:solidFill>
                <a:effectLst/>
                <a:latin typeface="Calibri" panose="020F0502020204030204" pitchFamily="34" charset="0"/>
                <a:ea typeface="calibri, sans-serif"/>
              </a:rPr>
              <a:t>SECTION 2 entries (forfeit/medical forfeit)  </a:t>
            </a:r>
            <a:br>
              <a:rPr lang="en-US" sz="3600" b="1" dirty="0">
                <a:solidFill>
                  <a:srgbClr val="000000"/>
                </a:solidFill>
                <a:effectLst/>
                <a:latin typeface="Calibri" panose="020F0502020204030204" pitchFamily="34" charset="0"/>
                <a:ea typeface="calibri, sans-serif"/>
              </a:rPr>
            </a:br>
            <a:r>
              <a:rPr lang="en-US" sz="3600" dirty="0">
                <a:solidFill>
                  <a:schemeClr val="bg2">
                    <a:lumMod val="10000"/>
                  </a:schemeClr>
                </a:solidFill>
              </a:rPr>
              <a:t>rule 10-2-5</a:t>
            </a: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ART. 5 . .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 forfeit shall eliminate a contestant from further competition in a tournament, except when the forfeit is </a:t>
            </a:r>
            <a:r>
              <a:rPr lang="en-US" sz="2800" u="sng" dirty="0">
                <a:solidFill>
                  <a:srgbClr val="0A0C0E"/>
                </a:solidFill>
                <a:effectLst/>
                <a:latin typeface="Calibri" panose="020F0502020204030204" pitchFamily="34" charset="0"/>
                <a:ea typeface="Arial" panose="020B0604020202020204" pitchFamily="34" charset="0"/>
                <a:cs typeface="Calibri" panose="020F0502020204030204" pitchFamily="34" charset="0"/>
              </a:rPr>
              <a:t>deemed a medical forfeit</a:t>
            </a:r>
            <a:r>
              <a:rPr lang="en-US" sz="2800" dirty="0">
                <a:solidFill>
                  <a:srgbClr val="FF0000"/>
                </a:solidFill>
                <a:effectLst/>
                <a:latin typeface="Calibri" panose="020F0502020204030204" pitchFamily="34" charset="0"/>
                <a:ea typeface="Arial" panose="020B0604020202020204" pitchFamily="34" charset="0"/>
                <a:cs typeface="Calibri" panose="020F0502020204030204" pitchFamily="34" charset="0"/>
              </a:rPr>
              <a:t>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because of an injury or illness which occurred during the tournament.</a:t>
            </a: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59331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2 entries (forfeit/medical forfeit)  </a:t>
            </a:r>
            <a:b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3600" b="1" i="0" u="none" strike="noStrike" kern="1200" cap="all" spc="0" normalizeH="0" baseline="0" noProof="0" dirty="0">
                <a:ln>
                  <a:noFill/>
                </a:ln>
                <a:solidFill>
                  <a:srgbClr val="D8D8D8">
                    <a:lumMod val="10000"/>
                  </a:srgbClr>
                </a:solidFill>
                <a:effectLst/>
                <a:uLnTx/>
                <a:uFillTx/>
                <a:latin typeface="Calibri"/>
                <a:ea typeface="+mj-ea"/>
                <a:cs typeface="+mj-cs"/>
              </a:rPr>
              <a:t>rule 10-2-5</a:t>
            </a: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lvl="0" indent="-342900" algn="l" defTabSz="914400" rtl="0" eaLnBrk="1" fontAlgn="base" latinLnBrk="0" hangingPunct="1">
              <a:lnSpc>
                <a:spcPct val="100000"/>
              </a:lnSpc>
              <a:spcBef>
                <a:spcPts val="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 </a:t>
            </a:r>
            <a:endParaRPr kumimoji="0" lang="en-US" sz="28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There is confusion when choosing an injury default versus a forfeit in tournament situations.  Rule 5-7 defines a default when one of the competitors is unable to continue wrestling for any reason. Rule 5-13 defines a forfeit when the opponent, for any reason, fails to appear for a match.  Using medical forfeit versus an injury default will accurately define when a wrestler shows a loss on their record.  A default counts as a loss a medical forfeit does not.</a:t>
            </a:r>
            <a:endParaRPr kumimoji="0" lang="en-US" sz="28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47573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27B2CB-1736-9A92-2972-32E6F6E591FB}"/>
              </a:ext>
            </a:extLst>
          </p:cNvPr>
          <p:cNvSpPr>
            <a:spLocks noGrp="1"/>
          </p:cNvSpPr>
          <p:nvPr>
            <p:ph type="title"/>
          </p:nvPr>
        </p:nvSpPr>
        <p:spPr/>
        <p:txBody>
          <a:bodyPr/>
          <a:lstStyle/>
          <a:p>
            <a:r>
              <a:rPr lang="en-US" dirty="0"/>
              <a:t>Section 15 Supporting points</a:t>
            </a:r>
            <a:br>
              <a:rPr lang="en-US" dirty="0"/>
            </a:br>
            <a:r>
              <a:rPr lang="en-US" dirty="0"/>
              <a:t>rule </a:t>
            </a:r>
            <a:r>
              <a:rPr lang="en-US" cap="none" dirty="0"/>
              <a:t>5-15-2a</a:t>
            </a:r>
            <a:endParaRPr lang="en-US" dirty="0"/>
          </a:p>
        </p:txBody>
      </p:sp>
      <p:sp>
        <p:nvSpPr>
          <p:cNvPr id="4" name="Footer Placeholder 3">
            <a:extLst>
              <a:ext uri="{FF2B5EF4-FFF2-40B4-BE49-F238E27FC236}">
                <a16:creationId xmlns:a16="http://schemas.microsoft.com/office/drawing/2014/main" xmlns="" id="{26FBF762-4001-BC01-CFE2-A7EDE3FEC71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7" name="Content Placeholder 6">
            <a:extLst>
              <a:ext uri="{FF2B5EF4-FFF2-40B4-BE49-F238E27FC236}">
                <a16:creationId xmlns:a16="http://schemas.microsoft.com/office/drawing/2014/main" xmlns="" id="{FB46BC37-D644-4A73-BF55-3A0C2567EB3F}"/>
              </a:ext>
            </a:extLst>
          </p:cNvPr>
          <p:cNvSpPr>
            <a:spLocks noGrp="1"/>
          </p:cNvSpPr>
          <p:nvPr>
            <p:ph idx="1"/>
          </p:nvPr>
        </p:nvSpPr>
        <p:spPr>
          <a:xfrm>
            <a:off x="3714750" y="1989139"/>
            <a:ext cx="6076950" cy="4338637"/>
          </a:xfrm>
        </p:spPr>
        <p:txBody>
          <a:bodyPr/>
          <a:lstStyle/>
          <a:p>
            <a:endParaRPr lang="en-US" dirty="0"/>
          </a:p>
        </p:txBody>
      </p:sp>
      <p:pic>
        <p:nvPicPr>
          <p:cNvPr id="6" name="Picture 5" descr="A picture containing graphic design, text, screenshot, cartoon&#10;&#10;Description automatically generated">
            <a:extLst>
              <a:ext uri="{FF2B5EF4-FFF2-40B4-BE49-F238E27FC236}">
                <a16:creationId xmlns:a16="http://schemas.microsoft.com/office/drawing/2014/main" xmlns="" id="{851236B9-C654-C01E-0757-3C548DC196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1638" y="1989138"/>
            <a:ext cx="7339958" cy="4338637"/>
          </a:xfrm>
          <a:prstGeom prst="rect">
            <a:avLst/>
          </a:prstGeom>
        </p:spPr>
      </p:pic>
    </p:spTree>
    <p:extLst>
      <p:ext uri="{BB962C8B-B14F-4D97-AF65-F5344CB8AC3E}">
        <p14:creationId xmlns:p14="http://schemas.microsoft.com/office/powerpoint/2010/main" val="3884088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15 inbounds  </a:t>
            </a:r>
            <a:b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3600" b="1" i="0" u="none" strike="noStrike" kern="1200" cap="all" spc="0" normalizeH="0" baseline="0" noProof="0" dirty="0">
                <a:ln>
                  <a:noFill/>
                </a:ln>
                <a:solidFill>
                  <a:srgbClr val="0A0C0E"/>
                </a:solidFill>
                <a:effectLst/>
                <a:uLnTx/>
                <a:uFillTx/>
                <a:latin typeface="Calibri"/>
                <a:ea typeface="+mj-ea"/>
                <a:cs typeface="+mj-cs"/>
              </a:rPr>
              <a:t>rule 5-15-2</a:t>
            </a:r>
            <a:r>
              <a:rPr kumimoji="0" lang="en-US" sz="3600" b="1" i="0" u="none" strike="noStrike" kern="1200" cap="none" spc="0" normalizeH="0" baseline="0" noProof="0" dirty="0">
                <a:ln>
                  <a:noFill/>
                </a:ln>
                <a:solidFill>
                  <a:srgbClr val="0A0C0E"/>
                </a:solidFill>
                <a:effectLst/>
                <a:uLnTx/>
                <a:uFillTx/>
                <a:latin typeface="Calibri"/>
                <a:ea typeface="+mj-ea"/>
                <a:cs typeface="+mj-cs"/>
              </a:rPr>
              <a:t>a</a:t>
            </a:r>
            <a:endParaRPr lang="en-US" dirty="0">
              <a:solidFill>
                <a:srgbClr val="0A0C0E"/>
              </a:solidFill>
            </a:endParaRP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indent="0">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a. When down on the mat, the usual points of support are:</a:t>
            </a:r>
            <a:endParaRPr lang="en-US" sz="16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1. the knee(s)</a:t>
            </a:r>
            <a:endParaRPr lang="en-US" sz="16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2. the side of the thigh</a:t>
            </a:r>
            <a:endParaRPr lang="en-US" sz="16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3. the buttocks</a:t>
            </a:r>
            <a:endParaRPr lang="en-US" sz="16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4. the hand(s)</a:t>
            </a:r>
            <a:endParaRPr lang="en-US" sz="16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5. the head</a:t>
            </a:r>
            <a:endParaRPr lang="en-US" sz="16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u="sng" dirty="0">
                <a:solidFill>
                  <a:srgbClr val="0A0C0E"/>
                </a:solidFill>
                <a:effectLst/>
                <a:latin typeface="Calibri" panose="020F0502020204030204" pitchFamily="34" charset="0"/>
                <a:ea typeface="Arial" panose="020B0604020202020204" pitchFamily="34" charset="0"/>
                <a:cs typeface="Calibri" panose="020F0502020204030204" pitchFamily="34" charset="0"/>
              </a:rPr>
              <a:t>6. foot/feet</a:t>
            </a:r>
            <a:endParaRPr lang="en-US" sz="1600" dirty="0">
              <a:solidFill>
                <a:srgbClr val="0A0C0E"/>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99147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t>SECTION 15 inbounds  </a:t>
            </a:r>
            <a:br>
              <a:rPr kumimoji="0" lang="en-US" sz="3600" b="1" i="0" u="none" strike="noStrike" kern="1200" cap="all" spc="0" normalizeH="0" baseline="0" noProof="0" dirty="0">
                <a:ln>
                  <a:noFill/>
                </a:ln>
                <a:solidFill>
                  <a:srgbClr val="000000"/>
                </a:solidFill>
                <a:effectLst/>
                <a:uLnTx/>
                <a:uFillTx/>
                <a:latin typeface="Calibri" panose="020F0502020204030204" pitchFamily="34" charset="0"/>
                <a:ea typeface="calibri, sans-serif"/>
                <a:cs typeface="+mj-cs"/>
              </a:rPr>
            </a:br>
            <a:r>
              <a:rPr kumimoji="0" lang="en-US" sz="3600" b="1" i="0" u="none" strike="noStrike" kern="1200" cap="all" spc="0" normalizeH="0" baseline="0" noProof="0" dirty="0">
                <a:ln>
                  <a:noFill/>
                </a:ln>
                <a:solidFill>
                  <a:srgbClr val="0A0C0E"/>
                </a:solidFill>
                <a:effectLst/>
                <a:uLnTx/>
                <a:uFillTx/>
                <a:latin typeface="Calibri"/>
                <a:ea typeface="+mj-ea"/>
                <a:cs typeface="+mj-cs"/>
              </a:rPr>
              <a:t>rule 5-15-2</a:t>
            </a:r>
            <a:r>
              <a:rPr kumimoji="0" lang="en-US" sz="3600" b="1" i="0" u="none" strike="noStrike" kern="1200" cap="none" spc="0" normalizeH="0" baseline="0" noProof="0" dirty="0">
                <a:ln>
                  <a:noFill/>
                </a:ln>
                <a:solidFill>
                  <a:srgbClr val="0A0C0E"/>
                </a:solidFill>
                <a:effectLst/>
                <a:uLnTx/>
                <a:uFillTx/>
                <a:latin typeface="Calibri"/>
                <a:ea typeface="+mj-ea"/>
                <a:cs typeface="+mj-cs"/>
              </a:rPr>
              <a:t>a</a:t>
            </a:r>
            <a:endParaRPr lang="en-US" dirty="0">
              <a:solidFill>
                <a:schemeClr val="bg2">
                  <a:lumMod val="10000"/>
                </a:schemeClr>
              </a:solidFill>
            </a:endParaRPr>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0"/>
              </a:spcBef>
              <a:spcAft>
                <a:spcPts val="0"/>
              </a:spcAft>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Rationale:</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US" sz="1600" dirty="0">
              <a:effectLst/>
              <a:latin typeface="Times New Roman" panose="02020603050405020304" pitchFamily="18" charset="0"/>
              <a:ea typeface="Times New Roman" panose="02020603050405020304" pitchFamily="18" charset="0"/>
            </a:endParaRPr>
          </a:p>
          <a:p>
            <a:pPr marL="0" indent="0">
              <a:buNone/>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Feet are regularly supporting the wrestler’s weight during the match while on the mat. We allow a wrestler’s feet to be considered supporting points while in a near-fall situation. By adding it to the list of usual supporting points on the mat it will provide clarity and consistency for the wrestlers, coaches and officials. </a:t>
            </a: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84936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AF252D-B3B9-2C84-9108-21B2D659116F}"/>
              </a:ext>
            </a:extLst>
          </p:cNvPr>
          <p:cNvSpPr>
            <a:spLocks noGrp="1"/>
          </p:cNvSpPr>
          <p:nvPr>
            <p:ph type="title"/>
          </p:nvPr>
        </p:nvSpPr>
        <p:spPr/>
        <p:txBody>
          <a:bodyPr/>
          <a:lstStyle/>
          <a:p>
            <a:r>
              <a:rPr lang="en-US" dirty="0"/>
              <a:t>End-of-match procedure</a:t>
            </a:r>
            <a:br>
              <a:rPr lang="en-US" dirty="0"/>
            </a:br>
            <a:r>
              <a:rPr lang="en-US" dirty="0"/>
              <a:t>rule 6-5-2</a:t>
            </a:r>
          </a:p>
        </p:txBody>
      </p:sp>
      <p:sp>
        <p:nvSpPr>
          <p:cNvPr id="3" name="Content Placeholder 2">
            <a:extLst>
              <a:ext uri="{FF2B5EF4-FFF2-40B4-BE49-F238E27FC236}">
                <a16:creationId xmlns:a16="http://schemas.microsoft.com/office/drawing/2014/main" xmlns="" id="{FE7BA54D-00A1-4FB6-9617-6CB76464B4B4}"/>
              </a:ext>
            </a:extLst>
          </p:cNvPr>
          <p:cNvSpPr>
            <a:spLocks noGrp="1"/>
          </p:cNvSpPr>
          <p:nvPr>
            <p:ph idx="1"/>
          </p:nvPr>
        </p:nvSpPr>
        <p:spPr/>
        <p:txBody>
          <a:bodyPr/>
          <a:lstStyle/>
          <a:p>
            <a:pPr marL="0" indent="0">
              <a:buNone/>
            </a:pPr>
            <a:endParaRPr lang="en-US" dirty="0"/>
          </a:p>
        </p:txBody>
      </p:sp>
      <p:sp>
        <p:nvSpPr>
          <p:cNvPr id="4" name="Footer Placeholder 3">
            <a:extLst>
              <a:ext uri="{FF2B5EF4-FFF2-40B4-BE49-F238E27FC236}">
                <a16:creationId xmlns:a16="http://schemas.microsoft.com/office/drawing/2014/main" xmlns="" id="{C45E8B02-B91B-CEF1-3083-FD72947AE4F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footwear, clothing, screenshot, person&#10;&#10;Description automatically generated">
            <a:extLst>
              <a:ext uri="{FF2B5EF4-FFF2-40B4-BE49-F238E27FC236}">
                <a16:creationId xmlns:a16="http://schemas.microsoft.com/office/drawing/2014/main" xmlns="" id="{6F68408C-D72D-7F4D-36C4-74C238942A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8550" y="2005436"/>
            <a:ext cx="5543550" cy="4408689"/>
          </a:xfrm>
          <a:prstGeom prst="rect">
            <a:avLst/>
          </a:prstGeom>
        </p:spPr>
      </p:pic>
    </p:spTree>
    <p:extLst>
      <p:ext uri="{BB962C8B-B14F-4D97-AF65-F5344CB8AC3E}">
        <p14:creationId xmlns:p14="http://schemas.microsoft.com/office/powerpoint/2010/main" val="1559481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r>
            <a:b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br>
            <a: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SECTION 5 END-OF-MATCH PROCEDURE</a:t>
            </a:r>
            <a:b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br>
            <a: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rule 6-5-2</a:t>
            </a:r>
            <a:r>
              <a:rPr lang="en-US" sz="2400" dirty="0">
                <a:effectLst/>
                <a:latin typeface="Times New Roman" panose="02020603050405020304" pitchFamily="18" charset="0"/>
                <a:ea typeface="Times New Roman" panose="02020603050405020304" pitchFamily="18" charset="0"/>
              </a:rPr>
              <a:t/>
            </a:r>
            <a:br>
              <a:rPr lang="en-US" sz="24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ART. 2 . . .</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The wrestlers shall shake hands and the referee shall declare the </a:t>
            </a:r>
            <a:r>
              <a:rPr lang="en-US" sz="2800" dirty="0">
                <a:solidFill>
                  <a:srgbClr val="0A0C0E"/>
                </a:solidFill>
                <a:effectLst/>
                <a:latin typeface="Calibri" panose="020F0502020204030204" pitchFamily="34" charset="0"/>
                <a:ea typeface="Arial" panose="020B0604020202020204" pitchFamily="34" charset="0"/>
                <a:cs typeface="Calibri" panose="020F0502020204030204" pitchFamily="34" charset="0"/>
              </a:rPr>
              <a:t>winner </a:t>
            </a:r>
            <a:r>
              <a:rPr lang="en-US" sz="2800" u="sng" dirty="0">
                <a:solidFill>
                  <a:srgbClr val="0A0C0E"/>
                </a:solidFill>
                <a:effectLst/>
                <a:latin typeface="Calibri" panose="020F0502020204030204" pitchFamily="34" charset="0"/>
                <a:ea typeface="Arial" panose="020B0604020202020204" pitchFamily="34" charset="0"/>
                <a:cs typeface="Calibri" panose="020F0502020204030204" pitchFamily="34" charset="0"/>
              </a:rPr>
              <a:t>by raising the winning wrestler’s hand or raise the color wristband of the winning wrestler on their (referee’s) arm or have the winning wrestler raise their own arm.</a:t>
            </a:r>
            <a:r>
              <a:rPr lang="en-US" sz="2800" dirty="0">
                <a:solidFill>
                  <a:srgbClr val="0A0C0E"/>
                </a:solidFill>
                <a:effectLst/>
                <a:latin typeface="Calibri" panose="020F0502020204030204" pitchFamily="34" charset="0"/>
                <a:ea typeface="Arial" panose="020B0604020202020204" pitchFamily="34" charset="0"/>
                <a:cs typeface="Calibri" panose="020F0502020204030204" pitchFamily="34" charset="0"/>
              </a:rPr>
              <a:t> </a:t>
            </a:r>
            <a:r>
              <a:rPr lang="en-US" sz="2800" strike="sngStrike" dirty="0">
                <a:solidFill>
                  <a:srgbClr val="0A0C0E"/>
                </a:solidFill>
                <a:effectLst/>
                <a:latin typeface="Calibri" panose="020F0502020204030204" pitchFamily="34" charset="0"/>
                <a:ea typeface="Arial" panose="020B0604020202020204" pitchFamily="34" charset="0"/>
                <a:cs typeface="Calibri" panose="020F0502020204030204" pitchFamily="34" charset="0"/>
              </a:rPr>
              <a:t>wrestler's hand</a:t>
            </a:r>
            <a:r>
              <a:rPr lang="en-US" sz="2800" dirty="0">
                <a:solidFill>
                  <a:srgbClr val="0A0C0E"/>
                </a:solidFill>
                <a:effectLst/>
                <a:latin typeface="Calibri" panose="020F0502020204030204" pitchFamily="34" charset="0"/>
                <a:ea typeface="Arial" panose="020B0604020202020204" pitchFamily="34" charset="0"/>
                <a:cs typeface="Calibri" panose="020F0502020204030204" pitchFamily="34" charset="0"/>
              </a:rPr>
              <a:t>.</a:t>
            </a:r>
          </a:p>
          <a:p>
            <a:pPr marL="0" marR="0" indent="0">
              <a:spcBef>
                <a:spcPts val="1000"/>
              </a:spcBef>
              <a:spcAft>
                <a:spcPts val="1000"/>
              </a:spcAft>
              <a:buNone/>
            </a:pPr>
            <a:endParaRPr lang="en-US" sz="1600" dirty="0">
              <a:solidFill>
                <a:srgbClr val="0A0C0E"/>
              </a:solidFill>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8318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1A4F6-5E82-47EE-8340-DE5C693178FC}"/>
              </a:ext>
            </a:extLst>
          </p:cNvPr>
          <p:cNvSpPr>
            <a:spLocks noGrp="1"/>
          </p:cNvSpPr>
          <p:nvPr>
            <p:ph type="title"/>
          </p:nvPr>
        </p:nvSpPr>
        <p:spPr/>
        <p:txBody>
          <a:bodyPr/>
          <a:lstStyle/>
          <a:p>
            <a:pPr marL="0" marR="0">
              <a:spcBef>
                <a:spcPts val="1000"/>
              </a:spcBef>
              <a:spcAft>
                <a:spcPts val="1000"/>
              </a:spcAft>
            </a:pPr>
            <a: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r>
            <a:b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br>
            <a: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SECTION 5 END-OF-MATCH PROCEDURE</a:t>
            </a:r>
            <a:b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br>
            <a:r>
              <a:rPr lang="en-US" sz="40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rule 6-5-2</a:t>
            </a:r>
            <a:r>
              <a:rPr lang="en-US" sz="2400" dirty="0">
                <a:effectLst/>
                <a:latin typeface="Times New Roman" panose="02020603050405020304" pitchFamily="18" charset="0"/>
                <a:ea typeface="Times New Roman" panose="02020603050405020304" pitchFamily="18" charset="0"/>
              </a:rPr>
              <a:t/>
            </a:r>
            <a:br>
              <a:rPr lang="en-US" sz="24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F3D74FB-A5B4-4895-9CC4-A53BBF30F505}"/>
              </a:ext>
            </a:extLst>
          </p:cNvPr>
          <p:cNvSpPr>
            <a:spLocks noGrp="1"/>
          </p:cNvSpPr>
          <p:nvPr>
            <p:ph idx="1"/>
          </p:nvPr>
        </p:nvSpPr>
        <p:spPr/>
        <p:txBody>
          <a:bodyPr/>
          <a:lstStyle/>
          <a:p>
            <a:pPr marL="0" marR="0">
              <a:spcBef>
                <a:spcPts val="0"/>
              </a:spcBef>
              <a:spcAft>
                <a:spcPts val="0"/>
              </a:spcAft>
            </a:pPr>
            <a:r>
              <a:rPr lang="en-US" sz="2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Rationale:</a:t>
            </a: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a:t>
            </a:r>
            <a:endParaRPr lang="en-US" sz="2800" dirty="0">
              <a:effectLst/>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Wrestling remains the only sport where it is required for the official to touch the student athlete as part of the post match/game procedure. There truly is no need for adult officials to contact the student athletes unless the health and safety of the athlete is in jeopardy. During the pandemic we adopted a number of protocols to help avoid the transmission of the disease, one of those was to no longer raise the hand of the wrestler, rather raise the color wristband of the wrestler who won, this was very successful and widely </a:t>
            </a:r>
            <a:r>
              <a:rPr lang="en-US" sz="2400" dirty="0">
                <a:solidFill>
                  <a:srgbClr val="000000"/>
                </a:solidFill>
                <a:latin typeface="Calibri" panose="020F0502020204030204" pitchFamily="34" charset="0"/>
                <a:ea typeface="Arial" panose="020B0604020202020204" pitchFamily="34" charset="0"/>
                <a:cs typeface="Calibri" panose="020F0502020204030204" pitchFamily="34" charset="0"/>
              </a:rPr>
              <a:t>appreciated by </a:t>
            </a:r>
            <a:r>
              <a:rPr lang="en-US" sz="24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officials. This is end of match procedure would still indicate the winner and alleviate the requirement of the official from touching the athlete.</a:t>
            </a:r>
            <a:endParaRPr lang="en-US" sz="2400" dirty="0">
              <a:solidFill>
                <a:srgbClr val="0A0C0E"/>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78C6BC47-217C-4799-A8E2-A922E17197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8980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A2E8BF-3062-4A45-BF5D-5F282D524455}"/>
              </a:ext>
            </a:extLst>
          </p:cNvPr>
          <p:cNvSpPr>
            <a:spLocks noGrp="1"/>
          </p:cNvSpPr>
          <p:nvPr>
            <p:ph type="title"/>
          </p:nvPr>
        </p:nvSpPr>
        <p:spPr/>
        <p:txBody>
          <a:bodyPr/>
          <a:lstStyle/>
          <a:p>
            <a:r>
              <a:rPr lang="en-US" dirty="0"/>
              <a:t>Points of emphasis</a:t>
            </a:r>
          </a:p>
        </p:txBody>
      </p:sp>
      <p:sp>
        <p:nvSpPr>
          <p:cNvPr id="3" name="Text Placeholder 2">
            <a:extLst>
              <a:ext uri="{FF2B5EF4-FFF2-40B4-BE49-F238E27FC236}">
                <a16:creationId xmlns:a16="http://schemas.microsoft.com/office/drawing/2014/main" xmlns="" id="{61F3E217-2F7D-4FFB-AD4A-9287784E5B6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7545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94E039-0601-4DE8-AB31-1E53C777E289}"/>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Uniform appearance</a:t>
            </a:r>
            <a:endParaRPr lang="en-US" dirty="0"/>
          </a:p>
        </p:txBody>
      </p:sp>
      <p:pic>
        <p:nvPicPr>
          <p:cNvPr id="5" name="Content Placeholder 4">
            <a:extLst>
              <a:ext uri="{FF2B5EF4-FFF2-40B4-BE49-F238E27FC236}">
                <a16:creationId xmlns:a16="http://schemas.microsoft.com/office/drawing/2014/main" xmlns="" id="{9A1FFB89-2D78-418E-A697-276B37E6F73E}"/>
              </a:ext>
            </a:extLst>
          </p:cNvPr>
          <p:cNvPicPr>
            <a:picLocks noGrp="1" noChangeAspect="1"/>
          </p:cNvPicPr>
          <p:nvPr>
            <p:ph idx="1"/>
          </p:nvPr>
        </p:nvPicPr>
        <p:blipFill>
          <a:blip r:embed="rId2"/>
          <a:stretch>
            <a:fillRect/>
          </a:stretch>
        </p:blipFill>
        <p:spPr>
          <a:xfrm>
            <a:off x="4447325" y="1989138"/>
            <a:ext cx="5015026" cy="4338637"/>
          </a:xfrm>
          <a:prstGeom prst="rect">
            <a:avLst/>
          </a:prstGeom>
        </p:spPr>
      </p:pic>
      <p:sp>
        <p:nvSpPr>
          <p:cNvPr id="4" name="Footer Placeholder 3">
            <a:extLst>
              <a:ext uri="{FF2B5EF4-FFF2-40B4-BE49-F238E27FC236}">
                <a16:creationId xmlns:a16="http://schemas.microsoft.com/office/drawing/2014/main" xmlns="" id="{36C4B9FA-CBAE-4E63-860F-CEAEF5C710B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928771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lang="en-US" dirty="0"/>
              <a:t>Uniform decorum</a:t>
            </a:r>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r>
              <a:rPr lang="en-US" sz="2800" dirty="0">
                <a:solidFill>
                  <a:srgbClr val="000000"/>
                </a:solidFill>
                <a:effectLst/>
                <a:latin typeface="Calibri" panose="020F0502020204030204" pitchFamily="34" charset="0"/>
                <a:ea typeface="calibri, sans-serif"/>
                <a:cs typeface="Calibri" panose="020F0502020204030204" pitchFamily="34" charset="0"/>
              </a:rPr>
              <a:t>The proper use of a uniform is paramount in high school wrestling. Cleanliness, color selection, fit and style all go into what constitutes the proper decorum of use by the wrestler. A dirty, poorly sized, unbecoming colored uniform is an impediment that interferes with wrestling. </a:t>
            </a:r>
          </a:p>
          <a:p>
            <a:r>
              <a:rPr lang="en-US" sz="2800" dirty="0">
                <a:solidFill>
                  <a:srgbClr val="000000"/>
                </a:solidFill>
                <a:effectLst/>
                <a:latin typeface="Calibri" panose="020F0502020204030204" pitchFamily="34" charset="0"/>
                <a:ea typeface="calibri, sans-serif"/>
                <a:cs typeface="Calibri" panose="020F0502020204030204" pitchFamily="34" charset="0"/>
              </a:rPr>
              <a:t>We cannot afford for the wrestler’s attention to be distracted from the business at hand...to wrestle! Keeping the uniform washed and clean reduces risks of transmitting skin disease which protects the opponent, referee and provides comfort for the wearer. </a:t>
            </a: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391473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Uniform decorum</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r>
              <a:rPr lang="en-US" sz="2800" dirty="0">
                <a:solidFill>
                  <a:srgbClr val="000000"/>
                </a:solidFill>
                <a:effectLst/>
                <a:latin typeface="Calibri" panose="020F0502020204030204" pitchFamily="34" charset="0"/>
                <a:ea typeface="calibri, sans-serif"/>
                <a:cs typeface="Calibri" panose="020F0502020204030204" pitchFamily="34" charset="0"/>
              </a:rPr>
              <a:t>When looking to purchase new or replacement uniforms, consider your color selection and placement. Today’s youth do not want to be placed in a situation where a white or light uniform (top or bottom) when wet reveals more of their body than they are comfortable in having exposed. </a:t>
            </a:r>
          </a:p>
          <a:p>
            <a:r>
              <a:rPr lang="en-US" sz="2800" dirty="0">
                <a:solidFill>
                  <a:srgbClr val="000000"/>
                </a:solidFill>
                <a:effectLst/>
                <a:latin typeface="Calibri" panose="020F0502020204030204" pitchFamily="34" charset="0"/>
                <a:ea typeface="calibri, sans-serif"/>
                <a:cs typeface="Calibri" panose="020F0502020204030204" pitchFamily="34" charset="0"/>
              </a:rPr>
              <a:t>They can become easily embarrassed and self-conscious. With cellphones ever present and everything and/or everybody possibly being the next social media post that goes viral, we want to do our best in avoiding any unfortunate situations.</a:t>
            </a: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69511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Uniform decorum</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a:lnSpc>
                <a:spcPct val="115000"/>
              </a:lnSpc>
              <a:spcBef>
                <a:spcPts val="0"/>
              </a:spcBef>
              <a:spcAft>
                <a:spcPts val="0"/>
              </a:spcAft>
            </a:pPr>
            <a:r>
              <a:rPr lang="en-US" sz="2800" dirty="0">
                <a:solidFill>
                  <a:srgbClr val="000000"/>
                </a:solidFill>
                <a:effectLst/>
                <a:latin typeface="Calibri" panose="020F0502020204030204" pitchFamily="34" charset="0"/>
                <a:ea typeface="calibri, sans-serif"/>
                <a:cs typeface="Calibri" panose="020F0502020204030204" pitchFamily="34" charset="0"/>
              </a:rPr>
              <a:t>Similarly, it is imperative that a uniform (singlet or two-piece) should be issued to a student that best fits their size, weight and gender. It is disconcerting to have a wrestler wearing a stretched out uniform while wrestling and the back of their uniform is touching the mat during competition. </a:t>
            </a:r>
          </a:p>
          <a:p>
            <a:pPr marL="0" marR="0">
              <a:lnSpc>
                <a:spcPct val="115000"/>
              </a:lnSpc>
              <a:spcBef>
                <a:spcPts val="0"/>
              </a:spcBef>
              <a:spcAft>
                <a:spcPts val="0"/>
              </a:spcAft>
            </a:pPr>
            <a:r>
              <a:rPr lang="en-US" sz="2800" dirty="0">
                <a:solidFill>
                  <a:srgbClr val="000000"/>
                </a:solidFill>
                <a:effectLst/>
                <a:latin typeface="Calibri" panose="020F0502020204030204" pitchFamily="34" charset="0"/>
                <a:ea typeface="calibri, sans-serif"/>
                <a:cs typeface="Calibri" panose="020F0502020204030204" pitchFamily="34" charset="0"/>
              </a:rPr>
              <a:t>The referee has no other option but to award a fall to their opponent. Whereas,</a:t>
            </a:r>
            <a:r>
              <a:rPr lang="en-US" sz="2800" dirty="0">
                <a:solidFill>
                  <a:srgbClr val="000000"/>
                </a:solidFill>
                <a:latin typeface="Calibri" panose="020F0502020204030204" pitchFamily="34" charset="0"/>
                <a:ea typeface="calibri, sans-serif"/>
                <a:cs typeface="Calibri" panose="020F0502020204030204" pitchFamily="34" charset="0"/>
              </a:rPr>
              <a:t> </a:t>
            </a:r>
            <a:r>
              <a:rPr lang="en-US" sz="2800" dirty="0">
                <a:solidFill>
                  <a:srgbClr val="000000"/>
                </a:solidFill>
                <a:effectLst/>
                <a:latin typeface="Calibri" panose="020F0502020204030204" pitchFamily="34" charset="0"/>
                <a:ea typeface="calibri, sans-serif"/>
                <a:cs typeface="Calibri" panose="020F0502020204030204" pitchFamily="34" charset="0"/>
              </a:rPr>
              <a:t>a properly fitted uniform would not have placed the wrestler in jeopardy.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48933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Uniform decorum</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r>
              <a:rPr lang="en-US" sz="2800" dirty="0">
                <a:solidFill>
                  <a:srgbClr val="000000"/>
                </a:solidFill>
                <a:effectLst/>
                <a:latin typeface="Calibri" panose="020F0502020204030204" pitchFamily="34" charset="0"/>
                <a:ea typeface="calibri, sans-serif"/>
                <a:cs typeface="Calibri" panose="020F0502020204030204" pitchFamily="34" charset="0"/>
              </a:rPr>
              <a:t>With an increase of over 30,000 girls entering our sport this last school year and more are expected to join our ranks this year, girls being issued a boy’s uniform is no longer practical or reasonable. </a:t>
            </a:r>
          </a:p>
          <a:p>
            <a:r>
              <a:rPr lang="en-US" sz="2800" dirty="0">
                <a:solidFill>
                  <a:srgbClr val="000000"/>
                </a:solidFill>
                <a:effectLst/>
                <a:latin typeface="Calibri" panose="020F0502020204030204" pitchFamily="34" charset="0"/>
                <a:ea typeface="calibri, sans-serif"/>
                <a:cs typeface="Calibri" panose="020F0502020204030204" pitchFamily="34" charset="0"/>
              </a:rPr>
              <a:t>Obviously, boys and girls have different anatomies and require different types of uniforms. It is highly recommended that girls are issued girls’ cut singlets/two-piece uniforms. The design of the girls’ cut style uniforms reduces the risk of exposure during wrestling competition. </a:t>
            </a: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33084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Uniform decorum</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a:lnSpc>
                <a:spcPct val="107000"/>
              </a:lnSpc>
              <a:spcBef>
                <a:spcPts val="1000"/>
              </a:spcBef>
              <a:spcAft>
                <a:spcPts val="1000"/>
              </a:spcAft>
            </a:pPr>
            <a:r>
              <a:rPr lang="en-US" sz="2800" dirty="0">
                <a:solidFill>
                  <a:srgbClr val="000000"/>
                </a:solidFill>
                <a:effectLst/>
                <a:latin typeface="Calibri" panose="020F0502020204030204" pitchFamily="34" charset="0"/>
                <a:ea typeface="calibri, sans-serif"/>
                <a:cs typeface="Calibri" panose="020F0502020204030204" pitchFamily="34" charset="0"/>
              </a:rPr>
              <a:t>We cannot expect a girl to perform her best if she has to be concerned whether her uniform will support her while she is competing. A sports bra and suitable undergarment that completely covers the groin and buttocks are not just items of modern-day convenience.</a:t>
            </a:r>
          </a:p>
          <a:p>
            <a:pPr marL="0" marR="0">
              <a:lnSpc>
                <a:spcPct val="107000"/>
              </a:lnSpc>
              <a:spcBef>
                <a:spcPts val="1000"/>
              </a:spcBef>
              <a:spcAft>
                <a:spcPts val="1000"/>
              </a:spcAft>
            </a:pPr>
            <a:r>
              <a:rPr lang="en-US" sz="2800" dirty="0">
                <a:solidFill>
                  <a:srgbClr val="000000"/>
                </a:solidFill>
                <a:effectLst/>
                <a:latin typeface="Calibri" panose="020F0502020204030204" pitchFamily="34" charset="0"/>
                <a:ea typeface="calibri, sans-serif"/>
                <a:cs typeface="Calibri" panose="020F0502020204030204" pitchFamily="34" charset="0"/>
              </a:rPr>
              <a:t>They are significant in high school wrestling because they are part of the uniform. Proper fit and sizing (to minimize the risk of exposure) should be considered when the female wrestler is on her feet or in various positions during competition. </a:t>
            </a: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35306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Uniform decorum</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a:lnSpc>
                <a:spcPct val="107000"/>
              </a:lnSpc>
              <a:spcBef>
                <a:spcPts val="1000"/>
              </a:spcBef>
              <a:spcAft>
                <a:spcPts val="1000"/>
              </a:spcAft>
            </a:pPr>
            <a:r>
              <a:rPr lang="en-US" sz="2800" dirty="0">
                <a:solidFill>
                  <a:srgbClr val="000000"/>
                </a:solidFill>
                <a:effectLst/>
                <a:latin typeface="Calibri" panose="020F0502020204030204" pitchFamily="34" charset="0"/>
                <a:ea typeface="calibri, sans-serif"/>
                <a:cs typeface="Calibri" panose="020F0502020204030204" pitchFamily="34" charset="0"/>
              </a:rPr>
              <a:t>Coaches and parents/guardians have a collaborative role in helping the wrestler to maintain their modesty with proper fitting undergarments and allow them to compete at their optimum best!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000"/>
              </a:spcBef>
              <a:spcAft>
                <a:spcPts val="1000"/>
              </a:spcAft>
            </a:pPr>
            <a:r>
              <a:rPr lang="en-US" sz="2800" dirty="0">
                <a:solidFill>
                  <a:srgbClr val="000000"/>
                </a:solidFill>
                <a:effectLst/>
                <a:latin typeface="Calibri" panose="020F0502020204030204" pitchFamily="34" charset="0"/>
                <a:ea typeface="calibri, sans-serif"/>
                <a:cs typeface="Calibri" panose="020F0502020204030204" pitchFamily="34" charset="0"/>
              </a:rPr>
              <a:t>While we are not suggesting a wholesale overhaul of your uniform stock. We are asking you to inspect what you have and if it is financially (or when your school’s uniform rotation occurs) feasible replace your inventory with newer and properly fitting uniforms designed for all the wrestlers on your team. It will encourage the morale and confidence of your wrestlers.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668773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F0DF3-7E6E-9263-75C4-15EE91B6DB09}"/>
              </a:ext>
            </a:extLst>
          </p:cNvPr>
          <p:cNvSpPr>
            <a:spLocks noGrp="1"/>
          </p:cNvSpPr>
          <p:nvPr>
            <p:ph type="title"/>
          </p:nvPr>
        </p:nvSpPr>
        <p:spPr/>
        <p:txBody>
          <a:bodyPr/>
          <a:lstStyle/>
          <a:p>
            <a:r>
              <a:rPr lang="en-US" dirty="0"/>
              <a:t>Excessive celebrations</a:t>
            </a:r>
          </a:p>
        </p:txBody>
      </p:sp>
      <p:sp>
        <p:nvSpPr>
          <p:cNvPr id="4" name="Footer Placeholder 3">
            <a:extLst>
              <a:ext uri="{FF2B5EF4-FFF2-40B4-BE49-F238E27FC236}">
                <a16:creationId xmlns:a16="http://schemas.microsoft.com/office/drawing/2014/main" xmlns="" id="{3B9A33CB-E274-893E-8D72-4C40086309D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erson standing in front of a sign&#10;&#10;Description automatically generated with low confidence">
            <a:extLst>
              <a:ext uri="{FF2B5EF4-FFF2-40B4-BE49-F238E27FC236}">
                <a16:creationId xmlns:a16="http://schemas.microsoft.com/office/drawing/2014/main" xmlns="" id="{92729615-1EED-3D8A-5C8A-4B0F802231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9086" y="2001565"/>
            <a:ext cx="7129050" cy="3447381"/>
          </a:xfrm>
          <a:prstGeom prst="rect">
            <a:avLst/>
          </a:prstGeom>
        </p:spPr>
      </p:pic>
    </p:spTree>
    <p:extLst>
      <p:ext uri="{BB962C8B-B14F-4D97-AF65-F5344CB8AC3E}">
        <p14:creationId xmlns:p14="http://schemas.microsoft.com/office/powerpoint/2010/main" val="803601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lang="en-US" dirty="0"/>
              <a:t>Excessive celebration</a:t>
            </a:r>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Wrestling consists of two similar sized athletes using their skill, technique, strength and catalogue of moves to control and dominate their opponent. One wrestler always has to win and the other unfortunately will be the loser during that match. We are observing that some of the celebrations have become excessive and over the top. </a:t>
            </a:r>
          </a:p>
          <a:p>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We appreciate the exuberance of a young person winning and their success is a sense of accomplishment and pride, but not at the expense of their opponent. Embarrassing the opponent does not add to their win. </a:t>
            </a:r>
            <a:endParaRPr lang="en-US" dirty="0">
              <a:solidFill>
                <a:srgbClr val="0A0C0E"/>
              </a:solidFill>
            </a:endParaRPr>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358422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Excessive celebration</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a:lnSpc>
                <a:spcPct val="107000"/>
              </a:lnSpc>
              <a:spcBef>
                <a:spcPts val="0"/>
              </a:spcBef>
              <a:spcAft>
                <a:spcPts val="0"/>
              </a:spcAft>
            </a:pPr>
            <a:r>
              <a:rPr kumimoji="0" lang="en-US" sz="2800" b="0" i="0" u="none" strike="noStrike" kern="1200" cap="none" spc="0" normalizeH="0" baseline="0" noProof="0" dirty="0">
                <a:ln>
                  <a:noFill/>
                </a:ln>
                <a:solidFill>
                  <a:srgbClr val="0A0C0E"/>
                </a:solidFill>
                <a:effectLst/>
                <a:uLnTx/>
                <a:uFillTx/>
                <a:latin typeface="Calibri" panose="020F0502020204030204" pitchFamily="34" charset="0"/>
                <a:ea typeface="Calibri" panose="020F0502020204030204" pitchFamily="34" charset="0"/>
                <a:cs typeface="Times New Roman" panose="02020603050405020304" pitchFamily="18" charset="0"/>
              </a:rPr>
              <a:t>It tarnishes the sport that they have dedicated themselves to and have found success in. </a:t>
            </a:r>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High school sports and other activities exist to lift students up, not demean or tear them down. The goal is to treat everyone fairly and treat each other with respect. Any actions, taunts, speech or harassment that is insulting, demeaning or hurtful will and should not be tolerated. </a:t>
            </a:r>
            <a:endParaRPr lang="en-US" sz="24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Good sports win with humility, lose with grace and do both with dignity. It takes the efforts of everyone every day to ensure that sportsmanship remains one of the top priorities in education-based activity programs. </a:t>
            </a:r>
            <a:endParaRPr lang="en-US" sz="24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931020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1E565-2AB8-F549-71F7-BD55BDF637AD}"/>
              </a:ext>
            </a:extLst>
          </p:cNvPr>
          <p:cNvSpPr>
            <a:spLocks noGrp="1"/>
          </p:cNvSpPr>
          <p:nvPr>
            <p:ph type="title"/>
          </p:nvPr>
        </p:nvSpPr>
        <p:spPr/>
        <p:txBody>
          <a:bodyPr/>
          <a:lstStyle/>
          <a:p>
            <a:r>
              <a:rPr lang="en-US" dirty="0"/>
              <a:t>Default vs forfeit</a:t>
            </a:r>
          </a:p>
        </p:txBody>
      </p:sp>
      <p:sp>
        <p:nvSpPr>
          <p:cNvPr id="11" name="Content Placeholder 10">
            <a:extLst>
              <a:ext uri="{FF2B5EF4-FFF2-40B4-BE49-F238E27FC236}">
                <a16:creationId xmlns:a16="http://schemas.microsoft.com/office/drawing/2014/main" xmlns="" id="{34B74816-A91E-442F-BF68-52C921B3092B}"/>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xmlns="" id="{3A1C04FC-C057-4F40-83C0-DE886C28DD79}"/>
              </a:ext>
            </a:extLst>
          </p:cNvPr>
          <p:cNvSpPr>
            <a:spLocks noGrp="1"/>
          </p:cNvSpPr>
          <p:nvPr>
            <p:ph type="ftr" sz="quarter" idx="11"/>
          </p:nvPr>
        </p:nvSpPr>
        <p:spPr/>
        <p:txBody>
          <a:bodyPr/>
          <a:lstStyle/>
          <a:p>
            <a:pPr lvl="0"/>
            <a:r>
              <a:rPr lang="en-US" noProof="0"/>
              <a:t>www.nfhs.org</a:t>
            </a:r>
            <a:endParaRPr lang="en-US" noProof="0" dirty="0"/>
          </a:p>
        </p:txBody>
      </p:sp>
      <p:pic>
        <p:nvPicPr>
          <p:cNvPr id="6" name="Picture 5" descr="A picture containing text, screenshot, footwear&#10;&#10;Description automatically generated">
            <a:extLst>
              <a:ext uri="{FF2B5EF4-FFF2-40B4-BE49-F238E27FC236}">
                <a16:creationId xmlns:a16="http://schemas.microsoft.com/office/drawing/2014/main" xmlns="" id="{3FA92F13-02B5-F81F-9ACE-611B687261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0657" y="2079626"/>
            <a:ext cx="9707496" cy="3800474"/>
          </a:xfrm>
          <a:prstGeom prst="rect">
            <a:avLst/>
          </a:prstGeom>
        </p:spPr>
      </p:pic>
    </p:spTree>
    <p:extLst>
      <p:ext uri="{BB962C8B-B14F-4D97-AF65-F5344CB8AC3E}">
        <p14:creationId xmlns:p14="http://schemas.microsoft.com/office/powerpoint/2010/main" val="13983029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lang="en-US" dirty="0"/>
              <a:t>Default </a:t>
            </a:r>
            <a:r>
              <a:rPr lang="en-US" cap="none" dirty="0"/>
              <a:t>vs. </a:t>
            </a:r>
            <a:r>
              <a:rPr lang="en-US" dirty="0"/>
              <a:t>forfeit</a:t>
            </a:r>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a:lnSpc>
                <a:spcPct val="107000"/>
              </a:lnSpc>
              <a:spcBef>
                <a:spcPts val="1000"/>
              </a:spcBef>
              <a:spcAft>
                <a:spcPts val="1000"/>
              </a:spcAft>
            </a:pPr>
            <a:r>
              <a:rPr lang="en-US" sz="2800" dirty="0">
                <a:solidFill>
                  <a:srgbClr val="0A0C0E"/>
                </a:solidFill>
                <a:effectLst/>
                <a:latin typeface="Calibri" panose="020F0502020204030204" pitchFamily="34" charset="0"/>
                <a:ea typeface="calibri, sans-serif"/>
                <a:cs typeface="Calibri" panose="020F0502020204030204" pitchFamily="34" charset="0"/>
              </a:rPr>
              <a:t>In the purest and simplest form, a default is awarded when a wrestler is unable to continue wrestling for any reason. The match has started and they cannot continue to wrestle anywhere during the match. The opponent wins and the defaulting wrestler receives the loss.</a:t>
            </a:r>
            <a:endParaRPr lang="en-US" sz="24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74656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Default </a:t>
            </a:r>
            <a:r>
              <a:rPr kumimoji="0" lang="en-US" sz="3800" b="1" i="0" u="none" strike="noStrike" kern="1200" cap="none" spc="0" normalizeH="0" baseline="0" noProof="0" dirty="0">
                <a:ln>
                  <a:noFill/>
                </a:ln>
                <a:solidFill>
                  <a:srgbClr val="00205B"/>
                </a:solidFill>
                <a:effectLst/>
                <a:uLnTx/>
                <a:uFillTx/>
                <a:latin typeface="Calibri"/>
                <a:ea typeface="+mj-ea"/>
                <a:cs typeface="+mj-cs"/>
              </a:rPr>
              <a:t>vs. </a:t>
            </a:r>
            <a:r>
              <a:rPr kumimoji="0" lang="en-US" sz="3800" b="1" i="0" u="none" strike="noStrike" kern="1200" cap="all" spc="0" normalizeH="0" baseline="0" noProof="0" dirty="0">
                <a:ln>
                  <a:noFill/>
                </a:ln>
                <a:solidFill>
                  <a:srgbClr val="00205B"/>
                </a:solidFill>
                <a:effectLst/>
                <a:uLnTx/>
                <a:uFillTx/>
                <a:latin typeface="Calibri"/>
                <a:ea typeface="+mj-ea"/>
                <a:cs typeface="+mj-cs"/>
              </a:rPr>
              <a:t>forfeit</a:t>
            </a:r>
            <a:endParaRPr lang="en-US" dirty="0"/>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lvl="0" indent="-342900" algn="l" defTabSz="914400" rtl="0" eaLnBrk="1" fontAlgn="base" latinLnBrk="0" hangingPunct="1">
              <a:lnSpc>
                <a:spcPct val="107000"/>
              </a:lnSpc>
              <a:spcBef>
                <a:spcPts val="1000"/>
              </a:spcBef>
              <a:spcAft>
                <a:spcPts val="1000"/>
              </a:spcAft>
              <a:buClrTx/>
              <a:buSzTx/>
              <a:buFont typeface="Wingdings" pitchFamily="2" charset="2"/>
              <a:buChar char="§"/>
              <a:tabLst/>
              <a:defRPr/>
            </a:pPr>
            <a:r>
              <a:rPr kumimoji="0" lang="en-US" sz="2400" b="0" i="0" u="none" strike="noStrike" kern="1200" cap="none" spc="0" normalizeH="0" baseline="0" noProof="0" dirty="0">
                <a:ln>
                  <a:noFill/>
                </a:ln>
                <a:solidFill>
                  <a:srgbClr val="0A0C0E"/>
                </a:solidFill>
                <a:effectLst/>
                <a:uLnTx/>
                <a:uFillTx/>
                <a:latin typeface="Calibri" panose="020F0502020204030204" pitchFamily="34" charset="0"/>
                <a:ea typeface="calibri, sans-serif"/>
                <a:cs typeface="Calibri" panose="020F0502020204030204" pitchFamily="34" charset="0"/>
              </a:rPr>
              <a:t>A forfeit is when an opponent fails to appear for a match for any reason. With the new rule change, a medical forfeit is now an option. The caveat is that the forfeiting wrestler cannot wrestle due to an injury or illness that occurred during the tournament. The wrestler remains in the tournament if possible (moving down to the consolation bracket) and does not take a loss on their record. </a:t>
            </a:r>
          </a:p>
          <a:p>
            <a:pPr marL="0" marR="0" lvl="0" indent="-342900" algn="l" defTabSz="914400" rtl="0" eaLnBrk="1" fontAlgn="base" latinLnBrk="0" hangingPunct="1">
              <a:lnSpc>
                <a:spcPct val="107000"/>
              </a:lnSpc>
              <a:spcBef>
                <a:spcPts val="1000"/>
              </a:spcBef>
              <a:spcAft>
                <a:spcPts val="1000"/>
              </a:spcAft>
              <a:buClrTx/>
              <a:buSzTx/>
              <a:buFont typeface="Wingdings" pitchFamily="2" charset="2"/>
              <a:buChar char="§"/>
              <a:tabLst/>
              <a:defRPr/>
            </a:pPr>
            <a:r>
              <a:rPr kumimoji="0" lang="en-US" sz="2400" b="0" i="0" u="none" strike="noStrike" kern="1200" cap="none" spc="0" normalizeH="0" baseline="0" noProof="0" dirty="0">
                <a:ln>
                  <a:noFill/>
                </a:ln>
                <a:solidFill>
                  <a:srgbClr val="0A0C0E"/>
                </a:solidFill>
                <a:effectLst/>
                <a:uLnTx/>
                <a:uFillTx/>
                <a:latin typeface="Calibri" panose="020F0502020204030204" pitchFamily="34" charset="0"/>
                <a:ea typeface="calibri, sans-serif"/>
                <a:cs typeface="Calibri" panose="020F0502020204030204" pitchFamily="34" charset="0"/>
              </a:rPr>
              <a:t>This entire transaction is determined by the tournament director after consultation with the on-site appropriate health-care professional and the coach of the injured or ill contestant. Both actions cease wrestling for different reasons and have unique consequences.</a:t>
            </a:r>
            <a:endParaRPr kumimoji="0" lang="en-US" sz="2400" b="0" i="0" u="none" strike="noStrike" kern="1200" cap="none" spc="0" normalizeH="0" baseline="0" noProof="0" dirty="0">
              <a:ln>
                <a:noFill/>
              </a:ln>
              <a:solidFill>
                <a:srgbClr val="0A0C0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41757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05E68-6D39-4DD3-AC9A-6EC45ABE839F}"/>
              </a:ext>
            </a:extLst>
          </p:cNvPr>
          <p:cNvSpPr>
            <a:spLocks noGrp="1"/>
          </p:cNvSpPr>
          <p:nvPr>
            <p:ph type="title"/>
          </p:nvPr>
        </p:nvSpPr>
        <p:spPr/>
        <p:txBody>
          <a:bodyPr/>
          <a:lstStyle/>
          <a:p>
            <a:r>
              <a:rPr lang="en-US" dirty="0"/>
              <a:t>Concealment of a communicable skin condition</a:t>
            </a:r>
          </a:p>
        </p:txBody>
      </p:sp>
      <p:sp>
        <p:nvSpPr>
          <p:cNvPr id="3" name="Content Placeholder 2">
            <a:extLst>
              <a:ext uri="{FF2B5EF4-FFF2-40B4-BE49-F238E27FC236}">
                <a16:creationId xmlns:a16="http://schemas.microsoft.com/office/drawing/2014/main" xmlns="" id="{689A6B5B-33EC-458C-85E1-F5EC36C04A1B}"/>
              </a:ext>
            </a:extLst>
          </p:cNvPr>
          <p:cNvSpPr>
            <a:spLocks noGrp="1"/>
          </p:cNvSpPr>
          <p:nvPr>
            <p:ph idx="1"/>
          </p:nvPr>
        </p:nvSpPr>
        <p:spPr/>
        <p:txBody>
          <a:bodyPr/>
          <a:lstStyle/>
          <a:p>
            <a:pPr marL="0" marR="0">
              <a:lnSpc>
                <a:spcPct val="107000"/>
              </a:lnSpc>
              <a:spcBef>
                <a:spcPts val="0"/>
              </a:spcBef>
              <a:spcAft>
                <a:spcPts val="800"/>
              </a:spcAft>
            </a:pPr>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With our new facial hair rule allowing beards of varying thicknesses and lengths, paying particular attention to more visible skin issues is as important as ever. Covering a communicable skin disease with either make-up or other methods is in direct conflict with our rules of fairness and risk minimization. </a:t>
            </a:r>
          </a:p>
          <a:p>
            <a:pPr marL="0" marR="0">
              <a:lnSpc>
                <a:spcPct val="107000"/>
              </a:lnSpc>
              <a:spcBef>
                <a:spcPts val="0"/>
              </a:spcBef>
              <a:spcAft>
                <a:spcPts val="800"/>
              </a:spcAft>
            </a:pPr>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Concealing or hiding a communicable skin disease is unsporting behavior and in violation of the NFHS Communicable Disease Procedures and makes the wrestler ineligible to participate per rule.</a:t>
            </a:r>
            <a:endParaRPr lang="en-US" sz="24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F2BF3209-73D5-40D1-A761-836B90DEBCB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634512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altLang="en-US" sz="4000" dirty="0"/>
              <a:t/>
            </a:r>
            <a:br>
              <a:rPr lang="en-US" altLang="en-US" sz="4000" dirty="0"/>
            </a:br>
            <a:r>
              <a:rPr lang="en-US" altLang="en-US" sz="3600" dirty="0"/>
              <a:t>Guidelines for Schools and state associations for consideration of accommodations</a:t>
            </a:r>
            <a:r>
              <a:rPr lang="en-US" altLang="en-US" dirty="0"/>
              <a:t/>
            </a:r>
            <a:br>
              <a:rPr lang="en-US" altLang="en-US" dirty="0"/>
            </a:br>
            <a:endParaRPr lang="en-US" dirty="0"/>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2" descr="C:\Users\jhadd\Desktop\Inclusion Guidelines Chart.jpg">
            <a:extLst>
              <a:ext uri="{FF2B5EF4-FFF2-40B4-BE49-F238E27FC236}">
                <a16:creationId xmlns:a16="http://schemas.microsoft.com/office/drawing/2014/main" xmlns=""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p:txBody>
          <a:bodyPr/>
          <a:lstStyle/>
          <a:p>
            <a:pPr>
              <a:defRPr/>
            </a:pPr>
            <a:r>
              <a:rPr lang="en-US" dirty="0"/>
              <a:t>NFHS OFFICIALS Education </a:t>
            </a:r>
          </a:p>
        </p:txBody>
      </p:sp>
      <p:sp>
        <p:nvSpPr>
          <p:cNvPr id="2" name="Text Placeholder 1">
            <a:extLst>
              <a:ext uri="{FF2B5EF4-FFF2-40B4-BE49-F238E27FC236}">
                <a16:creationId xmlns:a16="http://schemas.microsoft.com/office/drawing/2014/main" xmlns="" id="{1DA8A8DA-B0B2-4DE8-B0B1-9E4A4CF1FB3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79142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all" spc="0" normalizeH="0" baseline="0" noProof="0" dirty="0">
                <a:ln>
                  <a:noFill/>
                </a:ln>
                <a:solidFill>
                  <a:prstClr val="white"/>
                </a:solidFill>
                <a:effectLst/>
                <a:uLnTx/>
                <a:uFillTx/>
                <a:latin typeface="Calibri"/>
                <a:ea typeface="+mj-ea"/>
                <a:cs typeface="+mj-cs"/>
              </a:rPr>
              <a:t>OFFICIALS EDUCATION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900" b="0" i="0" u="none" strike="noStrike" kern="1200" cap="all" spc="0" normalizeH="0" baseline="0" noProof="0" dirty="0">
                <a:ln>
                  <a:noFill/>
                </a:ln>
                <a:solidFill>
                  <a:prstClr val="white"/>
                </a:solidFill>
                <a:effectLst/>
                <a:uLnTx/>
                <a:uFillTx/>
                <a:latin typeface="Calibri"/>
                <a:ea typeface="+mj-ea"/>
                <a:cs typeface="+mj-cs"/>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RULES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VIDEO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OFFICIALS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a:ln>
                  <a:noFill/>
                </a:ln>
                <a:solidFill>
                  <a:srgbClr val="00205B"/>
                </a:solidFill>
                <a:effectLst/>
                <a:uLnTx/>
                <a:uFillTx/>
                <a:latin typeface="Calibri" panose="020F0502020204030204" pitchFamily="34" charset="0"/>
                <a:ea typeface="+mn-ea"/>
                <a:cs typeface="Calibri" panose="020F0502020204030204" pitchFamily="34" charset="0"/>
              </a:rPr>
              <a:t>14</a:t>
            </a:r>
            <a:endPar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973297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p:txBody>
          <a:bodyPr/>
          <a:lstStyle/>
          <a:p>
            <a:pPr>
              <a:defRPr/>
            </a:pPr>
            <a:r>
              <a:rPr lang="en-US" dirty="0"/>
              <a:t> NFHS Learning Center</a:t>
            </a:r>
          </a:p>
        </p:txBody>
      </p:sp>
      <p:sp>
        <p:nvSpPr>
          <p:cNvPr id="3" name="Text Placeholder 2">
            <a:extLst>
              <a:ext uri="{FF2B5EF4-FFF2-40B4-BE49-F238E27FC236}">
                <a16:creationId xmlns:a16="http://schemas.microsoft.com/office/drawing/2014/main" xmlns="" id="{AA5A436C-A728-4D1F-91C8-274530283E3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99543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p:txBody>
          <a:bodyPr/>
          <a:lstStyle/>
          <a:p>
            <a:pPr>
              <a:defRPr/>
            </a:pPr>
            <a:r>
              <a:rPr lang="en-US" dirty="0"/>
              <a:t>NFHS Network</a:t>
            </a:r>
          </a:p>
        </p:txBody>
      </p:sp>
      <p:sp>
        <p:nvSpPr>
          <p:cNvPr id="3" name="Text Placeholder 2">
            <a:extLst>
              <a:ext uri="{FF2B5EF4-FFF2-40B4-BE49-F238E27FC236}">
                <a16:creationId xmlns:a16="http://schemas.microsoft.com/office/drawing/2014/main" xmlns="" id="{97F16810-728D-49BB-8115-2FDE9860C45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00032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extLst>
      <p:ext uri="{BB962C8B-B14F-4D97-AF65-F5344CB8AC3E}">
        <p14:creationId xmlns:p14="http://schemas.microsoft.com/office/powerpoint/2010/main" val="3599685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15000" b="1" i="0" u="none" strike="noStrike" kern="1200" cap="none" spc="0" normalizeH="0" baseline="0" noProof="0" dirty="0">
                <a:ln>
                  <a:noFill/>
                </a:ln>
                <a:solidFill>
                  <a:prstClr val="white"/>
                </a:solidFill>
                <a:effectLst/>
                <a:uLnTx/>
                <a:uFillTx/>
                <a:latin typeface="Calibri" charset="0"/>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22_Wide Format" id="{E6789927-F5D8-4A09-A5C7-4D110F0712D7}" vid="{ACAFEDE4-376D-4A8E-AE03-EA376881A11D}"/>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3.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4.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5.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3463</Words>
  <Application>Microsoft Office PowerPoint</Application>
  <PresentationFormat>Custom</PresentationFormat>
  <Paragraphs>359</Paragraphs>
  <Slides>63</Slides>
  <Notes>11</Notes>
  <HiddenSlides>0</HiddenSlides>
  <MMClips>0</MMClips>
  <ScaleCrop>false</ScaleCrop>
  <HeadingPairs>
    <vt:vector size="4" baseType="variant">
      <vt:variant>
        <vt:lpstr>Theme</vt:lpstr>
      </vt:variant>
      <vt:variant>
        <vt:i4>5</vt:i4>
      </vt:variant>
      <vt:variant>
        <vt:lpstr>Slide Titles</vt:lpstr>
      </vt:variant>
      <vt:variant>
        <vt:i4>63</vt:i4>
      </vt:variant>
    </vt:vector>
  </HeadingPairs>
  <TitlesOfParts>
    <vt:vector size="68" baseType="lpstr">
      <vt:lpstr>Office Theme</vt:lpstr>
      <vt:lpstr>1_Office Theme</vt:lpstr>
      <vt:lpstr>2_Office Theme</vt:lpstr>
      <vt:lpstr>4_Office Theme</vt:lpstr>
      <vt:lpstr>3_Office Theme</vt:lpstr>
      <vt:lpstr>2023-24 NFHS WRESTLING RULE INTERPRETATION POWERPOINT</vt:lpstr>
      <vt:lpstr>Important facts and dates</vt:lpstr>
      <vt:lpstr>National Federation of  State High School Associations</vt:lpstr>
      <vt:lpstr>NFHS Rules Review Committee</vt:lpstr>
      <vt:lpstr>National Federation of  State High School Associations</vt:lpstr>
      <vt:lpstr>representation rule 1-4-3</vt:lpstr>
      <vt:lpstr>representation rule 1-4-3</vt:lpstr>
      <vt:lpstr>representation rule 1-4-3</vt:lpstr>
      <vt:lpstr>representation rule 1-4-4</vt:lpstr>
      <vt:lpstr>representation rule 1-4-4</vt:lpstr>
      <vt:lpstr>Representation limited competition rule 1-4-7 (new)</vt:lpstr>
      <vt:lpstr>representation rule 1-4-7 (new)</vt:lpstr>
      <vt:lpstr>Referee’s uniform rule 3-1-1</vt:lpstr>
      <vt:lpstr>Referee rule 3-1-1</vt:lpstr>
      <vt:lpstr>Referee rule 3-1-1</vt:lpstr>
      <vt:lpstr> SECTION 1 Wrestlers' UNIFORM rule 4-1-1a and 4-1-1b </vt:lpstr>
      <vt:lpstr>SECTION 1 Wrestlers' UNIFORM rule 4-1-1a and 4-1-1b</vt:lpstr>
      <vt:lpstr>SECTION 1 Wrestlers' UNIFORM rule 4-1-1a and 4-1-1b</vt:lpstr>
      <vt:lpstr>SECTION 1 Wrestlers' UNIFORM rule 4-1-1a and 4-1-1b</vt:lpstr>
      <vt:lpstr>SECTION 1 Wrestlers' UNIFORM rule 4-1-1a and 4-1-1b</vt:lpstr>
      <vt:lpstr>SECTION 2 WRESTLERS’ APPEARANCE AND HEALTH rule 4-2-1</vt:lpstr>
      <vt:lpstr>SECTION 2 WRESTLERS’ APPEARANCE AND HEALTH  rule 4-2-1</vt:lpstr>
      <vt:lpstr>SECTION 2 WRESTLERS’ APPEARANCE AND HEALTH  rule 4-2-1</vt:lpstr>
      <vt:lpstr>SECTION 2 WRESTLERS’ APPEARANCE AND HEALTH  rule 4-2-1</vt:lpstr>
      <vt:lpstr>SECTION 2 WRESTLERS’ APPEARANCE AND HEALTH  rule 4-2-1</vt:lpstr>
      <vt:lpstr>Forfeits/medical forfeits/entries rules 5-13, 10-2-4, 10-2-5</vt:lpstr>
      <vt:lpstr>SECTION 13 forfeit/medical forfeit   rule 5-13</vt:lpstr>
      <vt:lpstr>SECTION 13 forfeit/medical forfeit   rule 5-13</vt:lpstr>
      <vt:lpstr>SECTION 2 entries (forfeit/medical forfeit)   rule 10-2-4</vt:lpstr>
      <vt:lpstr>SECTION 2 entries (forfeit/medical forfeit)  rule 10-2-4</vt:lpstr>
      <vt:lpstr>SECTION 2 entries (forfeit/medical forfeit)   rule 10-2-5</vt:lpstr>
      <vt:lpstr>SECTION 2 entries (forfeit/medical forfeit)   rule 10-2-5</vt:lpstr>
      <vt:lpstr>Section 15 Supporting points rule 5-15-2a</vt:lpstr>
      <vt:lpstr>SECTION 15 inbounds   rule 5-15-2a</vt:lpstr>
      <vt:lpstr>SECTION 15 inbounds   rule 5-15-2a</vt:lpstr>
      <vt:lpstr>End-of-match procedure rule 6-5-2</vt:lpstr>
      <vt:lpstr> SECTION 5 END-OF-MATCH PROCEDURE rule 6-5-2 </vt:lpstr>
      <vt:lpstr> SECTION 5 END-OF-MATCH PROCEDURE rule 6-5-2 </vt:lpstr>
      <vt:lpstr>Points of emphasis</vt:lpstr>
      <vt:lpstr>Uniform appearance</vt:lpstr>
      <vt:lpstr>Uniform decorum</vt:lpstr>
      <vt:lpstr>Uniform decorum</vt:lpstr>
      <vt:lpstr>Uniform decorum</vt:lpstr>
      <vt:lpstr>Uniform decorum</vt:lpstr>
      <vt:lpstr>Uniform decorum</vt:lpstr>
      <vt:lpstr>Uniform decorum</vt:lpstr>
      <vt:lpstr>Excessive celebrations</vt:lpstr>
      <vt:lpstr>Excessive celebration</vt:lpstr>
      <vt:lpstr>Excessive celebration</vt:lpstr>
      <vt:lpstr>Default vs forfeit</vt:lpstr>
      <vt:lpstr>Default vs. forfeit</vt:lpstr>
      <vt:lpstr>Default vs. forfeit</vt:lpstr>
      <vt:lpstr>Concealment of a communicable skin condition</vt:lpstr>
      <vt:lpstr> Guidelines for Schools and state associations for consideration of accommodations </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NFHS WRESTLING RULE INTERPRETATION POWERPOINT</dc:title>
  <dc:creator>B. Elliot Hopkins</dc:creator>
  <cp:lastModifiedBy>jay</cp:lastModifiedBy>
  <cp:revision>2</cp:revision>
  <dcterms:created xsi:type="dcterms:W3CDTF">2023-08-16T01:07:01Z</dcterms:created>
  <dcterms:modified xsi:type="dcterms:W3CDTF">2023-09-21T17:56:45Z</dcterms:modified>
</cp:coreProperties>
</file>