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43" r:id="rId5"/>
    <p:sldMasterId id="2147483831" r:id="rId6"/>
  </p:sldMasterIdLst>
  <p:notesMasterIdLst>
    <p:notesMasterId r:id="rId52"/>
  </p:notesMasterIdLst>
  <p:handoutMasterIdLst>
    <p:handoutMasterId r:id="rId53"/>
  </p:handoutMasterIdLst>
  <p:sldIdLst>
    <p:sldId id="256" r:id="rId7"/>
    <p:sldId id="259" r:id="rId8"/>
    <p:sldId id="264" r:id="rId9"/>
    <p:sldId id="298" r:id="rId10"/>
    <p:sldId id="295" r:id="rId11"/>
    <p:sldId id="263" r:id="rId12"/>
    <p:sldId id="325" r:id="rId13"/>
    <p:sldId id="267" r:id="rId14"/>
    <p:sldId id="341" r:id="rId15"/>
    <p:sldId id="326" r:id="rId16"/>
    <p:sldId id="327" r:id="rId17"/>
    <p:sldId id="336" r:id="rId18"/>
    <p:sldId id="328" r:id="rId19"/>
    <p:sldId id="329" r:id="rId20"/>
    <p:sldId id="330" r:id="rId21"/>
    <p:sldId id="342" r:id="rId22"/>
    <p:sldId id="331" r:id="rId23"/>
    <p:sldId id="332" r:id="rId24"/>
    <p:sldId id="418" r:id="rId25"/>
    <p:sldId id="417" r:id="rId26"/>
    <p:sldId id="344" r:id="rId27"/>
    <p:sldId id="335" r:id="rId28"/>
    <p:sldId id="337" r:id="rId29"/>
    <p:sldId id="339" r:id="rId30"/>
    <p:sldId id="343" r:id="rId31"/>
    <p:sldId id="340" r:id="rId32"/>
    <p:sldId id="345" r:id="rId33"/>
    <p:sldId id="346" r:id="rId34"/>
    <p:sldId id="349" r:id="rId35"/>
    <p:sldId id="350" r:id="rId36"/>
    <p:sldId id="347" r:id="rId37"/>
    <p:sldId id="348" r:id="rId38"/>
    <p:sldId id="351" r:id="rId39"/>
    <p:sldId id="352" r:id="rId40"/>
    <p:sldId id="269" r:id="rId41"/>
    <p:sldId id="297" r:id="rId42"/>
    <p:sldId id="296" r:id="rId43"/>
    <p:sldId id="275" r:id="rId44"/>
    <p:sldId id="293" r:id="rId45"/>
    <p:sldId id="415" r:id="rId46"/>
    <p:sldId id="416" r:id="rId47"/>
    <p:sldId id="286" r:id="rId48"/>
    <p:sldId id="280" r:id="rId49"/>
    <p:sldId id="292" r:id="rId50"/>
    <p:sldId id="285" r:id="rId51"/>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32"/>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8165" autoAdjust="0"/>
  </p:normalViewPr>
  <p:slideViewPr>
    <p:cSldViewPr snapToGrid="0">
      <p:cViewPr>
        <p:scale>
          <a:sx n="71" d="100"/>
          <a:sy n="71" d="100"/>
        </p:scale>
        <p:origin x="-2112" y="-72"/>
      </p:cViewPr>
      <p:guideLst>
        <p:guide orient="horz" pos="2160"/>
        <p:guide pos="3840"/>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81" d="100"/>
          <a:sy n="81" d="100"/>
        </p:scale>
        <p:origin x="259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1/16/2024</a:t>
            </a:fld>
            <a:endParaRPr lang="en-US"/>
          </a:p>
        </p:txBody>
      </p:sp>
      <p:sp>
        <p:nvSpPr>
          <p:cNvPr id="4" name="Footer Placeholder 3">
            <a:extLst>
              <a:ext uri="{FF2B5EF4-FFF2-40B4-BE49-F238E27FC236}">
                <a16:creationId xmlns:a16="http://schemas.microsoft.com/office/drawing/2014/main" xmlns=""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xmlns=""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1/16/2024</a:t>
            </a:fld>
            <a:endParaRPr lang="en-US"/>
          </a:p>
        </p:txBody>
      </p:sp>
      <p:sp>
        <p:nvSpPr>
          <p:cNvPr id="4" name="Slide Image Placeholder 3">
            <a:extLst>
              <a:ext uri="{FF2B5EF4-FFF2-40B4-BE49-F238E27FC236}">
                <a16:creationId xmlns:a16="http://schemas.microsoft.com/office/drawing/2014/main" xmlns=""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xmlns=""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extLst>
      <p:ext uri="{BB962C8B-B14F-4D97-AF65-F5344CB8AC3E}">
        <p14:creationId xmlns:p14="http://schemas.microsoft.com/office/powerpoint/2010/main" val="36432056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xmlns=""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xmlns=""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6" name="Slide Number Placeholder 3">
            <a:extLst>
              <a:ext uri="{FF2B5EF4-FFF2-40B4-BE49-F238E27FC236}">
                <a16:creationId xmlns:a16="http://schemas.microsoft.com/office/drawing/2014/main" xmlns=""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410854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a:t>
            </a:fld>
            <a:endParaRPr lang="en-US"/>
          </a:p>
        </p:txBody>
      </p:sp>
    </p:spTree>
    <p:extLst>
      <p:ext uri="{BB962C8B-B14F-4D97-AF65-F5344CB8AC3E}">
        <p14:creationId xmlns:p14="http://schemas.microsoft.com/office/powerpoint/2010/main" val="4195496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solidFill>
                  <a:srgbClr val="D50032"/>
                </a:solidFill>
              </a:rPr>
              <a:t>www.allaccess.nfhs.org/help – will access videos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a:t>
            </a:fld>
            <a:endParaRPr lang="en-US"/>
          </a:p>
        </p:txBody>
      </p:sp>
    </p:spTree>
    <p:extLst>
      <p:ext uri="{BB962C8B-B14F-4D97-AF65-F5344CB8AC3E}">
        <p14:creationId xmlns:p14="http://schemas.microsoft.com/office/powerpoint/2010/main" val="2469458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5</a:t>
            </a:fld>
            <a:endParaRPr lang="en-US"/>
          </a:p>
        </p:txBody>
      </p:sp>
    </p:spTree>
    <p:extLst>
      <p:ext uri="{BB962C8B-B14F-4D97-AF65-F5344CB8AC3E}">
        <p14:creationId xmlns:p14="http://schemas.microsoft.com/office/powerpoint/2010/main" val="389898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2167436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spcBef>
                <a:spcPts val="0"/>
              </a:spcBef>
              <a:spcAft>
                <a:spcPts val="0"/>
              </a:spcAft>
              <a:buNone/>
            </a:pPr>
            <a:r>
              <a:rPr lang="en-US" sz="4000" b="1" dirty="0">
                <a:effectLst/>
                <a:latin typeface="Calibri" panose="020F0502020204030204" pitchFamily="34" charset="0"/>
                <a:ea typeface="Arial" panose="020B0604020202020204" pitchFamily="34" charset="0"/>
              </a:rPr>
              <a:t>SECTION 8 FINISH JUDGES AND TIMERS/FULLY AUTOMATIC TIMING</a:t>
            </a:r>
          </a:p>
          <a:p>
            <a:pPr marL="0" marR="0" indent="0">
              <a:spcBef>
                <a:spcPts val="0"/>
              </a:spcBef>
              <a:spcAft>
                <a:spcPts val="0"/>
              </a:spcAft>
              <a:buNone/>
            </a:pPr>
            <a:endParaRPr lang="en-US" sz="5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4000" b="1" dirty="0">
                <a:effectLst/>
                <a:latin typeface="Calibri" panose="020F0502020204030204" pitchFamily="34" charset="0"/>
                <a:ea typeface="Arial" panose="020B0604020202020204" pitchFamily="34" charset="0"/>
              </a:rPr>
              <a:t>ART. 1 . . .</a:t>
            </a:r>
            <a:r>
              <a:rPr lang="en-US" sz="4000" dirty="0">
                <a:effectLst/>
                <a:latin typeface="Calibri" panose="020F0502020204030204" pitchFamily="34" charset="0"/>
                <a:ea typeface="Arial" panose="020B0604020202020204" pitchFamily="34" charset="0"/>
              </a:rPr>
              <a:t> When fully automatic timing (FAT) is used, there shall be a </a:t>
            </a:r>
            <a:r>
              <a:rPr lang="en-US" sz="4000" dirty="0">
                <a:solidFill>
                  <a:srgbClr val="FF0000"/>
                </a:solidFill>
                <a:effectLst/>
                <a:latin typeface="Calibri" panose="020F0502020204030204" pitchFamily="34" charset="0"/>
                <a:ea typeface="Arial" panose="020B0604020202020204" pitchFamily="34" charset="0"/>
              </a:rPr>
              <a:t>minimum</a:t>
            </a:r>
            <a:r>
              <a:rPr lang="en-US" sz="4000" strike="sngStrike" dirty="0">
                <a:solidFill>
                  <a:srgbClr val="FF0000"/>
                </a:solidFill>
                <a:effectLst/>
                <a:latin typeface="Calibri" panose="020F0502020204030204" pitchFamily="34" charset="0"/>
                <a:ea typeface="Arial" panose="020B0604020202020204" pitchFamily="34" charset="0"/>
              </a:rPr>
              <a:t> of two appointed officials</a:t>
            </a:r>
            <a:r>
              <a:rPr lang="en-US" sz="4000" dirty="0">
                <a:solidFill>
                  <a:srgbClr val="FF0000"/>
                </a:solidFill>
                <a:effectLst/>
                <a:latin typeface="Calibri" panose="020F0502020204030204" pitchFamily="34" charset="0"/>
                <a:ea typeface="Arial" panose="020B0604020202020204" pitchFamily="34" charset="0"/>
              </a:rPr>
              <a:t> </a:t>
            </a:r>
            <a:r>
              <a:rPr lang="en-US" sz="4000" u="sng" dirty="0">
                <a:solidFill>
                  <a:srgbClr val="FF0000"/>
                </a:solidFill>
                <a:effectLst/>
                <a:latin typeface="Calibri" panose="020F0502020204030204" pitchFamily="34" charset="0"/>
                <a:ea typeface="'calibri',sans-serif"/>
              </a:rPr>
              <a:t>an appointed timing official(s)</a:t>
            </a:r>
            <a:r>
              <a:rPr lang="en-US" sz="4000" dirty="0">
                <a:solidFill>
                  <a:srgbClr val="FF0000"/>
                </a:solidFill>
                <a:effectLst/>
                <a:latin typeface="Calibri" panose="020F0502020204030204" pitchFamily="34" charset="0"/>
                <a:ea typeface="'calibri',sans-serif"/>
              </a:rPr>
              <a:t> </a:t>
            </a:r>
            <a:r>
              <a:rPr lang="en-US" sz="4000" dirty="0">
                <a:effectLst/>
                <a:latin typeface="Calibri" panose="020F0502020204030204" pitchFamily="34" charset="0"/>
                <a:ea typeface="Arial" panose="020B0604020202020204" pitchFamily="34" charset="0"/>
              </a:rPr>
              <a:t>whose duties shall be to operate the automatic timing system and evaluate finish line pictures/video:</a:t>
            </a:r>
            <a:r>
              <a:rPr lang="en-US" sz="4000" dirty="0">
                <a:effectLst/>
                <a:latin typeface="Calibri" panose="020F0502020204030204" pitchFamily="34" charset="0"/>
                <a:ea typeface="'calibri',sans-serif"/>
              </a:rPr>
              <a:t> </a:t>
            </a:r>
            <a:r>
              <a:rPr lang="en-US" sz="4000" u="sng" dirty="0">
                <a:solidFill>
                  <a:srgbClr val="FF0000"/>
                </a:solidFill>
                <a:effectLst/>
                <a:latin typeface="Calibri" panose="020F0502020204030204" pitchFamily="34" charset="0"/>
                <a:ea typeface="'calibri',sans-serif"/>
              </a:rPr>
              <a:t>The timing official shall be responsible for the operation of finish timing devices and for the evaluation, interpretation of the official picture/video and determine the finish place and times.</a:t>
            </a:r>
            <a:endParaRPr lang="en-US" sz="4000" dirty="0">
              <a:solidFill>
                <a:srgbClr val="FF000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calibri',sans-serif"/>
              </a:rPr>
              <a:t>As technology continues to evolve, current FAT systems do not require separate operators and evaluators. Games Committees may set requirements for each meet on the number of timing officials.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125338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indent="0">
              <a:buNone/>
            </a:pPr>
            <a:r>
              <a:rPr lang="en-US" sz="4000" b="1" dirty="0"/>
              <a:t>SECTION 2 PARTICIPATION AND ENTRY LIMITATIONS</a:t>
            </a:r>
          </a:p>
          <a:p>
            <a:pPr marL="0" indent="0">
              <a:buNone/>
            </a:pPr>
            <a:endParaRPr lang="en-US" sz="500" dirty="0"/>
          </a:p>
          <a:p>
            <a:pPr marL="0" indent="0">
              <a:buNone/>
            </a:pPr>
            <a:r>
              <a:rPr lang="en-US" sz="4000" b="1" dirty="0"/>
              <a:t>ART. 1. . .</a:t>
            </a:r>
            <a:r>
              <a:rPr lang="en-US" sz="4000" dirty="0"/>
              <a:t> A competitor shall not compete in more than four events, including relays. </a:t>
            </a:r>
          </a:p>
          <a:p>
            <a:pPr marL="0" indent="0">
              <a:buNone/>
            </a:pPr>
            <a:r>
              <a:rPr lang="en-US" sz="4000" b="1" u="sng" dirty="0">
                <a:solidFill>
                  <a:srgbClr val="FF0000"/>
                </a:solidFill>
              </a:rPr>
              <a:t>NOTE</a:t>
            </a:r>
            <a:r>
              <a:rPr lang="en-US" sz="4000" u="sng" dirty="0">
                <a:solidFill>
                  <a:srgbClr val="FF0000"/>
                </a:solidFill>
              </a:rPr>
              <a:t>: State Associations may adopt different participation limitations within their state. </a:t>
            </a:r>
            <a:endParaRPr lang="en-US" sz="4000" dirty="0">
              <a:solidFill>
                <a:srgbClr val="FF0000"/>
              </a:solidFill>
            </a:endParaRPr>
          </a:p>
          <a:p>
            <a:pPr marL="0" marR="0">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Arial" panose="020B0604020202020204" pitchFamily="34" charset="0"/>
              </a:rPr>
              <a:t>The participation and entry limitation rule should be by state association adoption.  Each state should be allowed to determine the number of events best suited for their state and their student athletes as long as it is no more than four running events.</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473360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rPr>
              <a:t>SECTION 3 TRACK MARKINGS</a:t>
            </a:r>
            <a:endParaRPr lang="en-US" sz="18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rPr>
              <a:t>ART. 1 . . .</a:t>
            </a:r>
            <a:r>
              <a:rPr lang="en-US" sz="1800" dirty="0">
                <a:effectLst/>
                <a:latin typeface="Calibri" panose="020F0502020204030204" pitchFamily="34" charset="0"/>
                <a:ea typeface="Calibri" panose="020F0502020204030204" pitchFamily="34" charset="0"/>
              </a:rPr>
              <a:t> When races are run in lanes around a turn or turns, the starting lines shall be staggered so that each competitor will run the same distance. </a:t>
            </a:r>
            <a:r>
              <a:rPr lang="en-US" sz="1800" u="sng" dirty="0">
                <a:solidFill>
                  <a:srgbClr val="FF0000"/>
                </a:solidFill>
                <a:effectLst/>
                <a:latin typeface="Calibri" panose="020F0502020204030204" pitchFamily="34" charset="0"/>
                <a:ea typeface="Calibri" panose="020F0502020204030204" pitchFamily="34" charset="0"/>
              </a:rPr>
              <a:t>Staggered markings are dependent on the geometry of each individual track.</a:t>
            </a:r>
          </a:p>
          <a:p>
            <a:pPr marL="0" marR="0">
              <a:lnSpc>
                <a:spcPct val="107000"/>
              </a:lnSpc>
              <a:spcBef>
                <a:spcPts val="0"/>
              </a:spcBef>
              <a:spcAft>
                <a:spcPts val="800"/>
              </a:spcAft>
            </a:pPr>
            <a:r>
              <a:rPr lang="en-US" sz="1800" u="sng" dirty="0">
                <a:solidFill>
                  <a:srgbClr val="FF0000"/>
                </a:solidFill>
                <a:effectLst/>
                <a:latin typeface="Calibri" panose="020F0502020204030204" pitchFamily="34" charset="0"/>
                <a:ea typeface="Calibri" panose="020F0502020204030204" pitchFamily="34" charset="0"/>
              </a:rPr>
              <a:t> NOTE: A competent surveyor such as, but not limited to, a registered land surveyor, professional engineer, certified track builder or experienced track striper should determine the lane staggers. The staggers are not the same for races run entirely in lanes and the races that use a break line. </a:t>
            </a:r>
          </a:p>
          <a:p>
            <a:pPr marL="0" marR="0">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Arial" panose="020B0604020202020204" pitchFamily="34" charset="0"/>
              </a:rPr>
              <a:t>Track staggers are dependent on the geometry of each individual track and a competent surveyor should determine the lane staggers.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1357217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indent="0">
              <a:buNone/>
            </a:pPr>
            <a:r>
              <a:rPr lang="en-US" sz="1800" dirty="0"/>
              <a:t>SECTION 7 THE START</a:t>
            </a:r>
          </a:p>
          <a:p>
            <a:pPr marL="0" indent="0">
              <a:buNone/>
            </a:pPr>
            <a:r>
              <a:rPr lang="en-US" sz="1800" dirty="0"/>
              <a:t>ART. 4 . . . Starting violations which constitute a false start include:</a:t>
            </a:r>
          </a:p>
          <a:p>
            <a:pPr marL="0" indent="0">
              <a:buNone/>
            </a:pPr>
            <a:r>
              <a:rPr lang="en-US" sz="1800" dirty="0"/>
              <a:t>a. Failure to comply with the starter's commands.</a:t>
            </a:r>
          </a:p>
          <a:p>
            <a:pPr marL="0" indent="0">
              <a:buNone/>
            </a:pPr>
            <a:r>
              <a:rPr lang="en-US" sz="1800" dirty="0"/>
              <a:t>b. Having any part of the body in contact with the starting line or running surface beyond the line, when the starting device is fired.</a:t>
            </a:r>
          </a:p>
          <a:p>
            <a:pPr marL="0" indent="0">
              <a:buNone/>
            </a:pPr>
            <a:r>
              <a:rPr lang="en-US" sz="1800" dirty="0"/>
              <a:t>c. </a:t>
            </a:r>
            <a:r>
              <a:rPr lang="en-US" sz="1800" strike="sngStrike" dirty="0">
                <a:solidFill>
                  <a:srgbClr val="FF0000"/>
                </a:solidFill>
              </a:rPr>
              <a:t>Failure to remain motionless after assuming the set position prior to the starting device being fired.</a:t>
            </a:r>
            <a:r>
              <a:rPr lang="en-US" sz="1800" dirty="0">
                <a:solidFill>
                  <a:srgbClr val="FF0000"/>
                </a:solidFill>
              </a:rPr>
              <a:t> </a:t>
            </a:r>
            <a:r>
              <a:rPr lang="en-US" sz="1800" u="sng" dirty="0">
                <a:solidFill>
                  <a:srgbClr val="FF0000"/>
                </a:solidFill>
              </a:rPr>
              <a:t>If a runner leaves their mark with a hand or foot after the “set” command but before the starting device is fired.</a:t>
            </a:r>
          </a:p>
          <a:p>
            <a:pPr marL="0" indent="0">
              <a:buNone/>
            </a:pPr>
            <a:r>
              <a:rPr lang="en-US" sz="1800" u="sng" dirty="0">
                <a:solidFill>
                  <a:srgbClr val="FF0000"/>
                </a:solidFill>
              </a:rPr>
              <a:t>d. If a runner leaves their mark with a forward motion without the starting device being fired.</a:t>
            </a:r>
          </a:p>
          <a:p>
            <a:pPr marL="0" indent="0">
              <a:buNone/>
            </a:pPr>
            <a:r>
              <a:rPr lang="en-US" sz="1800" strike="sngStrike" dirty="0">
                <a:solidFill>
                  <a:srgbClr val="FF0000"/>
                </a:solidFill>
              </a:rPr>
              <a:t>d.</a:t>
            </a:r>
            <a:r>
              <a:rPr lang="en-US" sz="1800" dirty="0">
                <a:solidFill>
                  <a:srgbClr val="FF0000"/>
                </a:solidFill>
              </a:rPr>
              <a:t> </a:t>
            </a:r>
            <a:r>
              <a:rPr lang="en-US" sz="1800" u="sng" dirty="0">
                <a:solidFill>
                  <a:srgbClr val="FF0000"/>
                </a:solidFill>
              </a:rPr>
              <a:t>e. </a:t>
            </a:r>
            <a:r>
              <a:rPr lang="en-US" sz="1800" dirty="0"/>
              <a:t>Failure to place starting blocks within the respective competitor’s lane.</a:t>
            </a:r>
          </a:p>
          <a:p>
            <a:pPr marL="0" indent="0">
              <a:buNone/>
            </a:pPr>
            <a:r>
              <a:rPr lang="en-US" sz="1800" strike="sngStrike" dirty="0">
                <a:solidFill>
                  <a:srgbClr val="FF0000"/>
                </a:solidFill>
              </a:rPr>
              <a:t>e.</a:t>
            </a:r>
            <a:r>
              <a:rPr lang="en-US" sz="1800" dirty="0">
                <a:solidFill>
                  <a:srgbClr val="FF0000"/>
                </a:solidFill>
              </a:rPr>
              <a:t> </a:t>
            </a:r>
            <a:r>
              <a:rPr lang="en-US" sz="1800" u="sng" dirty="0">
                <a:solidFill>
                  <a:srgbClr val="FF0000"/>
                </a:solidFill>
              </a:rPr>
              <a:t>f. </a:t>
            </a:r>
            <a:r>
              <a:rPr lang="en-US" sz="1800" dirty="0"/>
              <a:t>Repeated use of disconcerting acts.</a:t>
            </a:r>
          </a:p>
          <a:p>
            <a:endParaRPr lang="en-US" sz="1800" b="1" dirty="0"/>
          </a:p>
          <a:p>
            <a:pPr marL="0" indent="0">
              <a:buNone/>
            </a:pPr>
            <a:r>
              <a:rPr lang="en-US" sz="1800" b="1" dirty="0"/>
              <a:t>PENALTY: A competitor who commits a false start shall be disqualified.</a:t>
            </a:r>
          </a:p>
          <a:p>
            <a:pPr marL="0" indent="0">
              <a:buNone/>
            </a:pPr>
            <a:endParaRPr lang="en-US" sz="1800" dirty="0"/>
          </a:p>
          <a:p>
            <a:pPr marL="0" indent="0">
              <a:buNone/>
            </a:pPr>
            <a:r>
              <a:rPr lang="en-US" sz="1800" b="1" u="sng" dirty="0">
                <a:solidFill>
                  <a:srgbClr val="FF0000"/>
                </a:solidFill>
              </a:rPr>
              <a:t>NOTE: </a:t>
            </a:r>
            <a:r>
              <a:rPr lang="en-US" sz="1800" u="sng" dirty="0">
                <a:solidFill>
                  <a:srgbClr val="FF0000"/>
                </a:solidFill>
              </a:rPr>
              <a:t>Extraneous motion before the device is fired does not necessarily require a false start be charged unless the criteria listed in the rule above are met. If the starter thinks the movement creates a situation of unfairness to any of the competitors, they may cancel the start with the command “Stand Up” or if the device has been fired, recall the race as an unsteady or unfair start and redo the start procedure.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OTHER RULES AFFECTED: 8-4-4 NOTE 2 (NEW)</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dirty="0">
              <a:solidFill>
                <a:srgbClr val="000000"/>
              </a:solidFill>
              <a:effectLst/>
              <a:latin typeface="Calibri" panose="020F050202020403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 </a:t>
            </a:r>
            <a:r>
              <a:rPr lang="en-US" sz="1800" b="0" dirty="0">
                <a:solidFill>
                  <a:srgbClr val="000000"/>
                </a:solidFill>
                <a:effectLst/>
                <a:latin typeface="Calibri" panose="020F0502020204030204" pitchFamily="34" charset="0"/>
                <a:ea typeface="Arial" panose="020B0604020202020204" pitchFamily="34" charset="0"/>
              </a:rPr>
              <a:t>Language removed that the athlete remain motionless after assuming set position. The change </a:t>
            </a:r>
            <a:r>
              <a:rPr lang="en-US" sz="1800" dirty="0">
                <a:solidFill>
                  <a:srgbClr val="000000"/>
                </a:solidFill>
                <a:effectLst/>
                <a:latin typeface="Calibri" panose="020F0502020204030204" pitchFamily="34" charset="0"/>
                <a:ea typeface="Arial" panose="020B0604020202020204" pitchFamily="34" charset="0"/>
              </a:rPr>
              <a:t>makes it clearer as to the definition of a false start and how it should be consistently officiated.</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561777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800" b="1" dirty="0">
                <a:latin typeface="+mn-lt"/>
              </a:rPr>
              <a:t>SECTION 14 HURDLING INFRACTIONS</a:t>
            </a:r>
          </a:p>
          <a:p>
            <a:endParaRPr lang="en-US" sz="600" b="1" dirty="0">
              <a:latin typeface="+mn-lt"/>
            </a:endParaRPr>
          </a:p>
          <a:p>
            <a:r>
              <a:rPr lang="en-US" sz="1800" b="1" dirty="0">
                <a:latin typeface="+mn-lt"/>
              </a:rPr>
              <a:t>ART. 1. .</a:t>
            </a:r>
            <a:r>
              <a:rPr lang="en-US" sz="1800" dirty="0">
                <a:latin typeface="+mn-lt"/>
              </a:rPr>
              <a:t> It is an infraction if a competitor:</a:t>
            </a:r>
          </a:p>
          <a:p>
            <a:r>
              <a:rPr lang="en-US" sz="1800" dirty="0">
                <a:latin typeface="+mn-lt"/>
              </a:rPr>
              <a:t>a. Does not attempt to clear each hurdle.</a:t>
            </a:r>
            <a:r>
              <a:rPr lang="en-US" sz="1800" strike="sngStrike" dirty="0">
                <a:latin typeface="+mn-lt"/>
              </a:rPr>
              <a:t> </a:t>
            </a:r>
          </a:p>
          <a:p>
            <a:r>
              <a:rPr lang="en-US" sz="1800" dirty="0">
                <a:latin typeface="+mn-lt"/>
              </a:rPr>
              <a:t>b. Knocks down </a:t>
            </a:r>
            <a:r>
              <a:rPr lang="en-US" sz="1800" u="sng" dirty="0">
                <a:solidFill>
                  <a:srgbClr val="FF0000"/>
                </a:solidFill>
                <a:latin typeface="+mn-lt"/>
              </a:rPr>
              <a:t>or displaces</a:t>
            </a:r>
            <a:r>
              <a:rPr lang="en-US" sz="1800" dirty="0">
                <a:solidFill>
                  <a:srgbClr val="FF0000"/>
                </a:solidFill>
                <a:latin typeface="+mn-lt"/>
              </a:rPr>
              <a:t> </a:t>
            </a:r>
            <a:r>
              <a:rPr lang="en-US" sz="1800" dirty="0">
                <a:latin typeface="+mn-lt"/>
              </a:rPr>
              <a:t>any hurdle by hand.</a:t>
            </a:r>
          </a:p>
          <a:p>
            <a:r>
              <a:rPr lang="en-US" sz="1800" dirty="0">
                <a:latin typeface="+mn-lt"/>
              </a:rPr>
              <a:t>c.  Advances or trails a leg or foot along the side of and below the height of the hurdle gate.</a:t>
            </a:r>
          </a:p>
          <a:p>
            <a:r>
              <a:rPr lang="en-US" sz="1800" dirty="0">
                <a:latin typeface="+mn-lt"/>
              </a:rPr>
              <a:t>d.  Runs over a hurdle not in the assigned lane.</a:t>
            </a:r>
          </a:p>
          <a:p>
            <a:r>
              <a:rPr lang="en-US" sz="1800" dirty="0">
                <a:latin typeface="+mn-lt"/>
              </a:rPr>
              <a:t>e.  Runs around a hurdle.</a:t>
            </a:r>
          </a:p>
          <a:p>
            <a:r>
              <a:rPr lang="en-US" sz="1800" dirty="0">
                <a:latin typeface="+mn-lt"/>
              </a:rPr>
              <a:t>f.  Interferes with another hurdler.</a:t>
            </a:r>
          </a:p>
          <a:p>
            <a:endParaRPr lang="en-US" sz="1800" dirty="0">
              <a:latin typeface="+mn-lt"/>
            </a:endParaRPr>
          </a:p>
          <a:p>
            <a:r>
              <a:rPr lang="en-US" sz="1800" b="1" dirty="0">
                <a:latin typeface="+mn-lt"/>
              </a:rPr>
              <a:t>PENALTY:</a:t>
            </a:r>
            <a:r>
              <a:rPr lang="en-US" sz="1800" dirty="0">
                <a:latin typeface="+mn-lt"/>
              </a:rPr>
              <a:t> </a:t>
            </a:r>
            <a:r>
              <a:rPr lang="en-US" sz="1800" b="1" dirty="0">
                <a:latin typeface="+mn-lt"/>
              </a:rPr>
              <a:t>Disqualification from the event.</a:t>
            </a:r>
            <a:endParaRPr lang="en-US" sz="1800" dirty="0">
              <a:latin typeface="+mn-lt"/>
            </a:endParaRPr>
          </a:p>
          <a:p>
            <a:pPr marL="0" marR="0">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Arial" panose="020B0604020202020204" pitchFamily="34" charset="0"/>
              </a:rPr>
              <a:t>The definition of hurdling does not fit under infraction. The addition of displacement of any hurdle by hand was also added to give guidance to officials when ruling on infractions.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273386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mn-lt"/>
                <a:ea typeface="Arial" panose="020B0604020202020204" pitchFamily="34" charset="0"/>
              </a:rPr>
              <a:t>SECTION 2 GENERAL RULES FOR FIELD EVENTS</a:t>
            </a:r>
            <a:endParaRPr lang="en-US" sz="1800" dirty="0">
              <a:effectLst/>
              <a:latin typeface="+mn-lt"/>
              <a:ea typeface="Times New Roman" panose="02020603050405020304" pitchFamily="18" charset="0"/>
            </a:endParaRPr>
          </a:p>
          <a:p>
            <a:pPr marL="0" marR="0">
              <a:spcBef>
                <a:spcPts val="0"/>
              </a:spcBef>
              <a:spcAft>
                <a:spcPts val="0"/>
              </a:spcAft>
            </a:pPr>
            <a:endParaRPr lang="en-US" sz="500" dirty="0">
              <a:effectLst/>
              <a:latin typeface="+mn-lt"/>
              <a:ea typeface="Times New Roman" panose="02020603050405020304" pitchFamily="18" charset="0"/>
            </a:endParaRPr>
          </a:p>
          <a:p>
            <a:pPr marL="0" marR="0">
              <a:spcBef>
                <a:spcPts val="0"/>
              </a:spcBef>
              <a:spcAft>
                <a:spcPts val="0"/>
              </a:spcAft>
            </a:pPr>
            <a:r>
              <a:rPr lang="en-US" sz="1800" b="1" dirty="0">
                <a:effectLst/>
                <a:latin typeface="+mn-lt"/>
                <a:ea typeface="'arial',sans-serif"/>
              </a:rPr>
              <a:t>ART. 2 . . .</a:t>
            </a:r>
            <a:r>
              <a:rPr lang="en-US" sz="1800" dirty="0">
                <a:effectLst/>
                <a:latin typeface="+mn-lt"/>
                <a:ea typeface="'arial',sans-serif"/>
              </a:rPr>
              <a:t> </a:t>
            </a:r>
            <a:r>
              <a:rPr lang="en-US" sz="1800" u="sng" dirty="0">
                <a:solidFill>
                  <a:srgbClr val="FF0000"/>
                </a:solidFill>
                <a:effectLst/>
                <a:latin typeface="+mn-lt"/>
                <a:ea typeface="Arial" panose="020B0604020202020204" pitchFamily="34" charset="0"/>
              </a:rPr>
              <a:t>d.  In the high jump and pole vault, one minute shall be allowed for the first trial of a competitor first entering the competition. (at any height of entry)</a:t>
            </a:r>
            <a:endParaRPr lang="en-US" sz="1800" u="sng" dirty="0">
              <a:solidFill>
                <a:srgbClr val="FF0000"/>
              </a:solidFill>
              <a:latin typeface="+mn-lt"/>
              <a:ea typeface="Arial" panose="020B0604020202020204" pitchFamily="34" charset="0"/>
            </a:endParaRPr>
          </a:p>
          <a:p>
            <a:pPr marL="0" marR="0">
              <a:spcBef>
                <a:spcPts val="0"/>
              </a:spcBef>
              <a:spcAft>
                <a:spcPts val="0"/>
              </a:spcAft>
            </a:pPr>
            <a:r>
              <a:rPr lang="en-US" sz="1800" dirty="0">
                <a:effectLst/>
                <a:latin typeface="+mn-lt"/>
                <a:ea typeface="'calibri',sans-serif"/>
              </a:rPr>
              <a:t> </a:t>
            </a:r>
            <a:r>
              <a:rPr lang="en-US" sz="1800" u="sng" dirty="0">
                <a:solidFill>
                  <a:srgbClr val="FF0000"/>
                </a:solidFill>
                <a:effectLst/>
                <a:latin typeface="+mn-lt"/>
                <a:ea typeface="'calibri',sans-serif"/>
              </a:rPr>
              <a:t>e.</a:t>
            </a:r>
            <a:r>
              <a:rPr lang="en-US" sz="1800" dirty="0">
                <a:solidFill>
                  <a:srgbClr val="FF0000"/>
                </a:solidFill>
                <a:effectLst/>
                <a:latin typeface="+mn-lt"/>
                <a:ea typeface="'calibri',sans-serif"/>
              </a:rPr>
              <a:t>  </a:t>
            </a:r>
            <a:r>
              <a:rPr lang="en-US" sz="1800" dirty="0">
                <a:effectLst/>
                <a:latin typeface="+mn-lt"/>
                <a:ea typeface="'calibri',sans-serif"/>
              </a:rPr>
              <a:t>When a single competitor who has won the competition remains in the high jump or pole vault, the allowed time for a trial shall be five minutes. </a:t>
            </a:r>
            <a:endParaRPr lang="en-US" sz="1800" dirty="0">
              <a:effectLst/>
              <a:latin typeface="+mn-lt"/>
              <a:ea typeface="Times New Roman" panose="02020603050405020304" pitchFamily="18" charset="0"/>
            </a:endParaRPr>
          </a:p>
          <a:p>
            <a:pPr marL="0" marR="0">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Calibri" panose="020F0502020204030204" pitchFamily="34" charset="0"/>
                <a:ea typeface="Arial" panose="020B0604020202020204" pitchFamily="34" charset="0"/>
              </a:rPr>
              <a:t>This clarifies how the rule is to be interpreted and adds additional support to the official’s decisions.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3255728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1800" b="1" u="none" kern="1200" dirty="0">
                <a:solidFill>
                  <a:schemeClr val="tx1"/>
                </a:solidFill>
                <a:effectLst/>
                <a:latin typeface="+mn-lt"/>
                <a:ea typeface="+mn-ea"/>
                <a:cs typeface="+mn-cs"/>
              </a:rPr>
              <a:t>SECTION 3 BREAKING TIES</a:t>
            </a:r>
          </a:p>
          <a:p>
            <a:endParaRPr lang="en-US" sz="900" b="1" u="none" kern="1200" dirty="0">
              <a:solidFill>
                <a:schemeClr val="tx1"/>
              </a:solidFill>
              <a:effectLst/>
              <a:latin typeface="+mn-lt"/>
              <a:ea typeface="+mn-ea"/>
              <a:cs typeface="+mn-cs"/>
            </a:endParaRPr>
          </a:p>
          <a:p>
            <a:r>
              <a:rPr lang="en-US" sz="1800" b="1" u="none" kern="1200" dirty="0">
                <a:solidFill>
                  <a:schemeClr val="tx1"/>
                </a:solidFill>
                <a:effectLst/>
                <a:latin typeface="+mn-lt"/>
                <a:ea typeface="+mn-ea"/>
                <a:cs typeface="+mn-cs"/>
              </a:rPr>
              <a:t>ART. 2 </a:t>
            </a:r>
            <a:r>
              <a:rPr lang="en-US" sz="1800" kern="1200" dirty="0">
                <a:solidFill>
                  <a:schemeClr val="dk1"/>
                </a:solidFill>
                <a:effectLst/>
                <a:latin typeface="+mn-lt"/>
                <a:ea typeface="+mn-ea"/>
                <a:cs typeface="+mn-cs"/>
              </a:rPr>
              <a:t>When there is a tie at any distance or height of a field event, places and points scored shall be awarded as follows:</a:t>
            </a:r>
          </a:p>
          <a:p>
            <a:r>
              <a:rPr lang="en-US" sz="1800" b="0" u="none" kern="1200" dirty="0">
                <a:solidFill>
                  <a:schemeClr val="tx1"/>
                </a:solidFill>
                <a:effectLst/>
                <a:latin typeface="+mn-lt"/>
                <a:ea typeface="+mn-ea"/>
                <a:cs typeface="+mn-cs"/>
              </a:rPr>
              <a:t>b. For places determined by height:</a:t>
            </a:r>
          </a:p>
          <a:p>
            <a:r>
              <a:rPr lang="en-US" sz="1800" b="0" u="none" kern="1200" dirty="0">
                <a:solidFill>
                  <a:schemeClr val="tx1"/>
                </a:solidFill>
                <a:effectLst/>
                <a:latin typeface="+mn-lt"/>
                <a:ea typeface="+mn-ea"/>
                <a:cs typeface="+mn-cs"/>
              </a:rPr>
              <a:t>    4. If the tie remains after applying (1) and (2) and:</a:t>
            </a:r>
          </a:p>
          <a:p>
            <a:r>
              <a:rPr lang="en-US" sz="1800" b="0" u="none" kern="1200" dirty="0">
                <a:solidFill>
                  <a:schemeClr val="tx1"/>
                </a:solidFill>
                <a:effectLst/>
                <a:latin typeface="+mn-lt"/>
                <a:ea typeface="+mn-ea"/>
                <a:cs typeface="+mn-cs"/>
              </a:rPr>
              <a:t>          (a)  It concerns first place, the competitors tying shall make one more</a:t>
            </a:r>
          </a:p>
          <a:p>
            <a:r>
              <a:rPr lang="en-US" sz="1800" b="0" u="none" kern="1200" dirty="0">
                <a:solidFill>
                  <a:schemeClr val="tx1"/>
                </a:solidFill>
                <a:effectLst/>
                <a:latin typeface="+mn-lt"/>
                <a:ea typeface="+mn-ea"/>
                <a:cs typeface="+mn-cs"/>
              </a:rPr>
              <a:t>                attempt at the height at which they failed. If no decision is reached,</a:t>
            </a:r>
          </a:p>
          <a:p>
            <a:r>
              <a:rPr lang="en-US" sz="1800" b="0" u="none" kern="1200" dirty="0">
                <a:solidFill>
                  <a:schemeClr val="tx1"/>
                </a:solidFill>
                <a:effectLst/>
                <a:latin typeface="+mn-lt"/>
                <a:ea typeface="+mn-ea"/>
                <a:cs typeface="+mn-cs"/>
              </a:rPr>
              <a:t>                the bar shall be lowered in increments of 1 inch (2 cm) in the high</a:t>
            </a:r>
          </a:p>
          <a:p>
            <a:r>
              <a:rPr lang="en-US" sz="1800" b="0" u="none" kern="1200" dirty="0">
                <a:solidFill>
                  <a:schemeClr val="tx1"/>
                </a:solidFill>
                <a:effectLst/>
                <a:latin typeface="+mn-lt"/>
                <a:ea typeface="+mn-ea"/>
                <a:cs typeface="+mn-cs"/>
              </a:rPr>
              <a:t>                jump and 3 inches (7 cm) in the pole vault. If two or more of the</a:t>
            </a:r>
          </a:p>
          <a:p>
            <a:r>
              <a:rPr lang="en-US" sz="1800" b="0" u="none" kern="1200" dirty="0">
                <a:solidFill>
                  <a:schemeClr val="tx1"/>
                </a:solidFill>
                <a:effectLst/>
                <a:latin typeface="+mn-lt"/>
                <a:ea typeface="+mn-ea"/>
                <a:cs typeface="+mn-cs"/>
              </a:rPr>
              <a:t>                tying contestants cleared the height, the bar shall be raised by</a:t>
            </a:r>
          </a:p>
          <a:p>
            <a:r>
              <a:rPr lang="en-US" sz="1800" b="0" u="none" kern="1200" dirty="0">
                <a:solidFill>
                  <a:schemeClr val="tx1"/>
                </a:solidFill>
                <a:effectLst/>
                <a:latin typeface="+mn-lt"/>
                <a:ea typeface="+mn-ea"/>
                <a:cs typeface="+mn-cs"/>
              </a:rPr>
              <a:t>                intervals of 1 inch (2 cm) in the high jump and 3 inches (7 cm) in the</a:t>
            </a:r>
          </a:p>
          <a:p>
            <a:r>
              <a:rPr lang="en-US" sz="1800" b="0" u="none" kern="1200" dirty="0">
                <a:solidFill>
                  <a:schemeClr val="tx1"/>
                </a:solidFill>
                <a:effectLst/>
                <a:latin typeface="+mn-lt"/>
                <a:ea typeface="+mn-ea"/>
                <a:cs typeface="+mn-cs"/>
              </a:rPr>
              <a:t>                pole vault. Each competitor shall attempt one trial at each height</a:t>
            </a:r>
          </a:p>
          <a:p>
            <a:r>
              <a:rPr lang="en-US" sz="1800" b="0" u="none" kern="1200" dirty="0">
                <a:solidFill>
                  <a:schemeClr val="tx1"/>
                </a:solidFill>
                <a:effectLst/>
                <a:latin typeface="+mn-lt"/>
                <a:ea typeface="+mn-ea"/>
                <a:cs typeface="+mn-cs"/>
              </a:rPr>
              <a:t>                until a winner is determined.</a:t>
            </a:r>
          </a:p>
          <a:p>
            <a:r>
              <a:rPr lang="en-US" sz="1800" u="none" kern="1200" dirty="0">
                <a:solidFill>
                  <a:srgbClr val="FF0000"/>
                </a:solidFill>
                <a:effectLst/>
                <a:latin typeface="+mn-lt"/>
                <a:ea typeface="+mn-ea"/>
                <a:cs typeface="+mn-cs"/>
              </a:rPr>
              <a:t>        </a:t>
            </a:r>
            <a:r>
              <a:rPr lang="en-US" sz="1800" u="sng" kern="1200" dirty="0">
                <a:solidFill>
                  <a:srgbClr val="FF0000"/>
                </a:solidFill>
                <a:effectLst/>
                <a:latin typeface="+mn-lt"/>
                <a:ea typeface="+mn-ea"/>
                <a:cs typeface="+mn-cs"/>
              </a:rPr>
              <a:t>(b)  If all competitors eligible for a jump-off withdraw from the competition before the </a:t>
            </a:r>
            <a:r>
              <a:rPr lang="en-US" sz="1800" u="sng" kern="1200" dirty="0" err="1">
                <a:solidFill>
                  <a:srgbClr val="FF0000"/>
                </a:solidFill>
                <a:effectLst/>
                <a:latin typeface="+mn-lt"/>
                <a:ea typeface="+mn-ea"/>
                <a:cs typeface="+mn-cs"/>
              </a:rPr>
              <a:t>jumpoff</a:t>
            </a:r>
            <a:r>
              <a:rPr lang="en-US" sz="1800" u="sng" kern="1200" dirty="0">
                <a:solidFill>
                  <a:srgbClr val="FF0000"/>
                </a:solidFill>
                <a:effectLst/>
                <a:latin typeface="+mn-lt"/>
                <a:ea typeface="+mn-ea"/>
                <a:cs typeface="+mn-cs"/>
              </a:rPr>
              <a:t> begins or at a height</a:t>
            </a:r>
          </a:p>
          <a:p>
            <a:r>
              <a:rPr lang="en-US" sz="1800" u="none" kern="1200" dirty="0">
                <a:solidFill>
                  <a:srgbClr val="FF0000"/>
                </a:solidFill>
                <a:effectLst/>
                <a:latin typeface="+mn-lt"/>
                <a:ea typeface="+mn-ea"/>
                <a:cs typeface="+mn-cs"/>
              </a:rPr>
              <a:t>              </a:t>
            </a:r>
            <a:r>
              <a:rPr lang="en-US" sz="1800" u="sng" kern="1200" dirty="0">
                <a:solidFill>
                  <a:srgbClr val="FF0000"/>
                </a:solidFill>
                <a:effectLst/>
                <a:latin typeface="+mn-lt"/>
                <a:ea typeface="+mn-ea"/>
                <a:cs typeface="+mn-cs"/>
              </a:rPr>
              <a:t>change, those competitors shall tie for first place, and any team points shall be added together and divided</a:t>
            </a:r>
          </a:p>
          <a:p>
            <a:r>
              <a:rPr lang="en-US" sz="1800" u="none" kern="1200" dirty="0">
                <a:solidFill>
                  <a:srgbClr val="FF0000"/>
                </a:solidFill>
                <a:effectLst/>
                <a:latin typeface="+mn-lt"/>
                <a:ea typeface="+mn-ea"/>
                <a:cs typeface="+mn-cs"/>
              </a:rPr>
              <a:t>              </a:t>
            </a:r>
            <a:r>
              <a:rPr lang="en-US" sz="1800" u="sng" kern="1200" dirty="0">
                <a:solidFill>
                  <a:srgbClr val="FF0000"/>
                </a:solidFill>
                <a:effectLst/>
                <a:latin typeface="+mn-lt"/>
                <a:ea typeface="+mn-ea"/>
                <a:cs typeface="+mn-cs"/>
              </a:rPr>
              <a:t>equally between the tying competitors.</a:t>
            </a:r>
            <a:endParaRPr lang="en-US" sz="1800" kern="1200" dirty="0">
              <a:solidFill>
                <a:srgbClr val="FF0000"/>
              </a:solidFill>
              <a:effectLst/>
              <a:latin typeface="+mn-lt"/>
              <a:ea typeface="+mn-ea"/>
              <a:cs typeface="+mn-cs"/>
            </a:endParaRPr>
          </a:p>
          <a:p>
            <a:r>
              <a:rPr lang="en-US" sz="1800" kern="1200" dirty="0">
                <a:solidFill>
                  <a:schemeClr val="tx1"/>
                </a:solidFill>
                <a:effectLst/>
                <a:latin typeface="+mn-lt"/>
                <a:ea typeface="+mn-ea"/>
                <a:cs typeface="+mn-cs"/>
              </a:rPr>
              <a:t>        (</a:t>
            </a:r>
            <a:r>
              <a:rPr lang="en-US" sz="1800" strike="sngStrike" kern="1200" dirty="0">
                <a:solidFill>
                  <a:srgbClr val="FF0000"/>
                </a:solidFill>
                <a:effectLst/>
                <a:latin typeface="+mn-lt"/>
                <a:ea typeface="+mn-ea"/>
                <a:cs typeface="+mn-cs"/>
              </a:rPr>
              <a:t>b</a:t>
            </a:r>
            <a:r>
              <a:rPr lang="en-US" sz="1800" kern="1200" dirty="0">
                <a:solidFill>
                  <a:srgbClr val="FF0000"/>
                </a:solidFill>
                <a:effectLst/>
                <a:latin typeface="+mn-lt"/>
                <a:ea typeface="+mn-ea"/>
                <a:cs typeface="+mn-cs"/>
              </a:rPr>
              <a:t> </a:t>
            </a:r>
            <a:r>
              <a:rPr lang="en-US" sz="1800" u="sng" kern="1200" dirty="0">
                <a:solidFill>
                  <a:srgbClr val="FF0000"/>
                </a:solidFill>
                <a:effectLst/>
                <a:latin typeface="+mn-lt"/>
                <a:ea typeface="+mn-ea"/>
                <a:cs typeface="+mn-cs"/>
              </a:rPr>
              <a:t>c</a:t>
            </a:r>
            <a:r>
              <a:rPr lang="en-US" sz="1800" kern="1200" dirty="0">
                <a:solidFill>
                  <a:schemeClr val="tx1"/>
                </a:solidFill>
                <a:effectLst/>
                <a:latin typeface="+mn-lt"/>
                <a:ea typeface="+mn-ea"/>
                <a:cs typeface="+mn-cs"/>
              </a:rPr>
              <a:t>) The tie concerns any place other than first, the competitors shall be awarded the same place.</a:t>
            </a:r>
          </a:p>
          <a:p>
            <a:pPr marL="0" marR="0" algn="l">
              <a:spcBef>
                <a:spcPts val="0"/>
              </a:spcBef>
              <a:spcAft>
                <a:spcPts val="0"/>
              </a:spcAft>
            </a:pPr>
            <a:endParaRPr lang="en-US" sz="1800" b="1" dirty="0">
              <a:effectLst/>
              <a:latin typeface="Calibri" panose="020F0502020204030204" pitchFamily="34" charset="0"/>
              <a:ea typeface="Arial" panose="020B0604020202020204" pitchFamily="34" charset="0"/>
            </a:endParaRPr>
          </a:p>
          <a:p>
            <a:pPr marL="0" marR="0" algn="l">
              <a:spcBef>
                <a:spcPts val="0"/>
              </a:spcBef>
              <a:spcAft>
                <a:spcPts val="0"/>
              </a:spcAft>
            </a:pPr>
            <a:r>
              <a:rPr lang="en-US" sz="1800" b="1" dirty="0">
                <a:effectLst/>
                <a:latin typeface="Calibri" panose="020F0502020204030204" pitchFamily="34" charset="0"/>
                <a:ea typeface="Arial" panose="020B0604020202020204" pitchFamily="34" charset="0"/>
              </a:rPr>
              <a:t>Rationale:</a:t>
            </a:r>
            <a:r>
              <a:rPr lang="en-US" sz="1800" dirty="0">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 Current rule is silent regarding two or more tied competitors withdrawing from the competition/jump-off at the same time. The addition offers guidance to officials in these given situations.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3430631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indent="0">
              <a:buNone/>
            </a:pPr>
            <a:r>
              <a:rPr lang="en-US" sz="4000" b="1" dirty="0"/>
              <a:t>NOTES:</a:t>
            </a:r>
          </a:p>
          <a:p>
            <a:pPr marL="0" indent="0">
              <a:buNone/>
            </a:pPr>
            <a:r>
              <a:rPr lang="en-US" sz="1800" dirty="0"/>
              <a:t>1. If the height which the tied competitors last attempted is not the same, because of a passed height by one or more of the remaining competitors, the bar shall be lowered to the lowest height last attempted by any of the remaining competitors to begin the jump-off. </a:t>
            </a:r>
          </a:p>
          <a:p>
            <a:pPr marL="0" indent="0">
              <a:buNone/>
            </a:pPr>
            <a:r>
              <a:rPr lang="en-US" sz="1800" dirty="0"/>
              <a:t>2. No passed heights shall be permitted in the jump-offs.</a:t>
            </a:r>
          </a:p>
          <a:p>
            <a:pPr marL="0" indent="0">
              <a:buNone/>
            </a:pPr>
            <a:r>
              <a:rPr lang="en-US" sz="1800" u="sng" dirty="0">
                <a:solidFill>
                  <a:srgbClr val="FF0000"/>
                </a:solidFill>
              </a:rPr>
              <a:t>3. A competitor withdrawing from a jump-off shall concede any opportunity for a higher placing in the event, but the withdrawal shall not negate a competitor’s performance in that event up to the point of withdrawal. Withdrawing from a jump-off is not unsporting conduct. [4-6-1]</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dirty="0">
              <a:solidFill>
                <a:srgbClr val="000000"/>
              </a:solidFill>
              <a:effectLst/>
              <a:latin typeface="Calibri" panose="020F050202020403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 </a:t>
            </a:r>
            <a:r>
              <a:rPr lang="en-US" sz="1800" dirty="0">
                <a:solidFill>
                  <a:srgbClr val="000000"/>
                </a:solidFill>
                <a:effectLst/>
                <a:latin typeface="Calibri" panose="020F0502020204030204" pitchFamily="34" charset="0"/>
                <a:ea typeface="Arial" panose="020B0604020202020204" pitchFamily="34" charset="0"/>
              </a:rPr>
              <a:t>The new note explains that an athlete withdrawing from a jump-off concedes the higher place but does not negate their performance in the event nor is it unsporting to simply withdraw in this scenario. The not addition of the new note helps explain how to officiate these scenarios.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4205382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indent="0">
              <a:buNone/>
            </a:pPr>
            <a:r>
              <a:rPr lang="en-US" sz="1800" b="1" dirty="0"/>
              <a:t>SECTION 4 SHOT PUT, SECTION 5 DISCUS THROW, SECTION 6 JAVELIN THROW</a:t>
            </a:r>
          </a:p>
          <a:p>
            <a:pPr marL="0" indent="0">
              <a:buNone/>
            </a:pPr>
            <a:endParaRPr lang="en-US" sz="600" b="1" dirty="0"/>
          </a:p>
          <a:p>
            <a:pPr marL="0" indent="0">
              <a:buNone/>
            </a:pPr>
            <a:r>
              <a:rPr lang="en-US" sz="1800" b="1" dirty="0"/>
              <a:t>ART. 1… </a:t>
            </a:r>
            <a:r>
              <a:rPr lang="en-US" sz="1800" u="sng" dirty="0">
                <a:solidFill>
                  <a:srgbClr val="FF0000"/>
                </a:solidFill>
              </a:rPr>
              <a:t>Taping of any part of the throwing hand or fingers shall not be permitted unless there is an open wound that must be protected by tape. Taping of the wrist is permissible. Tape may be used on the hand and fingers provided that no two fingers are taped together. The tape may be continuous and connect to the wrist, but all fingers must be able to move independently. A wrist wrap used in lieu of tape is acceptable and is not considered an artificial aid. </a:t>
            </a:r>
            <a:r>
              <a:rPr lang="en-US" sz="1800" dirty="0"/>
              <a:t>Gloves are not permitted; however, a support belt may be worn. </a:t>
            </a:r>
            <a:r>
              <a:rPr lang="en-US" sz="1800" u="sng" dirty="0">
                <a:solidFill>
                  <a:srgbClr val="FF0000"/>
                </a:solidFill>
              </a:rPr>
              <a:t>No harness or mechanical device attached to the hand or arm shall be used.</a:t>
            </a:r>
          </a:p>
          <a:p>
            <a:pPr marL="0" marR="0" algn="l">
              <a:spcBef>
                <a:spcPts val="0"/>
              </a:spcBef>
              <a:spcAft>
                <a:spcPts val="0"/>
              </a:spcAft>
            </a:pPr>
            <a:endParaRPr lang="en-US" sz="1800" b="1" dirty="0">
              <a:solidFill>
                <a:srgbClr val="000000"/>
              </a:solidFill>
              <a:effectLst/>
              <a:latin typeface="Calibri" panose="020F0502020204030204" pitchFamily="34" charset="0"/>
              <a:ea typeface="Arial" panose="020B0604020202020204" pitchFamily="34" charset="0"/>
            </a:endParaRPr>
          </a:p>
          <a:p>
            <a:pPr marL="0" marR="0" algn="l">
              <a:spcBef>
                <a:spcPts val="0"/>
              </a:spcBef>
              <a:spcAft>
                <a:spcPts val="0"/>
              </a:spcAft>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The rules change permits athletes to apply tape to their fingers as long as they are not taped together and all fingers can move independently. The change also permits a wrist wrap as long as there are no artificial aids with in the wrap such as hard plastic pieces to keep the wrist stiff. </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1514611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the course layout for ease of use and reorganizes the rule. Section 5 on XC Teams was broken into articles to increase ease of use of the rule. </a:t>
            </a:r>
          </a:p>
          <a:p>
            <a:pPr marL="0" marR="0" algn="l">
              <a:spcBef>
                <a:spcPts val="0"/>
              </a:spcBef>
              <a:spcAft>
                <a:spcPts val="0"/>
              </a:spcAft>
            </a:pPr>
            <a:r>
              <a:rPr lang="en-US" sz="1800" b="1" dirty="0">
                <a:solidFill>
                  <a:srgbClr val="231F20"/>
                </a:solidFill>
                <a:effectLst/>
                <a:latin typeface="Calibri" panose="020F0502020204030204" pitchFamily="34" charset="0"/>
                <a:ea typeface="Arial" panose="020B0604020202020204" pitchFamily="34" charset="0"/>
              </a:rPr>
              <a:t>ART. 1 . . . </a:t>
            </a:r>
            <a:r>
              <a:rPr lang="en-US" sz="1800" b="1" u="sng" dirty="0">
                <a:solidFill>
                  <a:srgbClr val="FF0000"/>
                </a:solidFill>
                <a:effectLst/>
                <a:latin typeface="Calibri" panose="020F0502020204030204" pitchFamily="34" charset="0"/>
                <a:ea typeface="Arial" panose="020B0604020202020204" pitchFamily="34" charset="0"/>
              </a:rPr>
              <a:t>Course Length</a:t>
            </a:r>
            <a:r>
              <a:rPr lang="en-US" sz="1800" b="1" dirty="0">
                <a:solidFill>
                  <a:srgbClr val="231F2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The cross country course shall be 2,500 to 5,000 meters</a:t>
            </a:r>
            <a:r>
              <a:rPr lang="en-US" sz="1800" dirty="0">
                <a:solidFill>
                  <a:srgbClr val="00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(1.5 to 3.1 miles) in length as determined by the meet director or games committee. Measurement shall be along the shortest possible route a runner may take on the prescribed course.</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2 . . .  Course Layout: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Turns and guidelines should be marked on the ground with a material which is not injurious to the eyes or skin.</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The course should be at least 3 feet (1 meter) wide at its narrowest place.</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No narrow section should be longer than 10 feet (3 meters) long.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c. The course surface may range from grass, dirt, asphalt, or other materials.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No ground obstructions which might cause tripping, turned ankles, etc.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d.</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No overhead objects such as tree branches lower than 8 feet above the ground.</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e. A</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straightaway of at least 100 meters before any significant turns.</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2300408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the course layout for ease of use and reorganizes the rule. Section 5 on XC Teams was broken into articles to increase ease of use of the rule. </a:t>
            </a: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3 . . . Course Markings:</a:t>
            </a:r>
            <a:r>
              <a:rPr lang="en-US" sz="1800" b="1"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The course shall be clearly marked using </a:t>
            </a:r>
            <a:r>
              <a:rPr lang="en-US" sz="1800" u="sng" dirty="0">
                <a:solidFill>
                  <a:srgbClr val="FF0000"/>
                </a:solidFill>
                <a:effectLst/>
                <a:latin typeface="Calibri" panose="020F0502020204030204" pitchFamily="34" charset="0"/>
                <a:ea typeface="Arial" panose="020B0604020202020204" pitchFamily="34" charset="0"/>
              </a:rPr>
              <a:t>natural or artificial boundary markers.</a:t>
            </a:r>
            <a:r>
              <a:rPr lang="en-US" sz="1800" dirty="0">
                <a:solidFill>
                  <a:srgbClr val="FF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The boundary markers shall be continuous throughout the entire length of the course clearly designating both the inside and outside boundaries.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A single wide line</a:t>
            </a:r>
            <a:r>
              <a:rPr lang="en-US" sz="1800" u="sng" dirty="0">
                <a:solidFill>
                  <a:srgbClr val="FF0000"/>
                </a:solidFill>
                <a:effectLst/>
                <a:latin typeface="Calibri" panose="020F0502020204030204" pitchFamily="34" charset="0"/>
                <a:ea typeface="Arial" panose="020B0604020202020204" pitchFamily="34" charset="0"/>
              </a:rPr>
              <a:t>, dashed line</a:t>
            </a:r>
            <a:r>
              <a:rPr lang="en-US" sz="1800" dirty="0">
                <a:solidFill>
                  <a:srgbClr val="231F20"/>
                </a:solidFill>
                <a:effectLst/>
                <a:latin typeface="Calibri" panose="020F0502020204030204" pitchFamily="34" charset="0"/>
                <a:ea typeface="Arial" panose="020B0604020202020204" pitchFamily="34" charset="0"/>
              </a:rPr>
              <a:t> or boundary lines, both inside and outside, marked with a material which is not injurious to the eyes or skin;</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dirty="0">
                <a:solidFill>
                  <a:srgbClr val="231F20"/>
                </a:solidFill>
                <a:effectLst/>
                <a:latin typeface="Calibri" panose="020F0502020204030204" pitchFamily="34" charset="0"/>
                <a:ea typeface="Arial" panose="020B0604020202020204" pitchFamily="34" charset="0"/>
              </a:rPr>
              <a:t>     NOTE: </a:t>
            </a:r>
            <a:r>
              <a:rPr lang="en-US" sz="1800" u="sng" dirty="0">
                <a:solidFill>
                  <a:srgbClr val="FF0000"/>
                </a:solidFill>
                <a:effectLst/>
                <a:latin typeface="Calibri" panose="020F0502020204030204" pitchFamily="34" charset="0"/>
                <a:ea typeface="Arial" panose="020B0604020202020204" pitchFamily="34" charset="0"/>
              </a:rPr>
              <a:t>If</a:t>
            </a:r>
            <a:r>
              <a:rPr lang="en-US" sz="1800" b="1" dirty="0">
                <a:solidFill>
                  <a:srgbClr val="FF0000"/>
                </a:solidFill>
                <a:effectLst/>
                <a:latin typeface="Calibri" panose="020F0502020204030204" pitchFamily="34" charset="0"/>
                <a:ea typeface="Arial" panose="020B0604020202020204" pitchFamily="34" charset="0"/>
              </a:rPr>
              <a:t> </a:t>
            </a:r>
            <a:r>
              <a:rPr lang="en-US" sz="1800" dirty="0">
                <a:effectLst/>
                <a:latin typeface="Calibri" panose="020F0502020204030204" pitchFamily="34" charset="0"/>
                <a:ea typeface="Arial" panose="020B0604020202020204" pitchFamily="34" charset="0"/>
              </a:rPr>
              <a:t>a</a:t>
            </a:r>
            <a:r>
              <a:rPr lang="en-US" sz="1800" dirty="0">
                <a:solidFill>
                  <a:srgbClr val="231F20"/>
                </a:solidFill>
                <a:effectLst/>
                <a:latin typeface="Calibri" panose="020F0502020204030204" pitchFamily="34" charset="0"/>
                <a:ea typeface="Arial" panose="020B0604020202020204" pitchFamily="34" charset="0"/>
              </a:rPr>
              <a:t> single wide line </a:t>
            </a:r>
            <a:r>
              <a:rPr lang="en-US" sz="1800" u="sng" dirty="0">
                <a:solidFill>
                  <a:srgbClr val="FF0000"/>
                </a:solidFill>
                <a:effectLst/>
                <a:latin typeface="Calibri" panose="020F0502020204030204" pitchFamily="34" charset="0"/>
                <a:ea typeface="Arial" panose="020B0604020202020204" pitchFamily="34" charset="0"/>
              </a:rPr>
              <a:t>is used it may or may not mark the shortest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possible route a runner may take. </a:t>
            </a:r>
            <a:r>
              <a:rPr lang="en-US" sz="1800" u="sng" strike="sngStrike" dirty="0">
                <a:solidFill>
                  <a:srgbClr val="231F20"/>
                </a:solidFill>
                <a:effectLst/>
                <a:latin typeface="Calibri" panose="020F0502020204030204" pitchFamily="34" charset="0"/>
                <a:ea typeface="Arial" panose="020B0604020202020204" pitchFamily="34" charset="0"/>
              </a:rPr>
              <a:t>,</a:t>
            </a:r>
            <a:r>
              <a:rPr lang="en-US" sz="1800" u="sng" dirty="0">
                <a:solidFill>
                  <a:srgbClr val="231F2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I</a:t>
            </a:r>
            <a:r>
              <a:rPr lang="en-US" sz="1800" dirty="0">
                <a:solidFill>
                  <a:srgbClr val="231F20"/>
                </a:solidFill>
                <a:effectLst/>
                <a:latin typeface="Calibri" panose="020F0502020204030204" pitchFamily="34" charset="0"/>
                <a:ea typeface="Arial" panose="020B0604020202020204" pitchFamily="34" charset="0"/>
              </a:rPr>
              <a:t>f used on turns,</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the course</a:t>
            </a:r>
            <a:r>
              <a:rPr lang="en-US" sz="1800" dirty="0">
                <a:solidFill>
                  <a:srgbClr val="231F20"/>
                </a:solidFill>
                <a:effectLst/>
                <a:latin typeface="Calibri" panose="020F0502020204030204" pitchFamily="34" charset="0"/>
                <a:ea typeface="Arial" panose="020B0604020202020204" pitchFamily="34" charset="0"/>
              </a:rPr>
              <a:t> should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utilize other methods of markings</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natural boundaries or boundary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markers</a:t>
            </a:r>
            <a:r>
              <a:rPr lang="en-US" sz="1800" dirty="0">
                <a:solidFill>
                  <a:srgbClr val="231F20"/>
                </a:solidFill>
                <a:effectLst/>
                <a:latin typeface="Calibri" panose="020F0502020204030204" pitchFamily="34" charset="0"/>
                <a:ea typeface="Arial" panose="020B0604020202020204" pitchFamily="34" charset="0"/>
              </a:rPr>
              <a:t> </a:t>
            </a:r>
            <a:r>
              <a:rPr lang="en-US" sz="1800" strike="sngStrike" dirty="0">
                <a:solidFill>
                  <a:srgbClr val="FF0000"/>
                </a:solidFill>
                <a:effectLst/>
                <a:latin typeface="Calibri" panose="020F0502020204030204" pitchFamily="34" charset="0"/>
                <a:ea typeface="Arial" panose="020B0604020202020204" pitchFamily="34" charset="0"/>
              </a:rPr>
              <a:t>listed on the following page</a:t>
            </a:r>
            <a:r>
              <a:rPr lang="en-US" sz="1800" dirty="0">
                <a:solidFill>
                  <a:srgbClr val="231F20"/>
                </a:solidFill>
                <a:effectLst/>
                <a:latin typeface="Calibri" panose="020F0502020204030204" pitchFamily="34" charset="0"/>
                <a:ea typeface="Arial" panose="020B0604020202020204" pitchFamily="34" charset="0"/>
              </a:rPr>
              <a:t> to assist the runner in identifying the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course route.</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c. Flags, caution tape, rope or other type of material along the course.</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     1. Signs and</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directional</a:t>
            </a:r>
            <a:r>
              <a:rPr lang="en-US" sz="1800" u="sng" dirty="0">
                <a:solidFill>
                  <a:srgbClr val="000000"/>
                </a:solidFill>
                <a:effectLst/>
                <a:latin typeface="Calibri" panose="020F0502020204030204" pitchFamily="34" charset="0"/>
                <a:ea typeface="Arial" panose="020B0604020202020204" pitchFamily="34" charset="0"/>
              </a:rPr>
              <a:t> </a:t>
            </a:r>
            <a:r>
              <a:rPr lang="en-US" sz="1800" dirty="0">
                <a:solidFill>
                  <a:srgbClr val="000000"/>
                </a:solidFill>
                <a:effectLst/>
                <a:latin typeface="Calibri" panose="020F0502020204030204" pitchFamily="34" charset="0"/>
                <a:ea typeface="Arial" panose="020B0604020202020204" pitchFamily="34" charset="0"/>
              </a:rPr>
              <a:t>flags shall be at least 6 feet above the ground and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000000"/>
                </a:solidFill>
                <a:effectLst/>
                <a:latin typeface="Calibri" panose="020F0502020204030204" pitchFamily="34" charset="0"/>
                <a:ea typeface="Arial" panose="020B0604020202020204" pitchFamily="34" charset="0"/>
              </a:rPr>
              <a:t>     visible for 100 feet (30 meters).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2.</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Small survey flags or cones at least 12 inches (30 cm) high of the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appropriate color may be used in lieu of painted lines or survey chalk.</a:t>
            </a:r>
            <a:endParaRPr lang="en-US" sz="1800" dirty="0">
              <a:effectLst/>
              <a:latin typeface="Times New Roman" panose="02020603050405020304" pitchFamily="18" charset="0"/>
              <a:ea typeface="Times New Roman" panose="02020603050405020304" pitchFamily="18" charset="0"/>
            </a:endParaRPr>
          </a:p>
          <a:p>
            <a:pPr marL="182245" marR="0" indent="-182245"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d.</a:t>
            </a:r>
            <a:r>
              <a:rPr lang="en-US" sz="1800" dirty="0">
                <a:solidFill>
                  <a:srgbClr val="FF0000"/>
                </a:solidFill>
                <a:effectLst/>
                <a:latin typeface="Calibri" panose="020F0502020204030204" pitchFamily="34" charset="0"/>
                <a:ea typeface="Arial" panose="020B0604020202020204" pitchFamily="34" charset="0"/>
              </a:rPr>
              <a:t> </a:t>
            </a:r>
            <a:r>
              <a:rPr lang="en-US" sz="1800" b="1" strike="sngStrike" dirty="0">
                <a:solidFill>
                  <a:srgbClr val="FF0000"/>
                </a:solidFill>
                <a:effectLst/>
                <a:latin typeface="Calibri" panose="020F0502020204030204" pitchFamily="34" charset="0"/>
                <a:ea typeface="Arial" panose="020B0604020202020204" pitchFamily="34" charset="0"/>
              </a:rPr>
              <a:t>ART. 2 . . .</a:t>
            </a:r>
            <a:r>
              <a:rPr lang="en-US" sz="1800" b="1" dirty="0">
                <a:solidFill>
                  <a:srgbClr val="231F2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In case of a discrepancy in the course markings, directional flag</a:t>
            </a:r>
            <a:r>
              <a:rPr lang="en-US" sz="1800" dirty="0">
                <a:solidFill>
                  <a:srgbClr val="00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markings take precedence over any other course markings.</a:t>
            </a:r>
            <a:endParaRPr lang="en-US" sz="1800" dirty="0">
              <a:effectLst/>
              <a:latin typeface="Times New Roman" panose="02020603050405020304" pitchFamily="18" charset="0"/>
              <a:ea typeface="Times New Roman" panose="02020603050405020304" pitchFamily="18" charset="0"/>
            </a:endParaRPr>
          </a:p>
          <a:p>
            <a:pPr marL="182245" marR="0" indent="-182245" algn="l">
              <a:spcBef>
                <a:spcPts val="0"/>
              </a:spcBef>
              <a:spcAft>
                <a:spcPts val="0"/>
              </a:spcAft>
            </a:pPr>
            <a:r>
              <a:rPr lang="en-US" sz="1800" b="1" dirty="0">
                <a:solidFill>
                  <a:srgbClr val="231F20"/>
                </a:solidFill>
                <a:effectLst/>
                <a:latin typeface="Calibri" panose="020F0502020204030204" pitchFamily="34" charset="0"/>
                <a:ea typeface="Arial" panose="020B0604020202020204" pitchFamily="34" charset="0"/>
              </a:rPr>
              <a:t>NOTE: </a:t>
            </a:r>
            <a:r>
              <a:rPr lang="en-US" sz="1800" dirty="0">
                <a:solidFill>
                  <a:srgbClr val="231F20"/>
                </a:solidFill>
                <a:effectLst/>
                <a:latin typeface="Calibri" panose="020F0502020204030204" pitchFamily="34" charset="0"/>
                <a:ea typeface="Arial" panose="020B0604020202020204" pitchFamily="34" charset="0"/>
              </a:rPr>
              <a:t>If a single wide line is used, it may or may not mark the shortest possible route that a runner may take.</a:t>
            </a:r>
            <a:endParaRPr lang="en-US" sz="18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FLAG DESIGNATIONS</a:t>
            </a:r>
            <a:endParaRPr lang="en-US" sz="1800" dirty="0">
              <a:effectLst/>
              <a:latin typeface="Times New Roman" panose="02020603050405020304" pitchFamily="18" charset="0"/>
              <a:ea typeface="Times New Roman" panose="02020603050405020304" pitchFamily="18" charset="0"/>
            </a:endParaRPr>
          </a:p>
          <a:p>
            <a:pPr marL="342900" marR="0" lvl="0" indent="-342900" algn="l">
              <a:spcBef>
                <a:spcPts val="0"/>
              </a:spcBef>
              <a:spcAft>
                <a:spcPts val="0"/>
              </a:spcAft>
              <a:buFont typeface="Symbol" panose="05050102010706020507" pitchFamily="18" charset="2"/>
              <a:buChar char=""/>
            </a:pPr>
            <a:r>
              <a:rPr lang="en-US" sz="1800" dirty="0">
                <a:solidFill>
                  <a:srgbClr val="231F20"/>
                </a:solidFill>
                <a:effectLst/>
                <a:latin typeface="Calibri" panose="020F0502020204030204" pitchFamily="34" charset="0"/>
                <a:ea typeface="Arial" panose="020B0604020202020204" pitchFamily="34" charset="0"/>
              </a:rPr>
              <a:t>A red flag indicates a turn to the left. Runners must stay on the right side of the flag.</a:t>
            </a:r>
            <a:endParaRPr lang="en-US" sz="1800" dirty="0">
              <a:effectLst/>
              <a:latin typeface="Times New Roman" panose="02020603050405020304" pitchFamily="18" charset="0"/>
              <a:ea typeface="Times New Roman" panose="02020603050405020304" pitchFamily="18" charset="0"/>
            </a:endParaRPr>
          </a:p>
          <a:p>
            <a:pPr marL="342900" marR="0" lvl="0" indent="-342900" algn="l">
              <a:spcBef>
                <a:spcPts val="0"/>
              </a:spcBef>
              <a:spcAft>
                <a:spcPts val="0"/>
              </a:spcAft>
              <a:buFont typeface="Symbol" panose="05050102010706020507" pitchFamily="18" charset="2"/>
              <a:buChar char=""/>
            </a:pPr>
            <a:r>
              <a:rPr lang="en-US" sz="1800" dirty="0">
                <a:solidFill>
                  <a:srgbClr val="231F20"/>
                </a:solidFill>
                <a:effectLst/>
                <a:latin typeface="Calibri" panose="020F0502020204030204" pitchFamily="34" charset="0"/>
                <a:ea typeface="Arial" panose="020B0604020202020204" pitchFamily="34" charset="0"/>
              </a:rPr>
              <a:t>A yellow flag indicates a turn to the right. Runners must stay on the left side of the flag.</a:t>
            </a:r>
            <a:endParaRPr lang="en-US" sz="1800" dirty="0">
              <a:effectLst/>
              <a:latin typeface="Times New Roman" panose="02020603050405020304" pitchFamily="18" charset="0"/>
              <a:ea typeface="Times New Roman" panose="02020603050405020304" pitchFamily="18" charset="0"/>
            </a:endParaRPr>
          </a:p>
          <a:p>
            <a:pPr marL="342900" marR="0" lvl="0" indent="-342900" algn="l">
              <a:spcBef>
                <a:spcPts val="0"/>
              </a:spcBef>
              <a:spcAft>
                <a:spcPts val="0"/>
              </a:spcAft>
              <a:buFont typeface="Symbol" panose="05050102010706020507" pitchFamily="18" charset="2"/>
              <a:buChar char=""/>
            </a:pPr>
            <a:r>
              <a:rPr lang="en-US" sz="1800" dirty="0">
                <a:solidFill>
                  <a:srgbClr val="231F20"/>
                </a:solidFill>
                <a:effectLst/>
                <a:latin typeface="Calibri" panose="020F0502020204030204" pitchFamily="34" charset="0"/>
                <a:ea typeface="Arial" panose="020B0604020202020204" pitchFamily="34" charset="0"/>
              </a:rPr>
              <a:t> A blue flag indicates a course straight ahead. Runners may run on either side of the flag.</a:t>
            </a:r>
            <a:endParaRPr lang="en-US" sz="1800" dirty="0">
              <a:effectLst/>
              <a:latin typeface="Times New Roman" panose="02020603050405020304" pitchFamily="18" charset="0"/>
              <a:ea typeface="Times New Roman" panose="02020603050405020304" pitchFamily="18" charset="0"/>
            </a:endParaRPr>
          </a:p>
          <a:p>
            <a:pPr marL="457200" marR="0" algn="l">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a:p>
        </p:txBody>
      </p:sp>
    </p:spTree>
    <p:extLst>
      <p:ext uri="{BB962C8B-B14F-4D97-AF65-F5344CB8AC3E}">
        <p14:creationId xmlns:p14="http://schemas.microsoft.com/office/powerpoint/2010/main" val="3208882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the course layout for ease of use and reorganizes the rule. Section 5 on XC Teams was broken into articles to increase ease of use of the rule. </a:t>
            </a:r>
          </a:p>
          <a:p>
            <a:pPr marL="457200" marR="0" algn="l">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4 . . . The Start Area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A 2-inch wide starting line marked at the beginning of a lengthy straight- away, wide enough to accommodate all teams, i.e., a width of the number of teams multiplied by 6 feet.</a:t>
            </a:r>
            <a:r>
              <a:rPr lang="en-US" sz="1800" dirty="0">
                <a:solidFill>
                  <a:srgbClr val="00B0F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b. It is recommended that lane positions or boxes be numbered from left to right facing the running area.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none" strike="noStrike"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u="sng" dirty="0">
                <a:solidFill>
                  <a:srgbClr val="FF0000"/>
                </a:solidFill>
                <a:effectLst/>
                <a:latin typeface="Calibri" panose="020F0502020204030204" pitchFamily="34" charset="0"/>
                <a:ea typeface="Arial" panose="020B0604020202020204" pitchFamily="34" charset="0"/>
              </a:rPr>
              <a:t>ART. 5 . . . The Finish Area</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a. The finish line should be indicated by some type of flags, cones, or other finish line indicators.</a:t>
            </a:r>
            <a:r>
              <a:rPr lang="en-US" sz="1800" u="sng" dirty="0">
                <a:solidFill>
                  <a:srgbClr val="00B0F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b. </a:t>
            </a:r>
            <a:r>
              <a:rPr lang="en-US" sz="1800" u="sng" dirty="0">
                <a:solidFill>
                  <a:srgbClr val="FF0000"/>
                </a:solidFill>
                <a:effectLst/>
                <a:latin typeface="Calibri" panose="020F0502020204030204" pitchFamily="34" charset="0"/>
                <a:ea typeface="Arial" panose="020B0604020202020204" pitchFamily="34" charset="0"/>
              </a:rPr>
              <a:t>A</a:t>
            </a:r>
            <a:r>
              <a:rPr lang="en-US" sz="1800" dirty="0">
                <a:solidFill>
                  <a:srgbClr val="231F20"/>
                </a:solidFill>
                <a:effectLst/>
                <a:latin typeface="Calibri" panose="020F0502020204030204" pitchFamily="34" charset="0"/>
                <a:ea typeface="Arial" panose="020B0604020202020204" pitchFamily="34" charset="0"/>
              </a:rPr>
              <a:t> straightaway of at least 150 yards</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(137 meters)</a:t>
            </a:r>
            <a:r>
              <a:rPr lang="en-US" sz="1800" dirty="0">
                <a:solidFill>
                  <a:srgbClr val="231F20"/>
                </a:solidFill>
                <a:effectLst/>
                <a:latin typeface="Calibri" panose="020F0502020204030204" pitchFamily="34" charset="0"/>
                <a:ea typeface="Arial" panose="020B0604020202020204" pitchFamily="34" charset="0"/>
              </a:rPr>
              <a:t> ending in a rope funnel with a mouth 15 feet wide.</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c. </a:t>
            </a:r>
            <a:r>
              <a:rPr lang="en-US" sz="1800" dirty="0">
                <a:solidFill>
                  <a:srgbClr val="231F20"/>
                </a:solidFill>
                <a:effectLst/>
                <a:latin typeface="Calibri" panose="020F0502020204030204" pitchFamily="34" charset="0"/>
                <a:ea typeface="Arial" panose="020B0604020202020204" pitchFamily="34" charset="0"/>
              </a:rPr>
              <a:t>The finish line should be at the mouth of the</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finish corral or chute. Approximately</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15 to 25 feet from the chute.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1.</a:t>
            </a:r>
            <a:r>
              <a:rPr lang="en-US" sz="1800" u="sng" dirty="0">
                <a:solidFill>
                  <a:srgbClr val="231F2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A finish chute is recommended for all races that do not use the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transponder (chip) system to help with meet administration and provide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 accuracy and fairness to the competitors.</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2. A finish coral to help with meet administration should be used for all </a:t>
            </a:r>
            <a:r>
              <a:rPr lang="en-US" sz="1800" dirty="0">
                <a:solidFill>
                  <a:srgbClr val="FF0000"/>
                </a:solidFill>
                <a:effectLst/>
                <a:latin typeface="Calibri" panose="020F0502020204030204" pitchFamily="34" charset="0"/>
                <a:ea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raced that use a transponder (chip) system</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b="1" dirty="0">
                <a:solidFill>
                  <a:srgbClr val="FF0000"/>
                </a:solidFill>
                <a:effectLst/>
                <a:latin typeface="Calibri" panose="020F0502020204030204" pitchFamily="34" charset="0"/>
                <a:ea typeface="Arial" panose="020B0604020202020204" pitchFamily="34" charset="0"/>
              </a:rPr>
              <a:t>     </a:t>
            </a:r>
            <a:r>
              <a:rPr lang="en-US" sz="1800" b="1" u="sng" dirty="0">
                <a:solidFill>
                  <a:srgbClr val="FF0000"/>
                </a:solidFill>
                <a:effectLst/>
                <a:latin typeface="Calibri" panose="020F0502020204030204" pitchFamily="34" charset="0"/>
                <a:ea typeface="Arial" panose="020B0604020202020204" pitchFamily="34" charset="0"/>
              </a:rPr>
              <a:t>NOTE:</a:t>
            </a:r>
            <a:r>
              <a:rPr lang="en-US" sz="1800" dirty="0">
                <a:solidFill>
                  <a:srgbClr val="FF0000"/>
                </a:solidFill>
                <a:effectLst/>
                <a:latin typeface="Calibri" panose="020F0502020204030204" pitchFamily="34" charset="0"/>
                <a:ea typeface="Arial" panose="020B0604020202020204" pitchFamily="34" charset="0"/>
              </a:rPr>
              <a:t> </a:t>
            </a:r>
            <a:r>
              <a:rPr lang="en-US" sz="1800" u="sng" dirty="0">
                <a:solidFill>
                  <a:srgbClr val="FF0000"/>
                </a:solidFill>
                <a:effectLst/>
                <a:latin typeface="Calibri" panose="020F0502020204030204" pitchFamily="34" charset="0"/>
                <a:ea typeface="Arial" panose="020B0604020202020204" pitchFamily="34" charset="0"/>
              </a:rPr>
              <a:t>The</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funnel should narrow to a rope chute about 30 inches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dirty="0">
                <a:solidFill>
                  <a:srgbClr val="231F20"/>
                </a:solidFill>
                <a:effectLst/>
                <a:latin typeface="Calibri" panose="020F0502020204030204" pitchFamily="34" charset="0"/>
                <a:ea typeface="Arial" panose="020B0604020202020204" pitchFamily="34" charset="0"/>
              </a:rPr>
              <a:t>     wide and at least 100 feet long. </a:t>
            </a:r>
            <a:endParaRPr lang="en-US" sz="18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u="sng" dirty="0">
                <a:solidFill>
                  <a:srgbClr val="FF0000"/>
                </a:solidFill>
                <a:effectLst/>
                <a:latin typeface="Calibri" panose="020F0502020204030204" pitchFamily="34" charset="0"/>
                <a:ea typeface="Arial" panose="020B0604020202020204" pitchFamily="34" charset="0"/>
              </a:rPr>
              <a:t>d.</a:t>
            </a:r>
            <a:r>
              <a:rPr lang="en-US" sz="1800" dirty="0">
                <a:solidFill>
                  <a:srgbClr val="FF0000"/>
                </a:solidFill>
                <a:effectLst/>
                <a:latin typeface="Calibri" panose="020F0502020204030204" pitchFamily="34" charset="0"/>
                <a:ea typeface="Arial" panose="020B0604020202020204" pitchFamily="34" charset="0"/>
              </a:rPr>
              <a:t> </a:t>
            </a:r>
            <a:r>
              <a:rPr lang="en-US" sz="1800" dirty="0">
                <a:solidFill>
                  <a:srgbClr val="231F20"/>
                </a:solidFill>
                <a:effectLst/>
                <a:latin typeface="Calibri" panose="020F0502020204030204" pitchFamily="34" charset="0"/>
                <a:ea typeface="Arial" panose="020B0604020202020204" pitchFamily="34" charset="0"/>
              </a:rPr>
              <a:t>The stakes supporting the ropes should be solid enough to permit taut ropes, and the stakes and ropes near the finish line should be well-padded. </a:t>
            </a:r>
            <a:r>
              <a:rPr lang="en-US" sz="1800" i="1" dirty="0">
                <a:solidFill>
                  <a:srgbClr val="231F20"/>
                </a:solidFill>
                <a:effectLst/>
                <a:latin typeface="Calibri" panose="020F0502020204030204" pitchFamily="34" charset="0"/>
                <a:ea typeface="Arial" panose="020B0604020202020204" pitchFamily="34" charset="0"/>
              </a:rPr>
              <a:t>See diagrams of chutes (Figures 16 and 17)</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245511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Section 5 on XC Teams was broken into articles to increase ease of use of the rule.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3201341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indent="0">
              <a:buNone/>
            </a:pPr>
            <a:r>
              <a:rPr lang="en-US" sz="4000" b="1" u="sng" dirty="0">
                <a:solidFill>
                  <a:srgbClr val="FF0000"/>
                </a:solidFill>
              </a:rPr>
              <a:t>SECTION 6 INDOOR RELAYS</a:t>
            </a:r>
          </a:p>
          <a:p>
            <a:pPr marL="0" indent="0">
              <a:buNone/>
            </a:pPr>
            <a:endParaRPr lang="en-US" sz="500" b="1" u="sng" dirty="0">
              <a:solidFill>
                <a:srgbClr val="FF0000"/>
              </a:solidFill>
            </a:endParaRPr>
          </a:p>
          <a:p>
            <a:pPr marL="0" indent="0">
              <a:buNone/>
            </a:pPr>
            <a:r>
              <a:rPr lang="en-US" sz="4000" b="1" u="sng" dirty="0">
                <a:solidFill>
                  <a:srgbClr val="FF0000"/>
                </a:solidFill>
              </a:rPr>
              <a:t>ART. 1. . . </a:t>
            </a:r>
            <a:r>
              <a:rPr lang="en-US" sz="4000" u="sng" dirty="0">
                <a:solidFill>
                  <a:srgbClr val="FF0000"/>
                </a:solidFill>
              </a:rPr>
              <a:t>Relays with legs of 200 meters or less, each exchange zone in which the  incoming competitor is running 200 meters or less in lanes will be 30 meters long on a 200 meter track. Tracks smaller than 200 meters may use a 20 meter exchange zone.</a:t>
            </a:r>
          </a:p>
          <a:p>
            <a:pPr marL="0" indent="0">
              <a:buNone/>
            </a:pPr>
            <a:endParaRPr lang="en-US" sz="4000" u="sng" dirty="0">
              <a:solidFill>
                <a:srgbClr val="FF0000"/>
              </a:solidFill>
            </a:endParaRPr>
          </a:p>
          <a:p>
            <a:pPr marL="0" indent="0">
              <a:buNone/>
            </a:pPr>
            <a:r>
              <a:rPr lang="en-US" sz="4000" i="1" dirty="0"/>
              <a:t>Remaining sections re-numbered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dirty="0">
              <a:effectLst/>
              <a:latin typeface="Calibri" panose="020F050202020403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Arial" panose="020B0604020202020204" pitchFamily="34" charset="0"/>
              </a:rPr>
              <a:t>Rationale: </a:t>
            </a:r>
            <a:r>
              <a:rPr lang="en-US" sz="1800" dirty="0">
                <a:effectLst/>
                <a:latin typeface="Calibri" panose="020F0502020204030204" pitchFamily="34" charset="0"/>
                <a:ea typeface="Arial" panose="020B0604020202020204" pitchFamily="34" charset="0"/>
              </a:rPr>
              <a:t>Offers guidance on the relay exchange zone for indoor track and field.</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1613348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3779197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Rationale: </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To create consistency amongst all entries on the relay cards. </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1287836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effectLst/>
                <a:ea typeface="Arial" panose="020B0604020202020204" pitchFamily="34" charset="0"/>
              </a:rPr>
              <a:t>NOTE: </a:t>
            </a:r>
            <a:r>
              <a:rPr lang="en-US" sz="1200" dirty="0">
                <a:effectLst/>
                <a:ea typeface="Arial" panose="020B0604020202020204" pitchFamily="34" charset="0"/>
              </a:rPr>
              <a:t>Every attempt should be made for the appropriate health-care professionals to make these decisions as to assistance. A competitor who provides assistance to an injured, or ill competitor should not be disqualified if neither the individual competitor providing the assistance nor the competitor's team gains an advantage as a result of providing the assistance.</a:t>
            </a:r>
            <a:endParaRPr lang="en-US" sz="1200"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2267516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Rationale:</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1800" dirty="0">
                <a:solidFill>
                  <a:schemeClr val="tx1"/>
                </a:solidFill>
                <a:effectLst/>
                <a:latin typeface="Times New Roman" panose="02020603050405020304" pitchFamily="18" charset="0"/>
                <a:ea typeface="Arial" panose="020B0604020202020204" pitchFamily="34" charset="0"/>
                <a:cs typeface="+mn-cs"/>
              </a:rPr>
              <a:t> </a:t>
            </a: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Clarifies that the 2022 rule change allows the meet referee the option to create an additional preliminary heat for the offended </a:t>
            </a: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competitor/team without automatically having to advance the competitor/team to the next round.</a:t>
            </a:r>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3964365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1762373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the starter’s responsibility to ensure a fair and legal start and anticipate problems. The interval between the set command and the firing of the starting device should be approximately two seconds. After a starter gives the order “Set” if any competitor is in motion, the starter shall not fire the starting device. Firing the starting device too soon doesn’t allow athletes to get ready and firing the starting device too slow also creates a situation of unfairness.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28</a:t>
            </a:fld>
            <a:endParaRPr lang="en-US"/>
          </a:p>
        </p:txBody>
      </p:sp>
    </p:spTree>
    <p:extLst>
      <p:ext uri="{BB962C8B-B14F-4D97-AF65-F5344CB8AC3E}">
        <p14:creationId xmlns:p14="http://schemas.microsoft.com/office/powerpoint/2010/main" val="4134329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Starters may for any reason cancel a start by directing all competitors to “Stand Up”. The following are some of the reasons that a starter may cancel a start in races with legs of less than 800 meters: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Noise at the start line,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Starting block problem,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Obstruction on the track,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Slow athlete getting set,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Misfire of starting pistol,</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Hands on the line, </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Extraneous movement after the set command.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2065077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Distance races the following are some of the reasons that a starter could halt or recall the start.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Runners not steady,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Toes on the line,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Failure to come to the line in a timely manner,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Impeding a position of another athlete,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Fall during first 100 meters due to contact.</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30</a:t>
            </a:fld>
            <a:endParaRPr lang="en-US"/>
          </a:p>
        </p:txBody>
      </p:sp>
    </p:spTree>
    <p:extLst>
      <p:ext uri="{BB962C8B-B14F-4D97-AF65-F5344CB8AC3E}">
        <p14:creationId xmlns:p14="http://schemas.microsoft.com/office/powerpoint/2010/main" val="5763745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Sportsmanship rules help officials, parents, coaches, and student-athletes develop and reinforce values that apply to the development of the whole person.  Respect for others, honesty, fair play, learning, and understanding the rules are critical life skills that, when practiced, will enhance any individual’s character.  The absence of good sportsmanship jeopardizes one of the fundamental principles of participation in education-based athletics and complicates the team-building process.  A sportsmanship priority is keeping winning and losing in perspective.  Understanding that losing with dignity is an important lesson, everyone must learn and practice.  A collaborative, working relationship should be a priority between officials, game administration, coaches, and student-athletes to promote good sportsmanship during a track meet.  This includes treating people with respect and using appropriate language, actions, and language that build people up and values each person.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critical to remember that winning means you were the best version of yourself that day.  The beauty of track and field is that one constantly tests themself against one’s best time, height, or distance.  Continual improvement is a hallmark of successful student-athletes, programs, teams, and coaches.   This improvement also involves positive sporting behavior, a fundamental ingredient of education-based high school sports.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31</a:t>
            </a:fld>
            <a:endParaRPr lang="en-US"/>
          </a:p>
        </p:txBody>
      </p:sp>
    </p:spTree>
    <p:extLst>
      <p:ext uri="{BB962C8B-B14F-4D97-AF65-F5344CB8AC3E}">
        <p14:creationId xmlns:p14="http://schemas.microsoft.com/office/powerpoint/2010/main" val="16551770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Training for Cross Country is unique in that there are so many options afforded to the runner(s) to accomplish their workouts. Not being limited to the track allows the runners access to parks, city streets, highways and country roads. However, each of these options creates safety concerns that all runners</a:t>
            </a:r>
            <a:r>
              <a:rPr lang="en-US" sz="18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 coaches should keep in mind. Workouts and runs should be fun, relaxing, carefree experiences. Sadly, the need for runner safety tips is evidenced by a dramatic increase in pedestrian deaths in the United States, as well as eight reported running-related motor vehicle crashes resulting in nine deaths and two disabling injuries among middle school and high school cross country and track and field runners between 2011 and 2021.</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critical that administrators, coaches and athletes promote and practice safety and risk minimization strategies as Cross Country runners share the road with vehicles and drivers that have become increasingly distracted on the roads.  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Educating the athletes on where to go for safety in case of weather, emergency situations and hydration stops is crucial to athlete safety.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32</a:t>
            </a:fld>
            <a:endParaRPr lang="en-US"/>
          </a:p>
        </p:txBody>
      </p:sp>
    </p:spTree>
    <p:extLst>
      <p:ext uri="{BB962C8B-B14F-4D97-AF65-F5344CB8AC3E}">
        <p14:creationId xmlns:p14="http://schemas.microsoft.com/office/powerpoint/2010/main" val="3907442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critical that administrators, coaches and athletes promote and practice safety and risk minimization strategies as Cross Country runners share the road with vehicles and drivers that have become increasingly distracted on the roads.  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Educating the athletes on where to go for safety in case of weather, emergency situations and hydration stops is crucial to athlete safety.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33</a:t>
            </a:fld>
            <a:endParaRPr lang="en-US"/>
          </a:p>
        </p:txBody>
      </p:sp>
    </p:spTree>
    <p:extLst>
      <p:ext uri="{BB962C8B-B14F-4D97-AF65-F5344CB8AC3E}">
        <p14:creationId xmlns:p14="http://schemas.microsoft.com/office/powerpoint/2010/main" val="845638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critical that administrators, coaches and athletes promote and practice safety and risk minimization strategies as Cross Country runners share the road with vehicles and drivers that have become increasingly distracted on the roads.  Some key safety measures that can be promoted by school coaches and others to their Cross Country runners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Educating the athletes on where to go for safety in case of weather, emergency situations and hydration stops is crucial to athlete safety. </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34</a:t>
            </a:fld>
            <a:endParaRPr lang="en-US"/>
          </a:p>
        </p:txBody>
      </p:sp>
    </p:spTree>
    <p:extLst>
      <p:ext uri="{BB962C8B-B14F-4D97-AF65-F5344CB8AC3E}">
        <p14:creationId xmlns:p14="http://schemas.microsoft.com/office/powerpoint/2010/main" val="16145132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ED53D7-7D80-469C-A1F2-75F2CA12D650}" type="slidenum">
              <a:rPr lang="en-US" altLang="en-US" smtClean="0"/>
              <a:pPr/>
              <a:t>35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36</a:t>
            </a:fld>
            <a:endParaRPr lang="en-US"/>
          </a:p>
        </p:txBody>
      </p:sp>
    </p:spTree>
    <p:extLst>
      <p:ext uri="{BB962C8B-B14F-4D97-AF65-F5344CB8AC3E}">
        <p14:creationId xmlns:p14="http://schemas.microsoft.com/office/powerpoint/2010/main" val="20527740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04">
              <a:defRPr/>
            </a:pPr>
            <a:r>
              <a:rPr lang="en-US" b="1" dirty="0">
                <a:solidFill>
                  <a:prstClr val="black"/>
                </a:solidFill>
                <a:latin typeface="Calibri"/>
              </a:rPr>
              <a:t>NFHS CENTER FOR OFFICIALS SERVICES (COS)</a:t>
            </a:r>
          </a:p>
          <a:p>
            <a:pPr defTabSz="948404">
              <a:defRPr/>
            </a:pPr>
            <a:endParaRPr lang="en-US" b="1" dirty="0">
              <a:solidFill>
                <a:prstClr val="black"/>
              </a:solidFill>
              <a:latin typeface="Calibri"/>
            </a:endParaRPr>
          </a:p>
          <a:p>
            <a:pPr defTabSz="948404">
              <a:defRPr/>
            </a:pPr>
            <a:r>
              <a:rPr lang="en-US" b="1" dirty="0">
                <a:solidFill>
                  <a:prstClr val="black"/>
                </a:solidFill>
                <a:latin typeface="Calibri"/>
              </a:rPr>
              <a:t>Your Complete Solution for Officials Management and More:</a:t>
            </a:r>
          </a:p>
          <a:p>
            <a:pPr marL="177826" indent="-177826" defTabSz="948404">
              <a:buFont typeface="Arial" panose="020B0604020202020204" pitchFamily="34" charset="0"/>
              <a:buChar char="•"/>
              <a:defRPr/>
            </a:pPr>
            <a:r>
              <a:rPr lang="en-US" dirty="0">
                <a:solidFill>
                  <a:prstClr val="black"/>
                </a:solidFill>
                <a:latin typeface="Calibri"/>
              </a:rPr>
              <a:t>Registration</a:t>
            </a:r>
          </a:p>
          <a:p>
            <a:pPr marL="177826" indent="-177826" defTabSz="948404">
              <a:buFont typeface="Arial" panose="020B0604020202020204" pitchFamily="34" charset="0"/>
              <a:buChar char="•"/>
              <a:defRPr/>
            </a:pPr>
            <a:r>
              <a:rPr lang="en-US" dirty="0">
                <a:solidFill>
                  <a:prstClr val="black"/>
                </a:solidFill>
                <a:latin typeface="Calibri"/>
              </a:rPr>
              <a:t>Assignment</a:t>
            </a:r>
          </a:p>
          <a:p>
            <a:pPr marL="177826" indent="-177826" defTabSz="948404">
              <a:buFont typeface="Arial" panose="020B0604020202020204" pitchFamily="34" charset="0"/>
              <a:buChar char="•"/>
              <a:defRPr/>
            </a:pPr>
            <a:r>
              <a:rPr lang="en-US" dirty="0">
                <a:solidFill>
                  <a:prstClr val="black"/>
                </a:solidFill>
                <a:latin typeface="Calibri"/>
              </a:rPr>
              <a:t>Payment</a:t>
            </a:r>
          </a:p>
          <a:p>
            <a:pPr marL="177826" indent="-177826" defTabSz="948404">
              <a:buFont typeface="Arial" panose="020B0604020202020204" pitchFamily="34" charset="0"/>
              <a:buChar char="•"/>
              <a:defRPr/>
            </a:pPr>
            <a:r>
              <a:rPr lang="en-US" dirty="0">
                <a:solidFill>
                  <a:prstClr val="black"/>
                </a:solidFill>
                <a:latin typeface="Calibri"/>
              </a:rPr>
              <a:t>Testing</a:t>
            </a:r>
          </a:p>
          <a:p>
            <a:pPr marL="177826" indent="-177826" defTabSz="948404">
              <a:buFont typeface="Arial" panose="020B0604020202020204" pitchFamily="34" charset="0"/>
              <a:buChar char="•"/>
              <a:defRPr/>
            </a:pPr>
            <a:r>
              <a:rPr lang="en-US" dirty="0">
                <a:solidFill>
                  <a:prstClr val="black"/>
                </a:solidFill>
                <a:latin typeface="Calibri"/>
              </a:rPr>
              <a:t>Background Checks</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For More Information on the NFHS – Center for Officials Services (COS) Contact:</a:t>
            </a:r>
          </a:p>
          <a:p>
            <a:pPr defTabSz="948404">
              <a:defRPr/>
            </a:pPr>
            <a:r>
              <a:rPr lang="en-US" dirty="0">
                <a:solidFill>
                  <a:prstClr val="black"/>
                </a:solidFill>
                <a:latin typeface="Calibri"/>
              </a:rPr>
              <a:t>Dana Pappas, Director of Officiating Services, dpappas@nfhs.org</a:t>
            </a:r>
          </a:p>
          <a:p>
            <a:pPr defTabSz="948404">
              <a:defRPr/>
            </a:pPr>
            <a:endParaRPr lang="en-US" dirty="0">
              <a:solidFill>
                <a:prstClr val="black"/>
              </a:solidFill>
              <a:latin typeface="Calibri"/>
            </a:endParaRPr>
          </a:p>
          <a:p>
            <a:pPr defTabSz="948404">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48404">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48404">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37</a:t>
            </a:fld>
            <a:endParaRPr lang="en-US"/>
          </a:p>
        </p:txBody>
      </p:sp>
    </p:spTree>
    <p:extLst>
      <p:ext uri="{BB962C8B-B14F-4D97-AF65-F5344CB8AC3E}">
        <p14:creationId xmlns:p14="http://schemas.microsoft.com/office/powerpoint/2010/main" val="3423796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38</a:t>
            </a:fld>
            <a:endParaRPr lang="en-US"/>
          </a:p>
        </p:txBody>
      </p:sp>
    </p:spTree>
    <p:extLst>
      <p:ext uri="{BB962C8B-B14F-4D97-AF65-F5344CB8AC3E}">
        <p14:creationId xmlns:p14="http://schemas.microsoft.com/office/powerpoint/2010/main" val="3463460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a:p>
            <a:r>
              <a:rPr lang="en-US" dirty="0"/>
              <a:t>The NFHS is an Accredited Institution and has delivered more than 15 million courses on its NFHS Learning Center platform since its inception in 2007. In receiving national accreditation by </a:t>
            </a:r>
            <a:r>
              <a:rPr lang="en-US" dirty="0" err="1"/>
              <a:t>Cognia</a:t>
            </a:r>
            <a:r>
              <a:rPr lang="en-US" dirty="0"/>
              <a:t>, the NFHS has upheld itself to rigorous standards that focus on productive learning environments, equitable resource allocation that meet the needs of learners, and effective leadership. </a:t>
            </a:r>
          </a:p>
          <a:p>
            <a:endParaRPr lang="en-US" dirty="0"/>
          </a:p>
          <a:p>
            <a:r>
              <a:rPr lang="en-US" dirty="0"/>
              <a:t>The NFHS Learning Center features its flagship coaching course, “Fundamentals of Coaching,” as well as several health and safety courses that have been completed by millions of individuals, such as “Concussion in Sports,” “Heat Illness Prevention,” “Sudden Cardiac Arrest” and “Protecting Students from Abuse.” The NFHS Learning Center offers several national credentials that can be earned by individuals who complete specific NFHS courses. Through the School Honor Roll Program, schools can earn a physical banner to hang in their school.</a:t>
            </a:r>
          </a:p>
          <a:p>
            <a:r>
              <a:rPr lang="en-US" dirty="0"/>
              <a:t> </a:t>
            </a:r>
          </a:p>
          <a:p>
            <a:r>
              <a:rPr lang="en-US" dirty="0"/>
              <a:t>To learn more and start your professional development journey, please visit the NFHS Learning Center at NFHSLearn.com.</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3105608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[REVISED 9-2-2020]</a:t>
            </a:r>
          </a:p>
          <a:p>
            <a:r>
              <a:rPr lang="en-US" b="1" dirty="0"/>
              <a:t>More:</a:t>
            </a:r>
            <a:r>
              <a:rPr lang="en-US" b="0" dirty="0"/>
              <a:t>  </a:t>
            </a:r>
          </a:p>
          <a:p>
            <a:pPr marL="171450" indent="-171450">
              <a:buFontTx/>
              <a:buChar char="-"/>
            </a:pPr>
            <a:r>
              <a:rPr lang="en-US" sz="1200" kern="1200" dirty="0">
                <a:solidFill>
                  <a:schemeClr val="tx1"/>
                </a:solidFill>
                <a:effectLst/>
                <a:latin typeface="+mn-lt"/>
                <a:ea typeface="+mn-ea"/>
                <a:cs typeface="+mn-cs"/>
              </a:rPr>
              <a:t>Unlimited access to course &amp; resources for one year from date of purchase</a:t>
            </a:r>
          </a:p>
        </p:txBody>
      </p:sp>
      <p:sp>
        <p:nvSpPr>
          <p:cNvPr id="4" name="Slide Number Placeholder 3"/>
          <p:cNvSpPr>
            <a:spLocks noGrp="1"/>
          </p:cNvSpPr>
          <p:nvPr>
            <p:ph type="sldNum" sz="quarter" idx="10"/>
          </p:nvPr>
        </p:nvSpPr>
        <p:spPr/>
        <p:txBody>
          <a:bodyPr/>
          <a:lstStyle/>
          <a:p>
            <a:fld id="{27050D54-84B1-458C-AAB4-B90D893DDF56}" type="slidenum">
              <a:rPr lang="en-US" smtClean="0"/>
              <a:t>40</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[REVISED 9-2-2020]</a:t>
            </a:r>
          </a:p>
          <a:p>
            <a:r>
              <a:rPr lang="en-US" b="1" dirty="0"/>
              <a:t>More:</a:t>
            </a:r>
            <a:r>
              <a:rPr lang="en-US" b="0" dirty="0"/>
              <a:t>  </a:t>
            </a:r>
          </a:p>
          <a:p>
            <a:pPr marL="171450" indent="-171450">
              <a:buFontTx/>
              <a:buChar char="-"/>
            </a:pPr>
            <a:r>
              <a:rPr lang="en-US" sz="1200" kern="1200" dirty="0">
                <a:solidFill>
                  <a:schemeClr val="tx1"/>
                </a:solidFill>
                <a:effectLst/>
                <a:latin typeface="+mn-lt"/>
                <a:ea typeface="+mn-ea"/>
                <a:cs typeface="+mn-cs"/>
              </a:rPr>
              <a:t>Unlimited access to course &amp; resources for one year from date of purchase</a:t>
            </a:r>
          </a:p>
        </p:txBody>
      </p:sp>
      <p:sp>
        <p:nvSpPr>
          <p:cNvPr id="4" name="Slide Number Placeholder 3"/>
          <p:cNvSpPr>
            <a:spLocks noGrp="1"/>
          </p:cNvSpPr>
          <p:nvPr>
            <p:ph type="sldNum" sz="quarter" idx="10"/>
          </p:nvPr>
        </p:nvSpPr>
        <p:spPr/>
        <p:txBody>
          <a:bodyPr/>
          <a:lstStyle/>
          <a:p>
            <a:fld id="{27050D54-84B1-458C-AAB4-B90D893DDF56}" type="slidenum">
              <a:rPr lang="en-US" smtClean="0"/>
              <a:t>41</a:t>
            </a:fld>
            <a:endParaRPr lang="en-US"/>
          </a:p>
        </p:txBody>
      </p:sp>
    </p:spTree>
    <p:extLst>
      <p:ext uri="{BB962C8B-B14F-4D97-AF65-F5344CB8AC3E}">
        <p14:creationId xmlns:p14="http://schemas.microsoft.com/office/powerpoint/2010/main" val="23415570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42</a:t>
            </a:fld>
            <a:endParaRPr lang="en-US"/>
          </a:p>
        </p:txBody>
      </p:sp>
    </p:spTree>
    <p:extLst>
      <p:ext uri="{BB962C8B-B14F-4D97-AF65-F5344CB8AC3E}">
        <p14:creationId xmlns:p14="http://schemas.microsoft.com/office/powerpoint/2010/main" val="1653650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C41D3-3470-4D3A-AC95-814AB2B8462E}" type="slidenum">
              <a:rPr lang="en-US" altLang="en-US" smtClean="0"/>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will broadcast over 150,000 live events this year. If your school is not a member of the NFHS Network School Broadcast Program, please contact us at Mark.Koski@NFHSnetwork.com</a:t>
            </a:r>
          </a:p>
          <a:p>
            <a:endParaRPr lang="en-US" altLang="en-US"/>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DFA74-AD87-4B98-9EF5-04469DF3089D}" type="slidenum">
              <a:rPr lang="en-US" altLang="en-US" smtClean="0"/>
              <a:pPr/>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45</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068" y="4621026"/>
            <a:ext cx="1443907" cy="200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515532" y="4546905"/>
            <a:ext cx="1540687" cy="214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1/16/2024</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0" r="90"/>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671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1090"/>
            <a:ext cx="12191999" cy="4408509"/>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3240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1/16/2024</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2658716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95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5A10580-AD31-4B8F-8448-55A666AC1725}"/>
              </a:ext>
            </a:extLst>
          </p:cNvPr>
          <p:cNvSpPr>
            <a:spLocks noGrp="1"/>
          </p:cNvSpPr>
          <p:nvPr>
            <p:ph type="dt" sz="half" idx="10"/>
          </p:nvPr>
        </p:nvSpPr>
        <p:spPr/>
        <p:txBody>
          <a:bodyPr/>
          <a:lstStyle/>
          <a:p>
            <a:fld id="{0DAF61AA-5A98-4049-A93E-477E5505141A}" type="datetimeFigureOut">
              <a:rPr lang="en-US" smtClean="0"/>
              <a:t>1/16/2024</a:t>
            </a:fld>
            <a:endParaRPr lang="en-US" dirty="0"/>
          </a:p>
        </p:txBody>
      </p:sp>
      <p:sp>
        <p:nvSpPr>
          <p:cNvPr id="5" name="Footer Placeholder 4">
            <a:extLst>
              <a:ext uri="{FF2B5EF4-FFF2-40B4-BE49-F238E27FC236}">
                <a16:creationId xmlns:a16="http://schemas.microsoft.com/office/drawing/2014/main" xmlns=""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8870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44"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1/16/2024</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2" r:id="rId1"/>
    <p:sldLayoutId id="2147483830"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1/16/2024</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13" name="Picture 12" descr="A picture containing vector graphics&#10;&#10;Description automatically generated">
            <a:extLst>
              <a:ext uri="{FF2B5EF4-FFF2-40B4-BE49-F238E27FC236}">
                <a16:creationId xmlns:a16="http://schemas.microsoft.com/office/drawing/2014/main" xmlns="" id="{32A48D90-DD2B-46BD-B85A-7510DDBBAC4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46242" y="5749230"/>
            <a:ext cx="813855" cy="950065"/>
          </a:xfrm>
          <a:prstGeom prst="rect">
            <a:avLst/>
          </a:prstGeom>
        </p:spPr>
      </p:pic>
    </p:spTree>
    <p:extLst>
      <p:ext uri="{BB962C8B-B14F-4D97-AF65-F5344CB8AC3E}">
        <p14:creationId xmlns:p14="http://schemas.microsoft.com/office/powerpoint/2010/main" val="1072755151"/>
      </p:ext>
    </p:extLst>
  </p:cSld>
  <p:clrMap bg1="lt1" tx1="dk1" bg2="lt2" tx2="dk2" accent1="accent1" accent2="accent2" accent3="accent3" accent4="accent4" accent5="accent5" accent6="accent6" hlink="hlink" folHlink="folHlink"/>
  <p:sldLayoutIdLst>
    <p:sldLayoutId id="2147483842" r:id="rId1"/>
    <p:sldLayoutId id="2147483845"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image" Target="../media/image11.jp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notesSlide" Target="../notesSlides/notesSlide3.xml"/><Relationship Id="rId16" Type="http://schemas.openxmlformats.org/officeDocument/2006/relationships/image" Target="../media/image24.jpeg"/><Relationship Id="rId20" Type="http://schemas.openxmlformats.org/officeDocument/2006/relationships/image" Target="../media/image28.jpeg"/><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19" Type="http://schemas.openxmlformats.org/officeDocument/2006/relationships/image" Target="../media/image27.jpeg"/><Relationship Id="rId4" Type="http://schemas.openxmlformats.org/officeDocument/2006/relationships/image" Target="../media/image12.jpg"/><Relationship Id="rId9" Type="http://schemas.openxmlformats.org/officeDocument/2006/relationships/image" Target="../media/image17.jpeg"/><Relationship Id="rId14" Type="http://schemas.openxmlformats.org/officeDocument/2006/relationships/image" Target="../media/image22.jpe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7.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34.jpeg"/><Relationship Id="rId3" Type="http://schemas.openxmlformats.org/officeDocument/2006/relationships/image" Target="../media/image41.jpg"/><Relationship Id="rId7" Type="http://schemas.openxmlformats.org/officeDocument/2006/relationships/image" Target="../media/image45.jpeg"/><Relationship Id="rId12"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4.png"/><Relationship Id="rId11" Type="http://schemas.openxmlformats.org/officeDocument/2006/relationships/image" Target="../media/image49.jpeg"/><Relationship Id="rId5" Type="http://schemas.openxmlformats.org/officeDocument/2006/relationships/image" Target="../media/image43.jpeg"/><Relationship Id="rId15" Type="http://schemas.openxmlformats.org/officeDocument/2006/relationships/image" Target="../media/image52.jpeg"/><Relationship Id="rId10" Type="http://schemas.openxmlformats.org/officeDocument/2006/relationships/image" Target="../media/image48.jpeg"/><Relationship Id="rId4" Type="http://schemas.openxmlformats.org/officeDocument/2006/relationships/image" Target="../media/image42.jpg"/><Relationship Id="rId9" Type="http://schemas.openxmlformats.org/officeDocument/2006/relationships/image" Target="../media/image47.tif"/><Relationship Id="rId14" Type="http://schemas.openxmlformats.org/officeDocument/2006/relationships/image" Target="../media/image5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64.jpe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1.xml"/><Relationship Id="rId1" Type="http://schemas.openxmlformats.org/officeDocument/2006/relationships/slideLayout" Target="../slideLayouts/slideLayout17.xml"/><Relationship Id="rId5" Type="http://schemas.openxmlformats.org/officeDocument/2006/relationships/image" Target="../media/image67.png"/><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4.xml"/><Relationship Id="rId1" Type="http://schemas.openxmlformats.org/officeDocument/2006/relationships/slideLayout" Target="../slideLayouts/slideLayout15.xml"/><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8842-D099-453D-83E3-38838F32098D}"/>
              </a:ext>
            </a:extLst>
          </p:cNvPr>
          <p:cNvSpPr>
            <a:spLocks noGrp="1"/>
          </p:cNvSpPr>
          <p:nvPr>
            <p:ph type="ctrTitle"/>
          </p:nvPr>
        </p:nvSpPr>
        <p:spPr/>
        <p:txBody>
          <a:bodyPr/>
          <a:lstStyle/>
          <a:p>
            <a:r>
              <a:rPr lang="en-US" dirty="0"/>
              <a:t>2024 NFHS Track and Field and cross country PowerPoint</a:t>
            </a:r>
          </a:p>
        </p:txBody>
      </p:sp>
      <p:sp>
        <p:nvSpPr>
          <p:cNvPr id="4" name="Subtitle 3">
            <a:extLst>
              <a:ext uri="{FF2B5EF4-FFF2-40B4-BE49-F238E27FC236}">
                <a16:creationId xmlns:a16="http://schemas.microsoft.com/office/drawing/2014/main" xmlns="" id="{5446AC9A-1F48-4526-9DD1-AB4700D03743}"/>
              </a:ext>
            </a:extLst>
          </p:cNvPr>
          <p:cNvSpPr>
            <a:spLocks noGrp="1"/>
          </p:cNvSpPr>
          <p:nvPr>
            <p:ph type="subTitle" idx="1"/>
          </p:nvPr>
        </p:nvSpPr>
        <p:spPr/>
        <p:txBody>
          <a:bodyPr/>
          <a:lstStyle/>
          <a:p>
            <a:r>
              <a:rPr lang="en-US" dirty="0"/>
              <a:t>Rules Changes</a:t>
            </a:r>
          </a:p>
          <a:p>
            <a:r>
              <a:rPr lang="en-US" dirty="0"/>
              <a:t>Major Editorial Changes</a:t>
            </a:r>
          </a:p>
          <a:p>
            <a:r>
              <a:rPr lang="en-US"/>
              <a:t>Points of Emphasis</a:t>
            </a:r>
          </a:p>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a:t>NFHS (located in Indianapolis, IN – Est. 1920):</a:t>
            </a:r>
          </a:p>
          <a:p>
            <a:pPr lvl="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a:r>
              <a:rPr lang="en-US" altLang="en-US" sz="2200"/>
              <a:t>Writes playing rules for 17 high school </a:t>
            </a:r>
            <a:br>
              <a:rPr lang="en-US" altLang="en-US" sz="2200"/>
            </a:br>
            <a:r>
              <a:rPr lang="en-US" altLang="en-US" sz="2200"/>
              <a:t>sports for boys and girls.</a:t>
            </a:r>
          </a:p>
          <a:p>
            <a:pPr lvl="1"/>
            <a:r>
              <a:rPr lang="en-US" altLang="en-US" sz="2200"/>
              <a:t>Offers online education courses for high school coaches, </a:t>
            </a:r>
            <a:br>
              <a:rPr lang="en-US" altLang="en-US" sz="2200"/>
            </a:br>
            <a:r>
              <a:rPr lang="en-US" altLang="en-US" sz="2200"/>
              <a:t>officials, parents, students and others.</a:t>
            </a:r>
          </a:p>
          <a:p>
            <a:pPr lvl="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a:defRPr/>
            </a:pPr>
            <a:r>
              <a:rPr lang="en-US"/>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a:t>The NFHS writes playing rules for 17 sports </a:t>
            </a:r>
            <a:br>
              <a:rPr lang="en-US" altLang="en-US"/>
            </a:br>
            <a:r>
              <a:rPr lang="en-US" altLang="en-US"/>
              <a:t>for boys and girls at the high school level.</a:t>
            </a:r>
          </a:p>
          <a:p>
            <a:pPr lvl="1"/>
            <a:r>
              <a:rPr lang="en-US" altLang="en-US"/>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a:defRPr/>
            </a:pPr>
            <a:r>
              <a:rPr lang="en-US"/>
              <a:t>www.nfhs.org</a:t>
            </a:r>
          </a:p>
        </p:txBody>
      </p:sp>
      <p:pic>
        <p:nvPicPr>
          <p:cNvPr id="5" name="Picture 4" descr="A person running on a race track&#10;&#10;Description automatically generated with low confidence">
            <a:extLst>
              <a:ext uri="{FF2B5EF4-FFF2-40B4-BE49-F238E27FC236}">
                <a16:creationId xmlns:a16="http://schemas.microsoft.com/office/drawing/2014/main" xmlns="" id="{380A025D-B1B3-B891-938C-276BC92C7A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9745">
            <a:off x="9436696" y="1512490"/>
            <a:ext cx="1270041" cy="1609344"/>
          </a:xfrm>
          <a:prstGeom prst="rect">
            <a:avLst/>
          </a:prstGeom>
        </p:spPr>
      </p:pic>
      <p:pic>
        <p:nvPicPr>
          <p:cNvPr id="7" name="Picture 6" descr="A picture containing text, grass&#10;&#10;Description automatically generated">
            <a:extLst>
              <a:ext uri="{FF2B5EF4-FFF2-40B4-BE49-F238E27FC236}">
                <a16:creationId xmlns:a16="http://schemas.microsoft.com/office/drawing/2014/main" xmlns="" id="{81BCEA73-804E-C33E-2BFE-C816B4AEC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8476" y="1027377"/>
            <a:ext cx="1269594" cy="1609344"/>
          </a:xfrm>
          <a:prstGeom prst="rect">
            <a:avLst/>
          </a:prstGeom>
        </p:spPr>
      </p:pic>
      <p:pic>
        <p:nvPicPr>
          <p:cNvPr id="8" name="Picture 7" descr="A picture containing text, person, sport, crowd&#10;&#10;Description automatically generated">
            <a:extLst>
              <a:ext uri="{FF2B5EF4-FFF2-40B4-BE49-F238E27FC236}">
                <a16:creationId xmlns:a16="http://schemas.microsoft.com/office/drawing/2014/main" xmlns="" id="{2F05FE73-301D-5411-9D8A-46A1C05BAC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9" name="Picture 8" descr="A group of people playing water polo&#10;&#10;Description automatically generated with low confidence">
            <a:extLst>
              <a:ext uri="{FF2B5EF4-FFF2-40B4-BE49-F238E27FC236}">
                <a16:creationId xmlns:a16="http://schemas.microsoft.com/office/drawing/2014/main" xmlns="" id="{F8083428-3725-796B-4ACD-1601FE067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10" name="Picture 9" descr="A magazine cover with a person playing tennis&#10;&#10;Description automatically generated with low confidence">
            <a:extLst>
              <a:ext uri="{FF2B5EF4-FFF2-40B4-BE49-F238E27FC236}">
                <a16:creationId xmlns:a16="http://schemas.microsoft.com/office/drawing/2014/main" xmlns="" id="{767661DE-D028-7067-FCCF-C4419209D8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4215" y="3459673"/>
            <a:ext cx="1052413" cy="1426464"/>
          </a:xfrm>
          <a:prstGeom prst="rect">
            <a:avLst/>
          </a:prstGeom>
        </p:spPr>
      </p:pic>
      <p:pic>
        <p:nvPicPr>
          <p:cNvPr id="11" name="Picture 10" descr="Calendar&#10;&#10;Description automatically generated">
            <a:extLst>
              <a:ext uri="{FF2B5EF4-FFF2-40B4-BE49-F238E27FC236}">
                <a16:creationId xmlns:a16="http://schemas.microsoft.com/office/drawing/2014/main" xmlns="" id="{1424C7B7-B6D2-8358-0268-EC45F05A51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544" y="3459673"/>
            <a:ext cx="1049244" cy="1426464"/>
          </a:xfrm>
          <a:prstGeom prst="rect">
            <a:avLst/>
          </a:prstGeom>
        </p:spPr>
      </p:pic>
      <p:pic>
        <p:nvPicPr>
          <p:cNvPr id="12" name="Picture 11" descr="A person holding a tennis racket&#10;&#10;Description automatically generated with medium confidence">
            <a:extLst>
              <a:ext uri="{FF2B5EF4-FFF2-40B4-BE49-F238E27FC236}">
                <a16:creationId xmlns:a16="http://schemas.microsoft.com/office/drawing/2014/main" xmlns="" id="{4FA82D46-76F6-FE8E-566F-DCC308653E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5582" y="3471612"/>
            <a:ext cx="1046074" cy="1426464"/>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xmlns="" id="{A5C5D402-A547-B305-9161-726D6A3EEB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3205" y="3459673"/>
            <a:ext cx="1046074" cy="1426464"/>
          </a:xfrm>
          <a:prstGeom prst="rect">
            <a:avLst/>
          </a:prstGeom>
        </p:spPr>
      </p:pic>
      <p:pic>
        <p:nvPicPr>
          <p:cNvPr id="14" name="Picture 13" descr="A football player kicking a ball&#10;&#10;Description automatically generated with medium confidence">
            <a:extLst>
              <a:ext uri="{FF2B5EF4-FFF2-40B4-BE49-F238E27FC236}">
                <a16:creationId xmlns:a16="http://schemas.microsoft.com/office/drawing/2014/main" xmlns="" id="{CFA0DC6D-0249-E87C-1F67-981880FA48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5583" y="3459673"/>
            <a:ext cx="1050828" cy="1426464"/>
          </a:xfrm>
          <a:prstGeom prst="rect">
            <a:avLst/>
          </a:prstGeom>
        </p:spPr>
      </p:pic>
      <p:pic>
        <p:nvPicPr>
          <p:cNvPr id="15" name="Picture 14" descr="Graphical user interface&#10;&#10;Description automatically generated">
            <a:extLst>
              <a:ext uri="{FF2B5EF4-FFF2-40B4-BE49-F238E27FC236}">
                <a16:creationId xmlns:a16="http://schemas.microsoft.com/office/drawing/2014/main" xmlns="" id="{AC2A3DC4-F55C-1431-9873-4D0F681763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2715" y="3459673"/>
            <a:ext cx="1044489" cy="1426464"/>
          </a:xfrm>
          <a:prstGeom prst="rect">
            <a:avLst/>
          </a:prstGeom>
        </p:spPr>
      </p:pic>
      <p:pic>
        <p:nvPicPr>
          <p:cNvPr id="16" name="Picture 15" descr="A picture containing text, book&#10;&#10;Description automatically generated">
            <a:extLst>
              <a:ext uri="{FF2B5EF4-FFF2-40B4-BE49-F238E27FC236}">
                <a16:creationId xmlns:a16="http://schemas.microsoft.com/office/drawing/2014/main" xmlns="" id="{8C62057E-E160-7244-0C10-DB54081AC9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92120" y="3459673"/>
            <a:ext cx="1053998" cy="1426464"/>
          </a:xfrm>
          <a:prstGeom prst="rect">
            <a:avLst/>
          </a:prstGeom>
        </p:spPr>
      </p:pic>
      <p:pic>
        <p:nvPicPr>
          <p:cNvPr id="17" name="Picture 16" descr="A picture containing text, sport, hitting, player&#10;&#10;Description automatically generated">
            <a:extLst>
              <a:ext uri="{FF2B5EF4-FFF2-40B4-BE49-F238E27FC236}">
                <a16:creationId xmlns:a16="http://schemas.microsoft.com/office/drawing/2014/main" xmlns="" id="{D56AFEA2-21B3-2781-0805-08A28D595AD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46591" y="4966836"/>
            <a:ext cx="1047659" cy="1426464"/>
          </a:xfrm>
          <a:prstGeom prst="rect">
            <a:avLst/>
          </a:prstGeom>
        </p:spPr>
      </p:pic>
      <p:pic>
        <p:nvPicPr>
          <p:cNvPr id="18" name="Picture 17" descr="Text, qr code&#10;&#10;Description automatically generated">
            <a:extLst>
              <a:ext uri="{FF2B5EF4-FFF2-40B4-BE49-F238E27FC236}">
                <a16:creationId xmlns:a16="http://schemas.microsoft.com/office/drawing/2014/main" xmlns="" id="{46660BE4-4DAB-2E0F-47A5-CCBC691307F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13129" y="4966836"/>
            <a:ext cx="1046074" cy="1426464"/>
          </a:xfrm>
          <a:prstGeom prst="rect">
            <a:avLst/>
          </a:prstGeom>
        </p:spPr>
      </p:pic>
      <p:pic>
        <p:nvPicPr>
          <p:cNvPr id="19" name="Picture 18" descr="A cover of a book&#10;&#10;Description automatically generated with low confidence">
            <a:extLst>
              <a:ext uri="{FF2B5EF4-FFF2-40B4-BE49-F238E27FC236}">
                <a16:creationId xmlns:a16="http://schemas.microsoft.com/office/drawing/2014/main" xmlns="" id="{6450D033-475A-0295-3816-76A18C6C3C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5582" y="4966836"/>
            <a:ext cx="1052413" cy="1426464"/>
          </a:xfrm>
          <a:prstGeom prst="rect">
            <a:avLst/>
          </a:prstGeom>
        </p:spPr>
      </p:pic>
      <p:pic>
        <p:nvPicPr>
          <p:cNvPr id="20" name="Picture 19" descr="A picture containing text, person, sign, green&#10;&#10;Description automatically generated">
            <a:extLst>
              <a:ext uri="{FF2B5EF4-FFF2-40B4-BE49-F238E27FC236}">
                <a16:creationId xmlns:a16="http://schemas.microsoft.com/office/drawing/2014/main" xmlns="" id="{A0372795-3EB7-5B91-5FC7-1C0056F184B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18450" y="4966836"/>
            <a:ext cx="1055583" cy="1426464"/>
          </a:xfrm>
          <a:prstGeom prst="rect">
            <a:avLst/>
          </a:prstGeom>
        </p:spPr>
      </p:pic>
      <p:pic>
        <p:nvPicPr>
          <p:cNvPr id="21" name="Picture 20" descr="A person playing tennis&#10;&#10;Description automatically generated with medium confidence">
            <a:extLst>
              <a:ext uri="{FF2B5EF4-FFF2-40B4-BE49-F238E27FC236}">
                <a16:creationId xmlns:a16="http://schemas.microsoft.com/office/drawing/2014/main" xmlns="" id="{09F749C8-0A36-4B08-A565-23825D61897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575583" y="4966836"/>
            <a:ext cx="1049244" cy="1426464"/>
          </a:xfrm>
          <a:prstGeom prst="rect">
            <a:avLst/>
          </a:prstGeom>
        </p:spPr>
      </p:pic>
      <p:pic>
        <p:nvPicPr>
          <p:cNvPr id="22" name="Picture 21" descr="A person wearing a helmet and running&#10;&#10;Description automatically generated with medium confidence">
            <a:extLst>
              <a:ext uri="{FF2B5EF4-FFF2-40B4-BE49-F238E27FC236}">
                <a16:creationId xmlns:a16="http://schemas.microsoft.com/office/drawing/2014/main" xmlns="" id="{C3B65076-7CEA-7D4A-E06C-046032DE45F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723206" y="4966836"/>
            <a:ext cx="1047659" cy="1426464"/>
          </a:xfrm>
          <a:prstGeom prst="rect">
            <a:avLst/>
          </a:prstGeom>
        </p:spPr>
      </p:pic>
      <p:pic>
        <p:nvPicPr>
          <p:cNvPr id="38" name="Picture 37" descr="Calendar&#10;&#10;Description automatically generated">
            <a:extLst>
              <a:ext uri="{FF2B5EF4-FFF2-40B4-BE49-F238E27FC236}">
                <a16:creationId xmlns:a16="http://schemas.microsoft.com/office/drawing/2014/main" xmlns="" id="{8840F7ED-D1D1-F5F0-304B-2154A9F1AC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92120" y="4966836"/>
            <a:ext cx="1055583" cy="14264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a:defRPr/>
            </a:pPr>
            <a:r>
              <a:rPr lang="en-US"/>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cap="none" dirty="0"/>
              <a:t> </a:t>
            </a:r>
            <a:r>
              <a:rPr lang="en-US" dirty="0"/>
              <a:t>–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r>
              <a:rPr lang="en-US"/>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a:defRPr/>
            </a:pPr>
            <a:r>
              <a:rPr lang="en-US"/>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Football and Sports </a:t>
            </a:r>
          </a:p>
          <a:p>
            <a:pPr algn="ctr" eaLnBrk="1" hangingPunct="1">
              <a:buFontTx/>
              <a:buNone/>
            </a:pPr>
            <a:r>
              <a:rPr lang="en-US" altLang="en-US" sz="800" dirty="0">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Gymnastics, Field Hockey, Soccer and </a:t>
            </a:r>
          </a:p>
          <a:p>
            <a:pPr algn="ctr" eaLnBrk="1" hangingPunct="1">
              <a:buFontTx/>
              <a:buNone/>
            </a:pPr>
            <a:r>
              <a:rPr lang="en-US" altLang="en-US" sz="800" dirty="0">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Boys Lacrosse</a:t>
            </a:r>
          </a:p>
          <a:p>
            <a:pPr algn="ctr" eaLnBrk="1" hangingPunct="1">
              <a:buFontTx/>
              <a:buNone/>
            </a:pPr>
            <a:r>
              <a:rPr lang="en-US" altLang="en-US" sz="800" dirty="0">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7BD258-1EE9-4A0B-920B-2AA2E1219022}"/>
              </a:ext>
            </a:extLst>
          </p:cNvPr>
          <p:cNvSpPr>
            <a:spLocks noGrp="1"/>
          </p:cNvSpPr>
          <p:nvPr>
            <p:ph type="title"/>
          </p:nvPr>
        </p:nvSpPr>
        <p:spPr/>
        <p:txBody>
          <a:bodyPr/>
          <a:lstStyle/>
          <a:p>
            <a:r>
              <a:rPr lang="en-US" dirty="0"/>
              <a:t>NFHS Track and field Rules Committee</a:t>
            </a:r>
          </a:p>
        </p:txBody>
      </p:sp>
      <p:sp>
        <p:nvSpPr>
          <p:cNvPr id="3" name="Footer Placeholder 2">
            <a:extLst>
              <a:ext uri="{FF2B5EF4-FFF2-40B4-BE49-F238E27FC236}">
                <a16:creationId xmlns:a16="http://schemas.microsoft.com/office/drawing/2014/main" xmlns="" id="{39B184FC-4CF8-4D8D-8225-316FCE7E3497}"/>
              </a:ext>
            </a:extLst>
          </p:cNvPr>
          <p:cNvSpPr>
            <a:spLocks noGrp="1"/>
          </p:cNvSpPr>
          <p:nvPr>
            <p:ph type="ftr" sz="quarter" idx="11"/>
          </p:nvPr>
        </p:nvSpPr>
        <p:spPr/>
        <p:txBody>
          <a:bodyPr/>
          <a:lstStyle/>
          <a:p>
            <a:pPr>
              <a:defRPr/>
            </a:pPr>
            <a:r>
              <a:rPr lang="en-US"/>
              <a:t>www.nfhs.org</a:t>
            </a:r>
          </a:p>
        </p:txBody>
      </p:sp>
      <p:pic>
        <p:nvPicPr>
          <p:cNvPr id="37" name="Picture Placeholder 36" descr="A person smiling for the camera&#10;&#10;Description automatically generated with low confidence">
            <a:extLst>
              <a:ext uri="{FF2B5EF4-FFF2-40B4-BE49-F238E27FC236}">
                <a16:creationId xmlns:a16="http://schemas.microsoft.com/office/drawing/2014/main" xmlns="" id="{D39F1656-FDBD-8FF9-6A1E-26AFA49552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06" b="206"/>
          <a:stretch>
            <a:fillRect/>
          </a:stretch>
        </p:blipFill>
        <p:spPr/>
      </p:pic>
      <p:pic>
        <p:nvPicPr>
          <p:cNvPr id="59" name="Picture Placeholder 58" descr="A picture containing person, person, wall, indoor&#10;&#10;Description automatically generated">
            <a:extLst>
              <a:ext uri="{FF2B5EF4-FFF2-40B4-BE49-F238E27FC236}">
                <a16:creationId xmlns:a16="http://schemas.microsoft.com/office/drawing/2014/main" xmlns="" id="{ACBA134D-2255-AB30-4EC6-95953B436AA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t="3143" b="3143"/>
          <a:stretch>
            <a:fillRect/>
          </a:stretch>
        </p:blipFill>
        <p:spPr/>
      </p:pic>
      <p:pic>
        <p:nvPicPr>
          <p:cNvPr id="45" name="Picture Placeholder 44" descr="A picture containing wall, indoor, person, toilet&#10;&#10;Description automatically generated">
            <a:extLst>
              <a:ext uri="{FF2B5EF4-FFF2-40B4-BE49-F238E27FC236}">
                <a16:creationId xmlns:a16="http://schemas.microsoft.com/office/drawing/2014/main" xmlns="" id="{0CBC2E34-E93F-2CB5-9AE2-460D41D0D43F}"/>
              </a:ext>
            </a:extLst>
          </p:cNvPr>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5929" r="5929"/>
          <a:stretch>
            <a:fillRect/>
          </a:stretch>
        </p:blipFill>
        <p:spPr>
          <a:xfrm rot="5400000">
            <a:off x="6518275" y="2398713"/>
            <a:ext cx="1235075" cy="1050925"/>
          </a:xfrm>
        </p:spPr>
      </p:pic>
      <p:pic>
        <p:nvPicPr>
          <p:cNvPr id="47" name="Picture Placeholder 46" descr="A person smiling for the camera&#10;&#10;Description automatically generated with medium confidence">
            <a:extLst>
              <a:ext uri="{FF2B5EF4-FFF2-40B4-BE49-F238E27FC236}">
                <a16:creationId xmlns:a16="http://schemas.microsoft.com/office/drawing/2014/main" xmlns="" id="{D75E0502-4A92-70F5-9CC0-9D80F4C9C7FA}"/>
              </a:ext>
            </a:extLst>
          </p:cNvPr>
          <p:cNvPicPr>
            <a:picLocks noGrp="1" noChangeAspect="1"/>
          </p:cNvPicPr>
          <p:nvPr>
            <p:ph type="pic" sz="quarter" idx="18"/>
          </p:nvPr>
        </p:nvPicPr>
        <p:blipFill>
          <a:blip r:embed="rId6">
            <a:extLst>
              <a:ext uri="{28A0092B-C50C-407E-A947-70E740481C1C}">
                <a14:useLocalDpi xmlns:a14="http://schemas.microsoft.com/office/drawing/2010/main" val="0"/>
              </a:ext>
            </a:extLst>
          </a:blip>
          <a:srcRect l="5357" r="5357"/>
          <a:stretch>
            <a:fillRect/>
          </a:stretch>
        </p:blipFill>
        <p:spPr/>
      </p:pic>
      <p:sp>
        <p:nvSpPr>
          <p:cNvPr id="12" name="Text Placeholder 11">
            <a:extLst>
              <a:ext uri="{FF2B5EF4-FFF2-40B4-BE49-F238E27FC236}">
                <a16:creationId xmlns:a16="http://schemas.microsoft.com/office/drawing/2014/main" xmlns="" id="{D61F14D8-0AB0-49C2-9F4C-F7B13C1471FE}"/>
              </a:ext>
            </a:extLst>
          </p:cNvPr>
          <p:cNvSpPr>
            <a:spLocks noGrp="1"/>
          </p:cNvSpPr>
          <p:nvPr>
            <p:ph type="body" sz="quarter" idx="21"/>
          </p:nvPr>
        </p:nvSpPr>
        <p:spPr/>
        <p:txBody>
          <a:bodyPr/>
          <a:lstStyle/>
          <a:p>
            <a:r>
              <a:rPr lang="en-US" b="1" dirty="0"/>
              <a:t>Dr. Karissa Niehoff</a:t>
            </a:r>
          </a:p>
          <a:p>
            <a:r>
              <a:rPr lang="en-US" dirty="0"/>
              <a:t>NFHS</a:t>
            </a:r>
          </a:p>
          <a:p>
            <a:r>
              <a:rPr lang="en-US" dirty="0"/>
              <a:t>Publisher	</a:t>
            </a:r>
          </a:p>
        </p:txBody>
      </p:sp>
      <p:sp>
        <p:nvSpPr>
          <p:cNvPr id="13" name="Text Placeholder 12">
            <a:extLst>
              <a:ext uri="{FF2B5EF4-FFF2-40B4-BE49-F238E27FC236}">
                <a16:creationId xmlns:a16="http://schemas.microsoft.com/office/drawing/2014/main" xmlns="" id="{C453CC4C-276F-4C33-8528-A5F1FF4E8618}"/>
              </a:ext>
            </a:extLst>
          </p:cNvPr>
          <p:cNvSpPr>
            <a:spLocks noGrp="1"/>
          </p:cNvSpPr>
          <p:nvPr>
            <p:ph type="body" sz="quarter" idx="22"/>
          </p:nvPr>
        </p:nvSpPr>
        <p:spPr/>
        <p:txBody>
          <a:bodyPr/>
          <a:lstStyle/>
          <a:p>
            <a:r>
              <a:rPr lang="en-US" b="1" dirty="0"/>
              <a:t>Julie Cochran</a:t>
            </a:r>
          </a:p>
          <a:p>
            <a:r>
              <a:rPr lang="en-US" dirty="0"/>
              <a:t>NFHS</a:t>
            </a:r>
          </a:p>
          <a:p>
            <a:r>
              <a:rPr lang="en-US" dirty="0"/>
              <a:t>Editor</a:t>
            </a:r>
          </a:p>
        </p:txBody>
      </p:sp>
      <p:sp>
        <p:nvSpPr>
          <p:cNvPr id="14" name="Text Placeholder 13">
            <a:extLst>
              <a:ext uri="{FF2B5EF4-FFF2-40B4-BE49-F238E27FC236}">
                <a16:creationId xmlns:a16="http://schemas.microsoft.com/office/drawing/2014/main" xmlns="" id="{236347D2-9C00-4CF4-866D-67484EF92909}"/>
              </a:ext>
            </a:extLst>
          </p:cNvPr>
          <p:cNvSpPr>
            <a:spLocks noGrp="1"/>
          </p:cNvSpPr>
          <p:nvPr>
            <p:ph type="body" sz="quarter" idx="23"/>
          </p:nvPr>
        </p:nvSpPr>
        <p:spPr/>
        <p:txBody>
          <a:bodyPr/>
          <a:lstStyle/>
          <a:p>
            <a:r>
              <a:rPr lang="en-US" b="1" dirty="0"/>
              <a:t>Cody Inglis</a:t>
            </a:r>
          </a:p>
          <a:p>
            <a:r>
              <a:rPr lang="en-US" dirty="0"/>
              <a:t>East Lansing, MI</a:t>
            </a:r>
          </a:p>
          <a:p>
            <a:r>
              <a:rPr lang="en-US" dirty="0"/>
              <a:t>Chair - 2023</a:t>
            </a:r>
          </a:p>
        </p:txBody>
      </p:sp>
      <p:sp>
        <p:nvSpPr>
          <p:cNvPr id="15" name="Text Placeholder 14">
            <a:extLst>
              <a:ext uri="{FF2B5EF4-FFF2-40B4-BE49-F238E27FC236}">
                <a16:creationId xmlns:a16="http://schemas.microsoft.com/office/drawing/2014/main" xmlns="" id="{6918DDA6-387C-4FC7-B0F9-46992543532F}"/>
              </a:ext>
            </a:extLst>
          </p:cNvPr>
          <p:cNvSpPr>
            <a:spLocks noGrp="1"/>
          </p:cNvSpPr>
          <p:nvPr>
            <p:ph type="body" sz="quarter" idx="24"/>
          </p:nvPr>
        </p:nvSpPr>
        <p:spPr/>
        <p:txBody>
          <a:bodyPr/>
          <a:lstStyle/>
          <a:p>
            <a:r>
              <a:rPr lang="en-US" b="1" dirty="0"/>
              <a:t>Sheree Beaumont</a:t>
            </a:r>
          </a:p>
          <a:p>
            <a:r>
              <a:rPr lang="en-US" dirty="0"/>
              <a:t>Louisville, KY</a:t>
            </a:r>
          </a:p>
          <a:p>
            <a:r>
              <a:rPr lang="en-US" dirty="0"/>
              <a:t>Coaches - 2026</a:t>
            </a:r>
          </a:p>
        </p:txBody>
      </p:sp>
      <p:sp>
        <p:nvSpPr>
          <p:cNvPr id="16" name="Text Placeholder 15">
            <a:extLst>
              <a:ext uri="{FF2B5EF4-FFF2-40B4-BE49-F238E27FC236}">
                <a16:creationId xmlns:a16="http://schemas.microsoft.com/office/drawing/2014/main" xmlns="" id="{A7341D57-F80A-4600-B2E6-B5D897067246}"/>
              </a:ext>
            </a:extLst>
          </p:cNvPr>
          <p:cNvSpPr>
            <a:spLocks noGrp="1"/>
          </p:cNvSpPr>
          <p:nvPr>
            <p:ph type="body" sz="quarter" idx="25"/>
          </p:nvPr>
        </p:nvSpPr>
        <p:spPr/>
        <p:txBody>
          <a:bodyPr/>
          <a:lstStyle/>
          <a:p>
            <a:r>
              <a:rPr lang="en-US" b="1" dirty="0"/>
              <a:t>Thomas McTaggart</a:t>
            </a:r>
            <a:endParaRPr lang="en-US" dirty="0"/>
          </a:p>
          <a:p>
            <a:r>
              <a:rPr lang="en-US" dirty="0"/>
              <a:t>Sloatsburg, NY</a:t>
            </a:r>
          </a:p>
          <a:p>
            <a:r>
              <a:rPr lang="en-US" dirty="0"/>
              <a:t>Officials - 2024</a:t>
            </a:r>
          </a:p>
        </p:txBody>
      </p:sp>
      <p:sp>
        <p:nvSpPr>
          <p:cNvPr id="17" name="Text Placeholder 16">
            <a:extLst>
              <a:ext uri="{FF2B5EF4-FFF2-40B4-BE49-F238E27FC236}">
                <a16:creationId xmlns:a16="http://schemas.microsoft.com/office/drawing/2014/main" xmlns="" id="{B37260AD-B4B9-4277-BDB4-7880737D109D}"/>
              </a:ext>
            </a:extLst>
          </p:cNvPr>
          <p:cNvSpPr>
            <a:spLocks noGrp="1"/>
          </p:cNvSpPr>
          <p:nvPr>
            <p:ph type="body" sz="quarter" idx="26"/>
          </p:nvPr>
        </p:nvSpPr>
        <p:spPr/>
        <p:txBody>
          <a:bodyPr/>
          <a:lstStyle/>
          <a:p>
            <a:r>
              <a:rPr lang="en-US" b="1" dirty="0"/>
              <a:t>Yvonne Grimes</a:t>
            </a:r>
          </a:p>
          <a:p>
            <a:r>
              <a:rPr lang="en-US" dirty="0"/>
              <a:t>Sandy Hook, CT</a:t>
            </a:r>
          </a:p>
          <a:p>
            <a:r>
              <a:rPr lang="en-US" dirty="0"/>
              <a:t>Section 1 - 2024</a:t>
            </a:r>
          </a:p>
        </p:txBody>
      </p:sp>
      <p:sp>
        <p:nvSpPr>
          <p:cNvPr id="18" name="Text Placeholder 17">
            <a:extLst>
              <a:ext uri="{FF2B5EF4-FFF2-40B4-BE49-F238E27FC236}">
                <a16:creationId xmlns:a16="http://schemas.microsoft.com/office/drawing/2014/main" xmlns="" id="{D80D5C9A-097B-497C-AA1E-401105003230}"/>
              </a:ext>
            </a:extLst>
          </p:cNvPr>
          <p:cNvSpPr>
            <a:spLocks noGrp="1"/>
          </p:cNvSpPr>
          <p:nvPr>
            <p:ph type="body" sz="quarter" idx="27"/>
          </p:nvPr>
        </p:nvSpPr>
        <p:spPr/>
        <p:txBody>
          <a:bodyPr/>
          <a:lstStyle/>
          <a:p>
            <a:r>
              <a:rPr lang="en-US" b="1" dirty="0"/>
              <a:t>Tia Clemmons</a:t>
            </a:r>
          </a:p>
          <a:p>
            <a:r>
              <a:rPr lang="en-US" sz="700" dirty="0"/>
              <a:t>Upper Marlboro, MD</a:t>
            </a:r>
          </a:p>
          <a:p>
            <a:r>
              <a:rPr lang="en-US" dirty="0"/>
              <a:t>Section 2 - 2025</a:t>
            </a:r>
            <a:endParaRPr lang="en-US" sz="900" dirty="0"/>
          </a:p>
        </p:txBody>
      </p:sp>
      <p:sp>
        <p:nvSpPr>
          <p:cNvPr id="19" name="Text Placeholder 18">
            <a:extLst>
              <a:ext uri="{FF2B5EF4-FFF2-40B4-BE49-F238E27FC236}">
                <a16:creationId xmlns:a16="http://schemas.microsoft.com/office/drawing/2014/main" xmlns="" id="{662A19C3-1099-46D8-A12E-DA725D28C04A}"/>
              </a:ext>
            </a:extLst>
          </p:cNvPr>
          <p:cNvSpPr>
            <a:spLocks noGrp="1"/>
          </p:cNvSpPr>
          <p:nvPr>
            <p:ph type="body" sz="quarter" idx="28"/>
          </p:nvPr>
        </p:nvSpPr>
        <p:spPr/>
        <p:txBody>
          <a:bodyPr/>
          <a:lstStyle/>
          <a:p>
            <a:r>
              <a:rPr lang="en-US" b="1" dirty="0"/>
              <a:t>Lonnie Tillman</a:t>
            </a:r>
          </a:p>
          <a:p>
            <a:r>
              <a:rPr lang="en-US" dirty="0"/>
              <a:t>Clinton, MS</a:t>
            </a:r>
          </a:p>
          <a:p>
            <a:r>
              <a:rPr lang="en-US" dirty="0"/>
              <a:t>Section 3 - 2026</a:t>
            </a:r>
          </a:p>
        </p:txBody>
      </p:sp>
      <p:pic>
        <p:nvPicPr>
          <p:cNvPr id="57" name="Picture Placeholder 56" descr="A person wearing a suit and tie&#10;&#10;Description automatically generated with medium confidence">
            <a:extLst>
              <a:ext uri="{FF2B5EF4-FFF2-40B4-BE49-F238E27FC236}">
                <a16:creationId xmlns:a16="http://schemas.microsoft.com/office/drawing/2014/main" xmlns="" id="{BF4CA5E2-1803-A16B-2090-6E16504FFA7D}"/>
              </a:ext>
            </a:extLst>
          </p:cNvPr>
          <p:cNvPicPr>
            <a:picLocks noGrp="1" noChangeAspect="1"/>
          </p:cNvPicPr>
          <p:nvPr>
            <p:ph type="pic" sz="quarter" idx="29"/>
          </p:nvPr>
        </p:nvPicPr>
        <p:blipFill>
          <a:blip r:embed="rId7" cstate="print">
            <a:extLst>
              <a:ext uri="{28A0092B-C50C-407E-A947-70E740481C1C}">
                <a14:useLocalDpi xmlns:a14="http://schemas.microsoft.com/office/drawing/2010/main" val="0"/>
              </a:ext>
            </a:extLst>
          </a:blip>
          <a:srcRect t="8036" b="8036"/>
          <a:stretch>
            <a:fillRect/>
          </a:stretch>
        </p:blipFill>
        <p:spPr/>
      </p:pic>
      <p:pic>
        <p:nvPicPr>
          <p:cNvPr id="49" name="Picture Placeholder 48">
            <a:extLst>
              <a:ext uri="{FF2B5EF4-FFF2-40B4-BE49-F238E27FC236}">
                <a16:creationId xmlns:a16="http://schemas.microsoft.com/office/drawing/2014/main" xmlns="" id="{9B056E9E-1638-DF32-A330-B0EEF576E269}"/>
              </a:ext>
            </a:extLst>
          </p:cNvPr>
          <p:cNvPicPr>
            <a:picLocks noGrp="1" noChangeAspect="1"/>
          </p:cNvPicPr>
          <p:nvPr>
            <p:ph type="pic" sz="quarter" idx="30"/>
          </p:nvPr>
        </p:nvPicPr>
        <p:blipFill>
          <a:blip r:embed="rId8" cstate="print">
            <a:extLst>
              <a:ext uri="{28A0092B-C50C-407E-A947-70E740481C1C}">
                <a14:useLocalDpi xmlns:a14="http://schemas.microsoft.com/office/drawing/2010/main" val="0"/>
              </a:ext>
            </a:extLst>
          </a:blip>
          <a:srcRect t="18130" b="18130"/>
          <a:stretch/>
        </p:blipFill>
        <p:spPr>
          <a:xfrm>
            <a:off x="3108436" y="4267421"/>
            <a:ext cx="1051560" cy="1234440"/>
          </a:xfrm>
        </p:spPr>
      </p:pic>
      <p:pic>
        <p:nvPicPr>
          <p:cNvPr id="55" name="Picture Placeholder 54" descr="A person wearing a suit and tie&#10;&#10;Description automatically generated with medium confidence">
            <a:extLst>
              <a:ext uri="{FF2B5EF4-FFF2-40B4-BE49-F238E27FC236}">
                <a16:creationId xmlns:a16="http://schemas.microsoft.com/office/drawing/2014/main" xmlns="" id="{E09CE44E-1AE5-EA50-9E7D-E5F332509F1F}"/>
              </a:ext>
            </a:extLst>
          </p:cNvPr>
          <p:cNvPicPr>
            <a:picLocks noGrp="1" noChangeAspect="1"/>
          </p:cNvPicPr>
          <p:nvPr>
            <p:ph type="pic" sz="quarter" idx="31"/>
          </p:nvPr>
        </p:nvPicPr>
        <p:blipFill>
          <a:blip r:embed="rId9" cstate="print">
            <a:extLst>
              <a:ext uri="{28A0092B-C50C-407E-A947-70E740481C1C}">
                <a14:useLocalDpi xmlns:a14="http://schemas.microsoft.com/office/drawing/2010/main" val="0"/>
              </a:ext>
            </a:extLst>
          </a:blip>
          <a:srcRect t="10787" b="10787"/>
          <a:stretch>
            <a:fillRect/>
          </a:stretch>
        </p:blipFill>
        <p:spPr/>
      </p:pic>
      <p:pic>
        <p:nvPicPr>
          <p:cNvPr id="53" name="Picture Placeholder 52">
            <a:extLst>
              <a:ext uri="{FF2B5EF4-FFF2-40B4-BE49-F238E27FC236}">
                <a16:creationId xmlns:a16="http://schemas.microsoft.com/office/drawing/2014/main" xmlns="" id="{5F0E823D-2845-AD36-DE6A-F79DCBD373AA}"/>
              </a:ext>
            </a:extLst>
          </p:cNvPr>
          <p:cNvPicPr>
            <a:picLocks noGrp="1" noChangeAspect="1"/>
          </p:cNvPicPr>
          <p:nvPr>
            <p:ph type="pic" sz="quarter" idx="32"/>
          </p:nvPr>
        </p:nvPicPr>
        <p:blipFill>
          <a:blip r:embed="rId10" cstate="print">
            <a:extLst>
              <a:ext uri="{28A0092B-C50C-407E-A947-70E740481C1C}">
                <a14:useLocalDpi xmlns:a14="http://schemas.microsoft.com/office/drawing/2010/main" val="0"/>
              </a:ext>
            </a:extLst>
          </a:blip>
          <a:srcRect l="18056" r="18056"/>
          <a:stretch/>
        </p:blipFill>
        <p:spPr>
          <a:xfrm rot="5400000">
            <a:off x="5357486" y="4358861"/>
            <a:ext cx="1234440" cy="1051560"/>
          </a:xfrm>
        </p:spPr>
      </p:pic>
      <p:pic>
        <p:nvPicPr>
          <p:cNvPr id="5" name="Picture Placeholder 4">
            <a:extLst>
              <a:ext uri="{FF2B5EF4-FFF2-40B4-BE49-F238E27FC236}">
                <a16:creationId xmlns:a16="http://schemas.microsoft.com/office/drawing/2014/main" xmlns="" id="{F45C617C-4E87-4D5A-8E7D-59F369121300}"/>
              </a:ext>
            </a:extLst>
          </p:cNvPr>
          <p:cNvPicPr>
            <a:picLocks noGrp="1" noChangeAspect="1"/>
          </p:cNvPicPr>
          <p:nvPr>
            <p:ph type="pic" sz="quarter" idx="33"/>
          </p:nvPr>
        </p:nvPicPr>
        <p:blipFill>
          <a:blip r:embed="rId11" cstate="print">
            <a:extLst>
              <a:ext uri="{28A0092B-C50C-407E-A947-70E740481C1C}">
                <a14:useLocalDpi xmlns:a14="http://schemas.microsoft.com/office/drawing/2010/main" val="0"/>
              </a:ext>
            </a:extLst>
          </a:blip>
          <a:srcRect l="7455" r="7455"/>
          <a:stretch>
            <a:fillRect/>
          </a:stretch>
        </p:blipFill>
        <p:spPr/>
      </p:pic>
      <p:sp>
        <p:nvSpPr>
          <p:cNvPr id="28" name="Text Placeholder 27">
            <a:extLst>
              <a:ext uri="{FF2B5EF4-FFF2-40B4-BE49-F238E27FC236}">
                <a16:creationId xmlns:a16="http://schemas.microsoft.com/office/drawing/2014/main" xmlns="" id="{849D566A-1E17-428E-BADB-55BCCED63BA7}"/>
              </a:ext>
            </a:extLst>
          </p:cNvPr>
          <p:cNvSpPr>
            <a:spLocks noGrp="1"/>
          </p:cNvSpPr>
          <p:nvPr>
            <p:ph type="body" sz="quarter" idx="37"/>
          </p:nvPr>
        </p:nvSpPr>
        <p:spPr/>
        <p:txBody>
          <a:bodyPr/>
          <a:lstStyle/>
          <a:p>
            <a:r>
              <a:rPr lang="en-US" b="1" dirty="0"/>
              <a:t>Jared Chizek</a:t>
            </a:r>
          </a:p>
          <a:p>
            <a:r>
              <a:rPr lang="en-US" dirty="0"/>
              <a:t>Boone, IA</a:t>
            </a:r>
          </a:p>
          <a:p>
            <a:r>
              <a:rPr lang="en-US" dirty="0"/>
              <a:t>Section 4 - 2023</a:t>
            </a:r>
          </a:p>
        </p:txBody>
      </p:sp>
      <p:sp>
        <p:nvSpPr>
          <p:cNvPr id="29" name="Text Placeholder 28">
            <a:extLst>
              <a:ext uri="{FF2B5EF4-FFF2-40B4-BE49-F238E27FC236}">
                <a16:creationId xmlns:a16="http://schemas.microsoft.com/office/drawing/2014/main" xmlns="" id="{5D3CFCE4-1EB1-4ED1-B286-FE264BAAE0A3}"/>
              </a:ext>
            </a:extLst>
          </p:cNvPr>
          <p:cNvSpPr>
            <a:spLocks noGrp="1"/>
          </p:cNvSpPr>
          <p:nvPr>
            <p:ph type="body" sz="quarter" idx="38"/>
          </p:nvPr>
        </p:nvSpPr>
        <p:spPr/>
        <p:txBody>
          <a:bodyPr/>
          <a:lstStyle/>
          <a:p>
            <a:r>
              <a:rPr lang="en-US" b="1" dirty="0"/>
              <a:t>Roberta McWoods</a:t>
            </a:r>
          </a:p>
          <a:p>
            <a:r>
              <a:rPr lang="en-US" dirty="0"/>
              <a:t>St. Louis, MO</a:t>
            </a:r>
          </a:p>
          <a:p>
            <a:r>
              <a:rPr lang="en-US" dirty="0"/>
              <a:t>Section 5 - 2024</a:t>
            </a:r>
          </a:p>
        </p:txBody>
      </p:sp>
      <p:sp>
        <p:nvSpPr>
          <p:cNvPr id="30" name="Text Placeholder 29">
            <a:extLst>
              <a:ext uri="{FF2B5EF4-FFF2-40B4-BE49-F238E27FC236}">
                <a16:creationId xmlns:a16="http://schemas.microsoft.com/office/drawing/2014/main" xmlns="" id="{7A627F75-6732-4F64-8CB5-600D57883D99}"/>
              </a:ext>
            </a:extLst>
          </p:cNvPr>
          <p:cNvSpPr>
            <a:spLocks noGrp="1"/>
          </p:cNvSpPr>
          <p:nvPr>
            <p:ph type="body" sz="quarter" idx="39"/>
          </p:nvPr>
        </p:nvSpPr>
        <p:spPr/>
        <p:txBody>
          <a:bodyPr/>
          <a:lstStyle/>
          <a:p>
            <a:r>
              <a:rPr lang="en-US" b="1" dirty="0"/>
              <a:t>Mike Whaley</a:t>
            </a:r>
            <a:endParaRPr lang="en-US" dirty="0"/>
          </a:p>
          <a:p>
            <a:r>
              <a:rPr lang="en-US" dirty="0"/>
              <a:t>Oklahoma City, OK</a:t>
            </a:r>
          </a:p>
          <a:p>
            <a:r>
              <a:rPr lang="en-US" dirty="0"/>
              <a:t>Section 6 - 2023</a:t>
            </a:r>
          </a:p>
        </p:txBody>
      </p:sp>
      <p:sp>
        <p:nvSpPr>
          <p:cNvPr id="31" name="Text Placeholder 30">
            <a:extLst>
              <a:ext uri="{FF2B5EF4-FFF2-40B4-BE49-F238E27FC236}">
                <a16:creationId xmlns:a16="http://schemas.microsoft.com/office/drawing/2014/main" xmlns="" id="{E93A4F3D-DC00-42AC-B623-CBA2D5FC2042}"/>
              </a:ext>
            </a:extLst>
          </p:cNvPr>
          <p:cNvSpPr>
            <a:spLocks noGrp="1"/>
          </p:cNvSpPr>
          <p:nvPr>
            <p:ph type="body" sz="quarter" idx="40"/>
          </p:nvPr>
        </p:nvSpPr>
        <p:spPr/>
        <p:txBody>
          <a:bodyPr/>
          <a:lstStyle/>
          <a:p>
            <a:r>
              <a:rPr lang="en-US" b="1" dirty="0"/>
              <a:t>Brian Weaver</a:t>
            </a:r>
          </a:p>
          <a:p>
            <a:r>
              <a:rPr lang="en-US" dirty="0"/>
              <a:t>Clovis, CA</a:t>
            </a:r>
          </a:p>
          <a:p>
            <a:r>
              <a:rPr lang="en-US" dirty="0"/>
              <a:t>Section 7 - 2025</a:t>
            </a:r>
          </a:p>
        </p:txBody>
      </p:sp>
      <p:sp>
        <p:nvSpPr>
          <p:cNvPr id="32" name="Text Placeholder 31">
            <a:extLst>
              <a:ext uri="{FF2B5EF4-FFF2-40B4-BE49-F238E27FC236}">
                <a16:creationId xmlns:a16="http://schemas.microsoft.com/office/drawing/2014/main" xmlns="" id="{C86FB7C1-8A0F-4991-AFA3-1DD6BC039C8A}"/>
              </a:ext>
            </a:extLst>
          </p:cNvPr>
          <p:cNvSpPr>
            <a:spLocks noGrp="1"/>
          </p:cNvSpPr>
          <p:nvPr>
            <p:ph type="body" sz="quarter" idx="41"/>
          </p:nvPr>
        </p:nvSpPr>
        <p:spPr/>
        <p:txBody>
          <a:bodyPr/>
          <a:lstStyle/>
          <a:p>
            <a:r>
              <a:rPr lang="en-US" b="1" dirty="0"/>
              <a:t>Hashim Hall</a:t>
            </a:r>
            <a:endParaRPr lang="en-US" dirty="0"/>
          </a:p>
          <a:p>
            <a:r>
              <a:rPr lang="en-US" dirty="0"/>
              <a:t>Tigard, OR</a:t>
            </a:r>
          </a:p>
          <a:p>
            <a:r>
              <a:rPr lang="en-US" dirty="0"/>
              <a:t>Section 8 - 2026</a:t>
            </a:r>
          </a:p>
        </p:txBody>
      </p:sp>
      <p:pic>
        <p:nvPicPr>
          <p:cNvPr id="8" name="Picture 7">
            <a:extLst>
              <a:ext uri="{FF2B5EF4-FFF2-40B4-BE49-F238E27FC236}">
                <a16:creationId xmlns:a16="http://schemas.microsoft.com/office/drawing/2014/main" xmlns="" id="{2EBD70EB-2272-C976-98C6-26D65B380458}"/>
              </a:ext>
            </a:extLst>
          </p:cNvPr>
          <p:cNvPicPr>
            <a:picLocks noChangeAspect="1"/>
          </p:cNvPicPr>
          <p:nvPr/>
        </p:nvPicPr>
        <p:blipFill>
          <a:blip r:embed="rId12" cstate="print">
            <a:extLst>
              <a:ext uri="{28A0092B-C50C-407E-A947-70E740481C1C}">
                <a14:useLocalDpi xmlns:a14="http://schemas.microsoft.com/office/drawing/2010/main" val="0"/>
              </a:ext>
            </a:extLst>
          </a:blip>
          <a:srcRect l="5594" r="5594"/>
          <a:stretch/>
        </p:blipFill>
        <p:spPr>
          <a:xfrm>
            <a:off x="8944382" y="2302745"/>
            <a:ext cx="1071849" cy="1204912"/>
          </a:xfrm>
          <a:prstGeom prst="rect">
            <a:avLst/>
          </a:prstGeom>
        </p:spPr>
      </p:pic>
      <p:sp>
        <p:nvSpPr>
          <p:cNvPr id="20" name="Picture Placeholder 19">
            <a:extLst>
              <a:ext uri="{FF2B5EF4-FFF2-40B4-BE49-F238E27FC236}">
                <a16:creationId xmlns:a16="http://schemas.microsoft.com/office/drawing/2014/main" xmlns="" id="{11059937-B08F-48C3-001E-44D69255F803}"/>
              </a:ext>
            </a:extLst>
          </p:cNvPr>
          <p:cNvSpPr>
            <a:spLocks noGrp="1"/>
          </p:cNvSpPr>
          <p:nvPr>
            <p:ph type="pic" sz="quarter" idx="19"/>
          </p:nvPr>
        </p:nvSpPr>
        <p:spPr>
          <a:xfrm>
            <a:off x="13779968" y="4303715"/>
            <a:ext cx="1051560" cy="1234440"/>
          </a:xfrm>
        </p:spPr>
        <p:txBody>
          <a:bodyPr/>
          <a:lstStyle/>
          <a:p>
            <a:endParaRPr lang="en-US"/>
          </a:p>
        </p:txBody>
      </p:sp>
      <p:pic>
        <p:nvPicPr>
          <p:cNvPr id="4" name="Picture 3" descr="A person smiling for the camera&#10;&#10;Description automatically generated with low confidence">
            <a:extLst>
              <a:ext uri="{FF2B5EF4-FFF2-40B4-BE49-F238E27FC236}">
                <a16:creationId xmlns:a16="http://schemas.microsoft.com/office/drawing/2014/main" xmlns="" id="{17BD0184-BC32-DB48-95D3-D318DF59E10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7385" t="10149" r="25253" b="41059"/>
          <a:stretch/>
        </p:blipFill>
        <p:spPr>
          <a:xfrm>
            <a:off x="3131728" y="2307351"/>
            <a:ext cx="1054004" cy="1235075"/>
          </a:xfrm>
          <a:prstGeom prst="rect">
            <a:avLst/>
          </a:prstGeom>
          <a:ln w="6350">
            <a:solidFill>
              <a:schemeClr val="tx1"/>
            </a:solidFill>
          </a:ln>
        </p:spPr>
      </p:pic>
      <p:pic>
        <p:nvPicPr>
          <p:cNvPr id="22" name="Picture Placeholder 21" descr="A close-up of a person smiling&#10;&#10;Description automatically generated">
            <a:extLst>
              <a:ext uri="{FF2B5EF4-FFF2-40B4-BE49-F238E27FC236}">
                <a16:creationId xmlns:a16="http://schemas.microsoft.com/office/drawing/2014/main" xmlns="" id="{600AAE88-7615-E7A4-9665-217214A7C451}"/>
              </a:ext>
            </a:extLst>
          </p:cNvPr>
          <p:cNvPicPr>
            <a:picLocks noGrp="1" noChangeAspect="1"/>
          </p:cNvPicPr>
          <p:nvPr>
            <p:ph type="pic" sz="quarter" idx="16"/>
          </p:nvPr>
        </p:nvPicPr>
        <p:blipFill>
          <a:blip r:embed="rId14" cstate="print">
            <a:extLst>
              <a:ext uri="{28A0092B-C50C-407E-A947-70E740481C1C}">
                <a14:useLocalDpi xmlns:a14="http://schemas.microsoft.com/office/drawing/2010/main" val="0"/>
              </a:ext>
            </a:extLst>
          </a:blip>
          <a:srcRect t="16267" b="16267"/>
          <a:stretch>
            <a:fillRect/>
          </a:stretch>
        </p:blipFill>
        <p:spPr/>
      </p:pic>
      <p:pic>
        <p:nvPicPr>
          <p:cNvPr id="25" name="Picture Placeholder 24" descr="A person in a suit and tie&#10;&#10;Description automatically generated">
            <a:extLst>
              <a:ext uri="{FF2B5EF4-FFF2-40B4-BE49-F238E27FC236}">
                <a16:creationId xmlns:a16="http://schemas.microsoft.com/office/drawing/2014/main" xmlns="" id="{F68E11E7-CE80-E32E-6152-25C9E2FFFC79}"/>
              </a:ext>
            </a:extLst>
          </p:cNvPr>
          <p:cNvPicPr>
            <a:picLocks noGrp="1" noChangeAspect="1"/>
          </p:cNvPicPr>
          <p:nvPr>
            <p:ph type="pic" sz="quarter" idx="20"/>
          </p:nvPr>
        </p:nvPicPr>
        <p:blipFill>
          <a:blip r:embed="rId15" cstate="print">
            <a:extLst>
              <a:ext uri="{28A0092B-C50C-407E-A947-70E740481C1C}">
                <a14:useLocalDpi xmlns:a14="http://schemas.microsoft.com/office/drawing/2010/main" val="0"/>
              </a:ext>
            </a:extLst>
          </a:blip>
          <a:srcRect t="8082" b="8082"/>
          <a:stretch>
            <a:fillRect/>
          </a:stretch>
        </p:blipFill>
        <p:spPr/>
      </p:pic>
    </p:spTree>
    <p:extLst>
      <p:ext uri="{BB962C8B-B14F-4D97-AF65-F5344CB8AC3E}">
        <p14:creationId xmlns:p14="http://schemas.microsoft.com/office/powerpoint/2010/main" val="4022754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2024 </a:t>
            </a:r>
            <a:r>
              <a:rPr lang="en-US" dirty="0" err="1"/>
              <a:t>nfhs</a:t>
            </a:r>
            <a:r>
              <a:rPr lang="en-US" dirty="0"/>
              <a:t> Track and field and cross country RULES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4848B8-CFD9-62F0-80BC-724A88D24F39}"/>
              </a:ext>
            </a:extLst>
          </p:cNvPr>
          <p:cNvSpPr>
            <a:spLocks noGrp="1"/>
          </p:cNvSpPr>
          <p:nvPr>
            <p:ph type="title"/>
          </p:nvPr>
        </p:nvSpPr>
        <p:spPr/>
        <p:txBody>
          <a:bodyPr/>
          <a:lstStyle/>
          <a:p>
            <a:r>
              <a:rPr lang="en-US" dirty="0"/>
              <a:t>3-8-1 finish judges and timers/fat</a:t>
            </a:r>
          </a:p>
        </p:txBody>
      </p:sp>
      <p:sp>
        <p:nvSpPr>
          <p:cNvPr id="4" name="Footer Placeholder 3">
            <a:extLst>
              <a:ext uri="{FF2B5EF4-FFF2-40B4-BE49-F238E27FC236}">
                <a16:creationId xmlns:a16="http://schemas.microsoft.com/office/drawing/2014/main" xmlns="" id="{1939E226-605F-A9DB-8823-E29DE4FAC5CB}"/>
              </a:ext>
            </a:extLst>
          </p:cNvPr>
          <p:cNvSpPr>
            <a:spLocks noGrp="1"/>
          </p:cNvSpPr>
          <p:nvPr>
            <p:ph type="ftr" sz="quarter" idx="11"/>
          </p:nvPr>
        </p:nvSpPr>
        <p:spPr/>
        <p:txBody>
          <a:bodyPr/>
          <a:lstStyle/>
          <a:p>
            <a:pPr>
              <a:defRPr/>
            </a:pPr>
            <a:r>
              <a:rPr lang="en-US"/>
              <a:t>www.nfhs.org</a:t>
            </a:r>
          </a:p>
        </p:txBody>
      </p:sp>
      <p:sp>
        <p:nvSpPr>
          <p:cNvPr id="7" name="Content Placeholder 6">
            <a:extLst>
              <a:ext uri="{FF2B5EF4-FFF2-40B4-BE49-F238E27FC236}">
                <a16:creationId xmlns:a16="http://schemas.microsoft.com/office/drawing/2014/main" xmlns="" id="{5B4ACA5B-5D57-9C6C-E26C-CBFB90B04F85}"/>
              </a:ext>
            </a:extLst>
          </p:cNvPr>
          <p:cNvSpPr>
            <a:spLocks noGrp="1"/>
          </p:cNvSpPr>
          <p:nvPr>
            <p:ph idx="1"/>
          </p:nvPr>
        </p:nvSpPr>
        <p:spPr/>
        <p:txBody>
          <a:bodyPr/>
          <a:lstStyle/>
          <a:p>
            <a:endParaRPr lang="en-US" dirty="0"/>
          </a:p>
          <a:p>
            <a:endParaRPr lang="en-US" dirty="0"/>
          </a:p>
          <a:p>
            <a:r>
              <a:rPr lang="en-US" dirty="0"/>
              <a:t>Removed the requirement of two appointed officials to operate the FAT timing system. </a:t>
            </a:r>
          </a:p>
          <a:p>
            <a:pPr lvl="1"/>
            <a:r>
              <a:rPr lang="en-US" dirty="0"/>
              <a:t>Now a small meet could utilize one individual to operate the FAT timing system and evaluate the finish line pictures.</a:t>
            </a:r>
          </a:p>
          <a:p>
            <a:pPr lvl="1"/>
            <a:r>
              <a:rPr lang="en-US" dirty="0"/>
              <a:t>Each meet should utilize the number of officials that specific meet needs to operate the FAT timing system. </a:t>
            </a:r>
          </a:p>
        </p:txBody>
      </p:sp>
    </p:spTree>
    <p:extLst>
      <p:ext uri="{BB962C8B-B14F-4D97-AF65-F5344CB8AC3E}">
        <p14:creationId xmlns:p14="http://schemas.microsoft.com/office/powerpoint/2010/main" val="2468222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6A45DD-B8B9-2C10-692F-5B4CF0062359}"/>
              </a:ext>
            </a:extLst>
          </p:cNvPr>
          <p:cNvSpPr>
            <a:spLocks noGrp="1"/>
          </p:cNvSpPr>
          <p:nvPr>
            <p:ph type="title"/>
          </p:nvPr>
        </p:nvSpPr>
        <p:spPr/>
        <p:txBody>
          <a:bodyPr/>
          <a:lstStyle/>
          <a:p>
            <a:r>
              <a:rPr lang="en-US" dirty="0"/>
              <a:t>4-2-1 </a:t>
            </a:r>
            <a:r>
              <a:rPr lang="en-US" dirty="0" err="1"/>
              <a:t>nOTE</a:t>
            </a:r>
            <a:r>
              <a:rPr lang="en-US" dirty="0"/>
              <a:t> </a:t>
            </a:r>
            <a:r>
              <a:rPr lang="en-US" b="1" dirty="0"/>
              <a:t>PARTICIPATION AND ENTRY LIMITATIONS</a:t>
            </a:r>
            <a:endParaRPr lang="en-US" dirty="0"/>
          </a:p>
        </p:txBody>
      </p:sp>
      <p:sp>
        <p:nvSpPr>
          <p:cNvPr id="3" name="Content Placeholder 2">
            <a:extLst>
              <a:ext uri="{FF2B5EF4-FFF2-40B4-BE49-F238E27FC236}">
                <a16:creationId xmlns:a16="http://schemas.microsoft.com/office/drawing/2014/main" xmlns="" id="{9A7B7422-64E5-798F-A204-976131DDA099}"/>
              </a:ext>
            </a:extLst>
          </p:cNvPr>
          <p:cNvSpPr>
            <a:spLocks noGrp="1"/>
          </p:cNvSpPr>
          <p:nvPr>
            <p:ph idx="1"/>
          </p:nvPr>
        </p:nvSpPr>
        <p:spPr>
          <a:xfrm>
            <a:off x="2046241" y="2009671"/>
            <a:ext cx="9817194" cy="3783898"/>
          </a:xfrm>
        </p:spPr>
        <p:txBody>
          <a:bodyPr/>
          <a:lstStyle/>
          <a:p>
            <a:endParaRPr lang="en-US" dirty="0"/>
          </a:p>
          <a:p>
            <a:pPr marL="0" indent="0">
              <a:buNone/>
            </a:pPr>
            <a:endParaRPr lang="en-US" dirty="0"/>
          </a:p>
          <a:p>
            <a:r>
              <a:rPr lang="en-US" dirty="0"/>
              <a:t>State Associations may adopt different participation limitations, not to exceed six events. </a:t>
            </a:r>
          </a:p>
          <a:p>
            <a:pPr lvl="1"/>
            <a:r>
              <a:rPr lang="en-US" dirty="0"/>
              <a:t>Offers flexibility to states to determine number of events best suited to the student athletes in their state. </a:t>
            </a:r>
          </a:p>
        </p:txBody>
      </p:sp>
      <p:sp>
        <p:nvSpPr>
          <p:cNvPr id="4" name="Footer Placeholder 3">
            <a:extLst>
              <a:ext uri="{FF2B5EF4-FFF2-40B4-BE49-F238E27FC236}">
                <a16:creationId xmlns:a16="http://schemas.microsoft.com/office/drawing/2014/main" xmlns="" id="{D6047EE0-FAD2-6013-410A-BE778E46FC0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5116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8B0D9E-5F39-4A00-3B06-E6C25C3B6D12}"/>
              </a:ext>
            </a:extLst>
          </p:cNvPr>
          <p:cNvSpPr>
            <a:spLocks noGrp="1"/>
          </p:cNvSpPr>
          <p:nvPr>
            <p:ph type="title"/>
          </p:nvPr>
        </p:nvSpPr>
        <p:spPr/>
        <p:txBody>
          <a:bodyPr wrap="square" anchor="ctr">
            <a:normAutofit/>
          </a:bodyPr>
          <a:lstStyle/>
          <a:p>
            <a:r>
              <a:rPr lang="en-US" dirty="0"/>
              <a:t>5-3-1 track markings</a:t>
            </a:r>
          </a:p>
        </p:txBody>
      </p:sp>
      <p:sp>
        <p:nvSpPr>
          <p:cNvPr id="12" name="Content Placeholder 2">
            <a:extLst>
              <a:ext uri="{FF2B5EF4-FFF2-40B4-BE49-F238E27FC236}">
                <a16:creationId xmlns:a16="http://schemas.microsoft.com/office/drawing/2014/main" xmlns="" id="{B9A3625E-EC97-8AC8-3B92-E38389AD313B}"/>
              </a:ext>
            </a:extLst>
          </p:cNvPr>
          <p:cNvSpPr>
            <a:spLocks noGrp="1"/>
          </p:cNvSpPr>
          <p:nvPr>
            <p:ph sz="half" idx="1"/>
          </p:nvPr>
        </p:nvSpPr>
        <p:spPr/>
        <p:txBody>
          <a:bodyPr wrap="square" anchor="t">
            <a:normAutofit/>
          </a:bodyPr>
          <a:lstStyle/>
          <a:p>
            <a:pPr>
              <a:lnSpc>
                <a:spcPct val="90000"/>
              </a:lnSpc>
              <a:spcBef>
                <a:spcPts val="0"/>
              </a:spcBef>
              <a:spcAft>
                <a:spcPts val="600"/>
              </a:spcAft>
            </a:pPr>
            <a:endParaRPr lang="en-US" sz="2400" b="1" dirty="0">
              <a:effectLst/>
            </a:endParaRPr>
          </a:p>
          <a:p>
            <a:pPr marL="0" indent="0">
              <a:lnSpc>
                <a:spcPct val="90000"/>
              </a:lnSpc>
              <a:spcAft>
                <a:spcPts val="600"/>
              </a:spcAft>
              <a:buNone/>
            </a:pPr>
            <a:endParaRPr lang="en-US" sz="2400" dirty="0"/>
          </a:p>
        </p:txBody>
      </p:sp>
      <p:pic>
        <p:nvPicPr>
          <p:cNvPr id="5" name="Content Placeholder 4">
            <a:extLst>
              <a:ext uri="{FF2B5EF4-FFF2-40B4-BE49-F238E27FC236}">
                <a16:creationId xmlns:a16="http://schemas.microsoft.com/office/drawing/2014/main" xmlns="" id="{2E0AD158-BF0A-4FFC-A04A-410FD8C97E49}"/>
              </a:ext>
            </a:extLst>
          </p:cNvPr>
          <p:cNvPicPr>
            <a:picLocks noGrp="1" noChangeAspect="1"/>
          </p:cNvPicPr>
          <p:nvPr>
            <p:ph sz="half" idx="2"/>
          </p:nvPr>
        </p:nvPicPr>
        <p:blipFill>
          <a:blip r:embed="rId3"/>
          <a:stretch>
            <a:fillRect/>
          </a:stretch>
        </p:blipFill>
        <p:spPr>
          <a:xfrm>
            <a:off x="6954838" y="2774097"/>
            <a:ext cx="5139032" cy="2877858"/>
          </a:xfrm>
          <a:prstGeom prst="rect">
            <a:avLst/>
          </a:prstGeom>
        </p:spPr>
      </p:pic>
      <p:sp>
        <p:nvSpPr>
          <p:cNvPr id="4" name="Footer Placeholder 3">
            <a:extLst>
              <a:ext uri="{FF2B5EF4-FFF2-40B4-BE49-F238E27FC236}">
                <a16:creationId xmlns:a16="http://schemas.microsoft.com/office/drawing/2014/main" xmlns="" id="{1974F12B-A3F1-6533-41FD-F81EDE647655}"/>
              </a:ext>
            </a:extLst>
          </p:cNvPr>
          <p:cNvSpPr>
            <a:spLocks noGrp="1"/>
          </p:cNvSpPr>
          <p:nvPr>
            <p:ph type="ftr" sz="quarter" idx="11"/>
          </p:nvPr>
        </p:nvSpPr>
        <p:spPr/>
        <p:txBody>
          <a:bodyPr anchor="ctr">
            <a:normAutofit/>
          </a:bodyPr>
          <a:lstStyle/>
          <a:p>
            <a:pPr>
              <a:lnSpc>
                <a:spcPct val="90000"/>
              </a:lnSpc>
              <a:spcAft>
                <a:spcPts val="600"/>
              </a:spcAft>
              <a:defRPr/>
            </a:pPr>
            <a:r>
              <a:rPr lang="en-US"/>
              <a:t>www.nfhs.org</a:t>
            </a:r>
          </a:p>
        </p:txBody>
      </p:sp>
      <p:sp>
        <p:nvSpPr>
          <p:cNvPr id="6" name="TextBox 5">
            <a:extLst>
              <a:ext uri="{FF2B5EF4-FFF2-40B4-BE49-F238E27FC236}">
                <a16:creationId xmlns:a16="http://schemas.microsoft.com/office/drawing/2014/main" xmlns="" id="{8A4A5AAB-1B3C-17E3-D641-F6018A9506B4}"/>
              </a:ext>
            </a:extLst>
          </p:cNvPr>
          <p:cNvSpPr txBox="1"/>
          <p:nvPr/>
        </p:nvSpPr>
        <p:spPr>
          <a:xfrm>
            <a:off x="1365161" y="1993282"/>
            <a:ext cx="5384800" cy="4231736"/>
          </a:xfrm>
          <a:prstGeom prst="rect">
            <a:avLst/>
          </a:prstGeom>
          <a:noFill/>
        </p:spPr>
        <p:txBody>
          <a:bodyPr wrap="square">
            <a:spAutoFit/>
          </a:bodyPr>
          <a:lstStyle/>
          <a:p>
            <a:pPr marL="342900" indent="-342900">
              <a:lnSpc>
                <a:spcPct val="107000"/>
              </a:lnSpc>
              <a:spcBef>
                <a:spcPts val="0"/>
              </a:spcBef>
              <a:spcAft>
                <a:spcPts val="800"/>
              </a:spcAft>
              <a:buFont typeface="Arial" panose="020B0604020202020204" pitchFamily="34" charset="0"/>
              <a:buChar char="•"/>
            </a:pPr>
            <a:r>
              <a:rPr lang="en-US" sz="2400" dirty="0">
                <a:effectLst/>
                <a:latin typeface="Calibri" panose="020F0502020204030204" pitchFamily="34" charset="0"/>
                <a:ea typeface="Arial" panose="020B0604020202020204" pitchFamily="34" charset="0"/>
              </a:rPr>
              <a:t>Track staggers are dependent on the geometry of each individual track and a competent surveyor should determine the lane staggers. </a:t>
            </a:r>
            <a:endParaRPr lang="en-US" sz="2400" dirty="0">
              <a:latin typeface="Times New Roman" panose="02020603050405020304" pitchFamily="18" charset="0"/>
              <a:ea typeface="Arial" panose="020B0604020202020204" pitchFamily="34" charset="0"/>
            </a:endParaRPr>
          </a:p>
          <a:p>
            <a:pPr marL="800100" lvl="1" indent="-342900">
              <a:lnSpc>
                <a:spcPct val="107000"/>
              </a:lnSpc>
              <a:spcBef>
                <a:spcPts val="0"/>
              </a:spcBef>
              <a:spcAft>
                <a:spcPts val="800"/>
              </a:spcAft>
              <a:buFont typeface="Arial" panose="020B0604020202020204" pitchFamily="34" charset="0"/>
              <a:buChar char="•"/>
            </a:pPr>
            <a:r>
              <a:rPr lang="en-US" sz="2400" dirty="0">
                <a:effectLst/>
                <a:latin typeface="+mn-lt"/>
                <a:ea typeface="Arial" panose="020B0604020202020204" pitchFamily="34" charset="0"/>
              </a:rPr>
              <a:t>Examples of a competent surveyor such as: land surveyor, professional engineer, certified track builder, or experienced track striper</a:t>
            </a:r>
          </a:p>
          <a:p>
            <a:pPr marL="342900" indent="-342900">
              <a:lnSpc>
                <a:spcPct val="107000"/>
              </a:lnSpc>
              <a:spcBef>
                <a:spcPts val="0"/>
              </a:spcBef>
              <a:spcAft>
                <a:spcPts val="800"/>
              </a:spcAft>
              <a:buFont typeface="Arial" panose="020B0604020202020204" pitchFamily="34" charset="0"/>
              <a:buChar char="•"/>
            </a:pPr>
            <a:r>
              <a:rPr lang="en-US" sz="2400" dirty="0">
                <a:latin typeface="+mn-lt"/>
                <a:ea typeface="Arial" panose="020B0604020202020204" pitchFamily="34" charset="0"/>
              </a:rPr>
              <a:t>9-4-1 Indoor Track Markings is also affected by this change.</a:t>
            </a:r>
            <a:endParaRPr lang="en-US" sz="2400" dirty="0">
              <a:effectLst/>
              <a:latin typeface="+mn-lt"/>
              <a:ea typeface="Arial" panose="020B0604020202020204" pitchFamily="34" charset="0"/>
            </a:endParaRPr>
          </a:p>
        </p:txBody>
      </p:sp>
    </p:spTree>
    <p:extLst>
      <p:ext uri="{BB962C8B-B14F-4D97-AF65-F5344CB8AC3E}">
        <p14:creationId xmlns:p14="http://schemas.microsoft.com/office/powerpoint/2010/main" val="462504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4000" dirty="0"/>
              <a:t>5-7-4 </a:t>
            </a:r>
            <a:r>
              <a:rPr lang="en-US" sz="4000" dirty="0" err="1"/>
              <a:t>c,d</a:t>
            </a:r>
            <a:r>
              <a:rPr lang="en-US" sz="4000" dirty="0"/>
              <a:t> and NOTE (NEW) The start</a:t>
            </a:r>
            <a:endParaRPr lang="en-US" dirty="0"/>
          </a:p>
        </p:txBody>
      </p:sp>
      <p:sp>
        <p:nvSpPr>
          <p:cNvPr id="3" name="Content Placeholder 2">
            <a:extLst>
              <a:ext uri="{FF2B5EF4-FFF2-40B4-BE49-F238E27FC236}">
                <a16:creationId xmlns:a16="http://schemas.microsoft.com/office/drawing/2014/main" xmlns="" id="{249B4942-D1E2-4216-4784-A3B6A35CC97D}"/>
              </a:ext>
            </a:extLst>
          </p:cNvPr>
          <p:cNvSpPr>
            <a:spLocks noGrp="1"/>
          </p:cNvSpPr>
          <p:nvPr>
            <p:ph idx="1"/>
          </p:nvPr>
        </p:nvSpPr>
        <p:spPr>
          <a:xfrm>
            <a:off x="1390918" y="1989138"/>
            <a:ext cx="10577245" cy="4338637"/>
          </a:xfrm>
        </p:spPr>
        <p:txBody>
          <a:bodyPr>
            <a:normAutofit fontScale="92500" lnSpcReduction="20000"/>
          </a:bodyPr>
          <a:lstStyle/>
          <a:p>
            <a:pPr marL="0" indent="0">
              <a:buNone/>
            </a:pPr>
            <a:r>
              <a:rPr lang="en-US" sz="2000" b="1" dirty="0"/>
              <a:t>Changes made to the definition of a false start and how it should be consistently officiated. </a:t>
            </a:r>
          </a:p>
          <a:p>
            <a:pPr marL="0" indent="0">
              <a:buNone/>
            </a:pPr>
            <a:endParaRPr lang="en-US" sz="2000" b="1" dirty="0"/>
          </a:p>
          <a:p>
            <a:pPr marL="0" indent="0">
              <a:buNone/>
            </a:pPr>
            <a:r>
              <a:rPr lang="en-US" sz="2000" dirty="0"/>
              <a:t>Starting violations which constitute a false start include:</a:t>
            </a:r>
          </a:p>
          <a:p>
            <a:r>
              <a:rPr lang="en-US" sz="2000" dirty="0"/>
              <a:t>Failure to comply with the starter's commands.</a:t>
            </a:r>
          </a:p>
          <a:p>
            <a:r>
              <a:rPr lang="en-US" sz="2000" dirty="0"/>
              <a:t>Having any part of the body in contact with the starting line or running surface beyond the line, when the starting device is fired.</a:t>
            </a:r>
          </a:p>
          <a:p>
            <a:r>
              <a:rPr lang="en-US" sz="2000" u="sng" dirty="0">
                <a:solidFill>
                  <a:srgbClr val="FF0000"/>
                </a:solidFill>
              </a:rPr>
              <a:t>If a runner leaves their mark with a hand or foot after the “set” command but before the starting device is fired.</a:t>
            </a:r>
          </a:p>
          <a:p>
            <a:r>
              <a:rPr lang="en-US" sz="2000" u="sng" dirty="0">
                <a:solidFill>
                  <a:srgbClr val="FF0000"/>
                </a:solidFill>
              </a:rPr>
              <a:t>If a runner leaves their mark with a forward motion without the starting device being fired.</a:t>
            </a:r>
          </a:p>
          <a:p>
            <a:r>
              <a:rPr lang="en-US" sz="2000" dirty="0"/>
              <a:t>Failure to place starting blocks within the respective competitor’s lane.</a:t>
            </a:r>
          </a:p>
          <a:p>
            <a:r>
              <a:rPr lang="en-US" sz="2000" dirty="0"/>
              <a:t>Repeated use of disconcerting acts.</a:t>
            </a:r>
            <a:endParaRPr lang="en-US" sz="2000" b="1" dirty="0"/>
          </a:p>
          <a:p>
            <a:pPr marL="0" indent="0">
              <a:buNone/>
            </a:pPr>
            <a:r>
              <a:rPr lang="en-US" sz="2000" b="1" dirty="0"/>
              <a:t>PENALTY: A competitor who commits a false start shall be disqualified.</a:t>
            </a:r>
            <a:endParaRPr lang="en-US" sz="2000" dirty="0"/>
          </a:p>
          <a:p>
            <a:pPr marL="0" indent="0">
              <a:lnSpc>
                <a:spcPct val="120000"/>
              </a:lnSpc>
              <a:buNone/>
            </a:pPr>
            <a:r>
              <a:rPr lang="en-US" sz="2000" b="1" u="sng" dirty="0">
                <a:solidFill>
                  <a:srgbClr val="FF0000"/>
                </a:solidFill>
              </a:rPr>
              <a:t>NOTE: </a:t>
            </a:r>
            <a:r>
              <a:rPr lang="en-US" sz="2000" u="sng" dirty="0">
                <a:solidFill>
                  <a:srgbClr val="FF0000"/>
                </a:solidFill>
              </a:rPr>
              <a:t>Extraneous motion before the device is fired does not necessarily require a false start be charged unless the criteria listed in the rule above are met. If the starter thinks the movement creates a situation of unfairness to any of the competitors, they may cancel the start with the command “Stand Up” or if the device has been fired, recall the race as an unsteady or unfair start and redo the start procedure.</a:t>
            </a:r>
            <a:endParaRPr lang="en-US" sz="2000" dirty="0"/>
          </a:p>
          <a:p>
            <a:pPr marL="0" indent="0">
              <a:lnSpc>
                <a:spcPct val="120000"/>
              </a:lnSpc>
              <a:buNone/>
            </a:pPr>
            <a:r>
              <a:rPr lang="en-US" sz="2000" b="1" dirty="0">
                <a:effectLst/>
                <a:latin typeface="Calibri" panose="020F0502020204030204" pitchFamily="34" charset="0"/>
                <a:ea typeface="Arial" panose="020B0604020202020204" pitchFamily="34" charset="0"/>
              </a:rPr>
              <a:t>OTHER RULES AFFECTED: 8-4-4 NOTE 2 (NEW)</a:t>
            </a:r>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a:xfrm>
            <a:off x="9996488" y="6682154"/>
            <a:ext cx="1992312" cy="137746"/>
          </a:xfrm>
        </p:spPr>
        <p:txBody>
          <a:bodyPr/>
          <a:lstStyle/>
          <a:p>
            <a:pPr>
              <a:defRPr/>
            </a:pPr>
            <a:r>
              <a:rPr lang="en-US" dirty="0"/>
              <a:t>www.nfhs.org</a:t>
            </a:r>
          </a:p>
          <a:p>
            <a:pPr>
              <a:defRPr/>
            </a:pPr>
            <a:endParaRPr lang="en-US" dirty="0"/>
          </a:p>
        </p:txBody>
      </p:sp>
    </p:spTree>
    <p:extLst>
      <p:ext uri="{BB962C8B-B14F-4D97-AF65-F5344CB8AC3E}">
        <p14:creationId xmlns:p14="http://schemas.microsoft.com/office/powerpoint/2010/main" val="3150835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5-14-1 Hurdling infractions</a:t>
            </a:r>
          </a:p>
        </p:txBody>
      </p:sp>
      <p:sp>
        <p:nvSpPr>
          <p:cNvPr id="5" name="Content Placeholder 4">
            <a:extLst>
              <a:ext uri="{FF2B5EF4-FFF2-40B4-BE49-F238E27FC236}">
                <a16:creationId xmlns:a16="http://schemas.microsoft.com/office/drawing/2014/main" xmlns="" id="{078C0C49-B15B-4D25-8284-305E2090B14F}"/>
              </a:ext>
            </a:extLst>
          </p:cNvPr>
          <p:cNvSpPr>
            <a:spLocks noGrp="1"/>
          </p:cNvSpPr>
          <p:nvPr>
            <p:ph sz="half" idx="1"/>
          </p:nvPr>
        </p:nvSpPr>
        <p:spPr>
          <a:xfrm>
            <a:off x="1313645" y="2018667"/>
            <a:ext cx="5113132" cy="4064972"/>
          </a:xfrm>
        </p:spPr>
        <p:txBody>
          <a:bodyPr>
            <a:normAutofit fontScale="77500" lnSpcReduction="20000"/>
          </a:bodyPr>
          <a:lstStyle/>
          <a:p>
            <a:pPr marL="0" indent="0">
              <a:buNone/>
            </a:pPr>
            <a:r>
              <a:rPr lang="en-US" sz="2800" b="1" dirty="0">
                <a:latin typeface="+mn-lt"/>
              </a:rPr>
              <a:t>ART. 1. .</a:t>
            </a:r>
            <a:r>
              <a:rPr lang="en-US" sz="2800" dirty="0">
                <a:latin typeface="+mn-lt"/>
              </a:rPr>
              <a:t> It is an infraction if a competitor:</a:t>
            </a:r>
          </a:p>
          <a:p>
            <a:pPr marL="0" indent="0">
              <a:buNone/>
            </a:pPr>
            <a:r>
              <a:rPr lang="en-US" sz="2800" dirty="0">
                <a:latin typeface="+mn-lt"/>
              </a:rPr>
              <a:t>a. Does not attempt to clear each hurdle.</a:t>
            </a:r>
            <a:r>
              <a:rPr lang="en-US" sz="2800" strike="sngStrike" dirty="0">
                <a:latin typeface="+mn-lt"/>
              </a:rPr>
              <a:t> </a:t>
            </a:r>
          </a:p>
          <a:p>
            <a:pPr marL="0" indent="0">
              <a:buNone/>
            </a:pPr>
            <a:r>
              <a:rPr lang="en-US" sz="2800" dirty="0">
                <a:latin typeface="+mn-lt"/>
              </a:rPr>
              <a:t>b. Knocks down </a:t>
            </a:r>
            <a:r>
              <a:rPr lang="en-US" sz="2800" u="sng" dirty="0">
                <a:solidFill>
                  <a:srgbClr val="FF0000"/>
                </a:solidFill>
                <a:latin typeface="+mn-lt"/>
              </a:rPr>
              <a:t>or displaces</a:t>
            </a:r>
            <a:r>
              <a:rPr lang="en-US" sz="2800" dirty="0">
                <a:solidFill>
                  <a:srgbClr val="FF0000"/>
                </a:solidFill>
                <a:latin typeface="+mn-lt"/>
              </a:rPr>
              <a:t> </a:t>
            </a:r>
            <a:r>
              <a:rPr lang="en-US" sz="2800" dirty="0">
                <a:latin typeface="+mn-lt"/>
              </a:rPr>
              <a:t>any hurdle by hand.</a:t>
            </a:r>
          </a:p>
          <a:p>
            <a:pPr marL="0" indent="0">
              <a:buNone/>
            </a:pPr>
            <a:r>
              <a:rPr lang="en-US" sz="2800" dirty="0">
                <a:latin typeface="+mn-lt"/>
              </a:rPr>
              <a:t>c.  Advances or trails a leg or foot along the side of and below the height of the hurdle gate.</a:t>
            </a:r>
          </a:p>
          <a:p>
            <a:pPr marL="0" indent="0">
              <a:buNone/>
            </a:pPr>
            <a:r>
              <a:rPr lang="en-US" sz="2800" dirty="0">
                <a:latin typeface="+mn-lt"/>
              </a:rPr>
              <a:t>d.  Runs over a hurdle not in the assigned lane.</a:t>
            </a:r>
          </a:p>
          <a:p>
            <a:pPr marL="0" indent="0">
              <a:buNone/>
            </a:pPr>
            <a:r>
              <a:rPr lang="en-US" sz="2800" dirty="0">
                <a:latin typeface="+mn-lt"/>
              </a:rPr>
              <a:t>e.  Runs around a hurdle.</a:t>
            </a:r>
          </a:p>
          <a:p>
            <a:pPr marL="0" indent="0">
              <a:buNone/>
            </a:pPr>
            <a:r>
              <a:rPr lang="en-US" sz="2800" dirty="0">
                <a:latin typeface="+mn-lt"/>
              </a:rPr>
              <a:t>f.  Interferes with another hurdler.</a:t>
            </a:r>
          </a:p>
          <a:p>
            <a:endParaRPr lang="en-US" sz="2800" dirty="0">
              <a:latin typeface="+mn-lt"/>
            </a:endParaRPr>
          </a:p>
          <a:p>
            <a:pPr marL="0" indent="0">
              <a:buNone/>
            </a:pPr>
            <a:r>
              <a:rPr lang="en-US" sz="2800" b="1" dirty="0">
                <a:latin typeface="+mn-lt"/>
              </a:rPr>
              <a:t>PENALTY:</a:t>
            </a:r>
            <a:r>
              <a:rPr lang="en-US" sz="2800" dirty="0">
                <a:latin typeface="+mn-lt"/>
              </a:rPr>
              <a:t> </a:t>
            </a:r>
            <a:r>
              <a:rPr lang="en-US" sz="2800" b="1" dirty="0">
                <a:latin typeface="+mn-lt"/>
              </a:rPr>
              <a:t>Disqualification from the event.</a:t>
            </a:r>
            <a:endParaRPr lang="en-US" sz="2800" dirty="0">
              <a:latin typeface="+mn-lt"/>
            </a:endParaRPr>
          </a:p>
          <a:p>
            <a:endParaRPr lang="en-US" dirty="0"/>
          </a:p>
        </p:txBody>
      </p:sp>
      <p:pic>
        <p:nvPicPr>
          <p:cNvPr id="10" name="Content Placeholder 9">
            <a:extLst>
              <a:ext uri="{FF2B5EF4-FFF2-40B4-BE49-F238E27FC236}">
                <a16:creationId xmlns:a16="http://schemas.microsoft.com/office/drawing/2014/main" xmlns="" id="{D346CEB8-C8C7-4DCD-BF97-89EC438A3C7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6642100" y="2536861"/>
            <a:ext cx="5384800" cy="3351140"/>
          </a:xfrm>
        </p:spPr>
      </p:pic>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a:t>www.nfhs.org</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67738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fontScale="90000"/>
          </a:bodyPr>
          <a:lstStyle/>
          <a:p>
            <a:r>
              <a:rPr lang="en-US" sz="1800" dirty="0">
                <a:effectLst/>
                <a:latin typeface="Times New Roman" panose="02020603050405020304" pitchFamily="18" charset="0"/>
                <a:ea typeface="Times New Roman" panose="02020603050405020304" pitchFamily="18" charset="0"/>
              </a:rPr>
              <a:t/>
            </a:r>
            <a:br>
              <a:rPr lang="en-US" sz="1800" dirty="0">
                <a:effectLst/>
                <a:latin typeface="Times New Roman" panose="02020603050405020304" pitchFamily="18" charset="0"/>
                <a:ea typeface="Times New Roman" panose="02020603050405020304" pitchFamily="18" charset="0"/>
              </a:rPr>
            </a:br>
            <a:r>
              <a:rPr lang="en-US" dirty="0"/>
              <a:t> 6-2-2d (NEW) General Rules for field events</a:t>
            </a:r>
          </a:p>
        </p:txBody>
      </p:sp>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xmlns="" id="{C871D2B0-EBE1-47C7-77AF-AC6CF224B226}"/>
              </a:ext>
            </a:extLst>
          </p:cNvPr>
          <p:cNvSpPr txBox="1"/>
          <p:nvPr/>
        </p:nvSpPr>
        <p:spPr>
          <a:xfrm>
            <a:off x="1941513" y="2221620"/>
            <a:ext cx="8918916" cy="2616101"/>
          </a:xfrm>
          <a:prstGeom prst="rect">
            <a:avLst/>
          </a:prstGeom>
          <a:noFill/>
        </p:spPr>
        <p:txBody>
          <a:bodyPr wrap="square">
            <a:spAutoFit/>
          </a:bodyPr>
          <a:lstStyle/>
          <a:p>
            <a:pPr marL="0" marR="0">
              <a:spcBef>
                <a:spcPts val="0"/>
              </a:spcBef>
              <a:spcAft>
                <a:spcPts val="0"/>
              </a:spcAft>
            </a:pPr>
            <a:endParaRPr lang="en-US" sz="2600" dirty="0">
              <a:effectLst/>
              <a:latin typeface="+mn-lt"/>
              <a:ea typeface="Arial" panose="020B0604020202020204" pitchFamily="34" charset="0"/>
            </a:endParaRPr>
          </a:p>
          <a:p>
            <a:pPr marL="0" marR="0">
              <a:spcBef>
                <a:spcPts val="0"/>
              </a:spcBef>
              <a:spcAft>
                <a:spcPts val="0"/>
              </a:spcAft>
            </a:pPr>
            <a:r>
              <a:rPr lang="en-US" sz="2600" dirty="0">
                <a:effectLst/>
                <a:latin typeface="+mn-lt"/>
                <a:ea typeface="Arial" panose="020B0604020202020204" pitchFamily="34" charset="0"/>
              </a:rPr>
              <a:t>Guidance was added for how to handle a competitor entering late in a competition. </a:t>
            </a:r>
            <a:endParaRPr lang="en-US" sz="2600" dirty="0">
              <a:effectLst/>
              <a:latin typeface="+mn-lt"/>
              <a:ea typeface="Times New Roman" panose="02020603050405020304" pitchFamily="18" charset="0"/>
            </a:endParaRPr>
          </a:p>
          <a:p>
            <a:pPr marL="0" marR="0">
              <a:spcBef>
                <a:spcPts val="0"/>
              </a:spcBef>
              <a:spcAft>
                <a:spcPts val="0"/>
              </a:spcAft>
            </a:pPr>
            <a:endParaRPr lang="en-US" sz="800" dirty="0">
              <a:effectLst/>
              <a:latin typeface="+mn-lt"/>
              <a:ea typeface="Times New Roman" panose="02020603050405020304" pitchFamily="18" charset="0"/>
            </a:endParaRPr>
          </a:p>
          <a:p>
            <a:pPr marL="0" marR="0">
              <a:spcBef>
                <a:spcPts val="0"/>
              </a:spcBef>
              <a:spcAft>
                <a:spcPts val="0"/>
              </a:spcAft>
            </a:pPr>
            <a:r>
              <a:rPr lang="en-US" sz="2600" u="sng" dirty="0">
                <a:solidFill>
                  <a:srgbClr val="FF0000"/>
                </a:solidFill>
                <a:effectLst/>
                <a:latin typeface="+mn-lt"/>
                <a:ea typeface="Arial" panose="020B0604020202020204" pitchFamily="34" charset="0"/>
              </a:rPr>
              <a:t>d.  In the high jump and pole vault, one minute shall be allowed for the first trial of a competitor first entering the competition. (at any height of entry)</a:t>
            </a:r>
            <a:endParaRPr lang="en-US" sz="2600" u="sng" dirty="0">
              <a:solidFill>
                <a:srgbClr val="FF0000"/>
              </a:solidFill>
              <a:latin typeface="+mn-lt"/>
              <a:ea typeface="Arial" panose="020B0604020202020204" pitchFamily="34" charset="0"/>
            </a:endParaRPr>
          </a:p>
        </p:txBody>
      </p:sp>
    </p:spTree>
    <p:extLst>
      <p:ext uri="{BB962C8B-B14F-4D97-AF65-F5344CB8AC3E}">
        <p14:creationId xmlns:p14="http://schemas.microsoft.com/office/powerpoint/2010/main" val="3440609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 6-3-2b (NEW) Breaking ties</a:t>
            </a:r>
          </a:p>
        </p:txBody>
      </p:sp>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xmlns="" id="{D9671972-0056-D2E3-81A9-D5FE74A1A9F6}"/>
              </a:ext>
            </a:extLst>
          </p:cNvPr>
          <p:cNvGraphicFramePr>
            <a:graphicFrameLocks noGrp="1"/>
          </p:cNvGraphicFramePr>
          <p:nvPr>
            <p:extLst>
              <p:ext uri="{D42A27DB-BD31-4B8C-83A1-F6EECF244321}">
                <p14:modId xmlns:p14="http://schemas.microsoft.com/office/powerpoint/2010/main" val="3887916453"/>
              </p:ext>
            </p:extLst>
          </p:nvPr>
        </p:nvGraphicFramePr>
        <p:xfrm>
          <a:off x="1778559" y="1955589"/>
          <a:ext cx="10090872" cy="4003084"/>
        </p:xfrm>
        <a:graphic>
          <a:graphicData uri="http://schemas.openxmlformats.org/drawingml/2006/table">
            <a:tbl>
              <a:tblPr>
                <a:tableStyleId>{5C22544A-7EE6-4342-B048-85BDC9FD1C3A}</a:tableStyleId>
              </a:tblPr>
              <a:tblGrid>
                <a:gridCol w="10090872">
                  <a:extLst>
                    <a:ext uri="{9D8B030D-6E8A-4147-A177-3AD203B41FA5}">
                      <a16:colId xmlns:a16="http://schemas.microsoft.com/office/drawing/2014/main" xmlns="" val="3857752617"/>
                    </a:ext>
                  </a:extLst>
                </a:gridCol>
              </a:tblGrid>
              <a:tr h="4003084">
                <a:tc>
                  <a:txBody>
                    <a:bodyPr/>
                    <a:lstStyle/>
                    <a:p>
                      <a:r>
                        <a:rPr lang="en-US" sz="2400" b="0" u="none" kern="1200" dirty="0">
                          <a:solidFill>
                            <a:schemeClr val="tx1"/>
                          </a:solidFill>
                          <a:effectLst/>
                          <a:latin typeface="+mn-lt"/>
                          <a:ea typeface="+mn-ea"/>
                          <a:cs typeface="+mn-cs"/>
                        </a:rPr>
                        <a:t>Rules were added to offer guidance to officials when dealing with competitors withdrawing from competition or jump-off. </a:t>
                      </a:r>
                    </a:p>
                    <a:p>
                      <a:endParaRPr lang="en-US" sz="2400" u="none" kern="1200" dirty="0">
                        <a:solidFill>
                          <a:srgbClr val="FF0000"/>
                        </a:solidFill>
                        <a:effectLst/>
                        <a:latin typeface="+mn-lt"/>
                        <a:ea typeface="+mn-ea"/>
                        <a:cs typeface="+mn-cs"/>
                      </a:endParaRPr>
                    </a:p>
                    <a:p>
                      <a:r>
                        <a:rPr lang="en-US" sz="2400" u="sng" kern="1200" dirty="0">
                          <a:solidFill>
                            <a:srgbClr val="FF0000"/>
                          </a:solidFill>
                          <a:effectLst/>
                          <a:latin typeface="+mn-lt"/>
                          <a:ea typeface="+mn-ea"/>
                          <a:cs typeface="+mn-cs"/>
                        </a:rPr>
                        <a:t>(b)  If all competitors eligible for a jump-off withdraw from the competition before the jump-off begins or at a height change, those competitors shall tie for first place, and any team points shall be added together and divided</a:t>
                      </a:r>
                      <a:r>
                        <a:rPr lang="en-US" sz="2400" u="none" kern="1200" dirty="0">
                          <a:solidFill>
                            <a:srgbClr val="FF0000"/>
                          </a:solidFill>
                          <a:effectLst/>
                          <a:latin typeface="+mn-lt"/>
                          <a:ea typeface="+mn-ea"/>
                          <a:cs typeface="+mn-cs"/>
                        </a:rPr>
                        <a:t>             </a:t>
                      </a:r>
                      <a:r>
                        <a:rPr lang="en-US" sz="2400" u="sng" kern="1200" dirty="0">
                          <a:solidFill>
                            <a:srgbClr val="FF0000"/>
                          </a:solidFill>
                          <a:effectLst/>
                          <a:latin typeface="+mn-lt"/>
                          <a:ea typeface="+mn-ea"/>
                          <a:cs typeface="+mn-cs"/>
                        </a:rPr>
                        <a:t>equally between the tying competitors.</a:t>
                      </a:r>
                      <a:endParaRPr lang="en-US" sz="2400" kern="1200" dirty="0">
                        <a:solidFill>
                          <a:srgbClr val="FF0000"/>
                        </a:solidFill>
                        <a:effectLst/>
                        <a:latin typeface="+mn-lt"/>
                        <a:ea typeface="+mn-ea"/>
                        <a:cs typeface="+mn-cs"/>
                      </a:endParaRPr>
                    </a:p>
                    <a:p>
                      <a:endParaRPr lang="en-US" sz="1800" b="1" kern="1200" dirty="0">
                        <a:solidFill>
                          <a:schemeClr val="tx1"/>
                        </a:solidFill>
                        <a:effectLst/>
                        <a:latin typeface="+mn-lt"/>
                        <a:ea typeface="+mn-ea"/>
                        <a:cs typeface="+mn-cs"/>
                      </a:endParaRPr>
                    </a:p>
                  </a:txBody>
                  <a:tcPr marL="25400" marR="25400" marT="25400" marB="25400">
                    <a:noFill/>
                  </a:tcPr>
                </a:tc>
                <a:extLst>
                  <a:ext uri="{0D108BD9-81ED-4DB2-BD59-A6C34878D82A}">
                    <a16:rowId xmlns:a16="http://schemas.microsoft.com/office/drawing/2014/main" xmlns="" val="2865455252"/>
                  </a:ext>
                </a:extLst>
              </a:tr>
            </a:tbl>
          </a:graphicData>
        </a:graphic>
      </p:graphicFrame>
    </p:spTree>
    <p:extLst>
      <p:ext uri="{BB962C8B-B14F-4D97-AF65-F5344CB8AC3E}">
        <p14:creationId xmlns:p14="http://schemas.microsoft.com/office/powerpoint/2010/main" val="2217903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03CF9-AB1E-BFAD-8841-517ACB896AA3}"/>
              </a:ext>
            </a:extLst>
          </p:cNvPr>
          <p:cNvSpPr>
            <a:spLocks noGrp="1"/>
          </p:cNvSpPr>
          <p:nvPr>
            <p:ph type="title"/>
          </p:nvPr>
        </p:nvSpPr>
        <p:spPr/>
        <p:txBody>
          <a:bodyPr/>
          <a:lstStyle/>
          <a:p>
            <a:r>
              <a:rPr lang="en-US" dirty="0"/>
              <a:t>6-3-2B NOTES (new) breaking ties cont. </a:t>
            </a:r>
          </a:p>
        </p:txBody>
      </p:sp>
      <p:sp>
        <p:nvSpPr>
          <p:cNvPr id="3" name="Content Placeholder 2">
            <a:extLst>
              <a:ext uri="{FF2B5EF4-FFF2-40B4-BE49-F238E27FC236}">
                <a16:creationId xmlns:a16="http://schemas.microsoft.com/office/drawing/2014/main" xmlns="" id="{C7275E04-C3AC-FD4D-7DF3-F8135B91DE44}"/>
              </a:ext>
            </a:extLst>
          </p:cNvPr>
          <p:cNvSpPr>
            <a:spLocks noGrp="1"/>
          </p:cNvSpPr>
          <p:nvPr>
            <p:ph idx="1"/>
          </p:nvPr>
        </p:nvSpPr>
        <p:spPr/>
        <p:txBody>
          <a:bodyPr/>
          <a:lstStyle/>
          <a:p>
            <a:pPr marL="0" indent="0">
              <a:buNone/>
            </a:pPr>
            <a:r>
              <a:rPr lang="en-US" sz="2400" dirty="0">
                <a:effectLst/>
                <a:ea typeface="Arial" panose="020B0604020202020204" pitchFamily="34" charset="0"/>
              </a:rPr>
              <a:t>The new note explains that an athlete withdrawing from a jump-off concedes the higher place but does not negate their performance in the event nor is it unsporting to simply withdraw in this scenario. The addition of the new note helps explain how to officiate these scenarios. </a:t>
            </a:r>
            <a:endParaRPr lang="en-US" sz="2400" dirty="0">
              <a:effectLst/>
              <a:ea typeface="Times New Roman" panose="02020603050405020304" pitchFamily="18" charset="0"/>
            </a:endParaRPr>
          </a:p>
          <a:p>
            <a:pPr marL="0" indent="0">
              <a:buNone/>
            </a:pPr>
            <a:endParaRPr lang="en-US" b="1" dirty="0"/>
          </a:p>
          <a:p>
            <a:pPr marL="0" indent="0">
              <a:buNone/>
            </a:pPr>
            <a:r>
              <a:rPr lang="en-US" b="1" dirty="0"/>
              <a:t>NOTES:</a:t>
            </a:r>
          </a:p>
          <a:p>
            <a:pPr marL="0" indent="0">
              <a:buNone/>
            </a:pPr>
            <a:r>
              <a:rPr lang="en-US" sz="2400" u="sng" dirty="0">
                <a:solidFill>
                  <a:srgbClr val="FF0000"/>
                </a:solidFill>
              </a:rPr>
              <a:t>3. A competitor withdrawing from a jump-off shall concede any opportunity for a higher placing in the event, but the withdrawal shall not negate a competitor’s performance in that event up to the point of withdrawal. Withdrawing from a jump-off is not unsporting conduct. [4-6-1]</a:t>
            </a:r>
          </a:p>
          <a:p>
            <a:endParaRPr lang="en-US" dirty="0"/>
          </a:p>
        </p:txBody>
      </p:sp>
      <p:sp>
        <p:nvSpPr>
          <p:cNvPr id="4" name="Footer Placeholder 3">
            <a:extLst>
              <a:ext uri="{FF2B5EF4-FFF2-40B4-BE49-F238E27FC236}">
                <a16:creationId xmlns:a16="http://schemas.microsoft.com/office/drawing/2014/main" xmlns="" id="{FC871A5F-42A2-9A2E-2398-24DEFF46948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21391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6-4-1, 6-5-1, 6-6-1 THROWS</a:t>
            </a:r>
          </a:p>
        </p:txBody>
      </p:sp>
      <p:sp>
        <p:nvSpPr>
          <p:cNvPr id="6" name="Content Placeholder 5">
            <a:extLst>
              <a:ext uri="{FF2B5EF4-FFF2-40B4-BE49-F238E27FC236}">
                <a16:creationId xmlns:a16="http://schemas.microsoft.com/office/drawing/2014/main" xmlns="" id="{2C5EF21C-B5C3-99B1-53AA-10F4E1DE27ED}"/>
              </a:ext>
            </a:extLst>
          </p:cNvPr>
          <p:cNvSpPr>
            <a:spLocks noGrp="1"/>
          </p:cNvSpPr>
          <p:nvPr>
            <p:ph sz="half" idx="1"/>
          </p:nvPr>
        </p:nvSpPr>
        <p:spPr>
          <a:xfrm>
            <a:off x="1502537" y="1936591"/>
            <a:ext cx="5384800" cy="4525963"/>
          </a:xfrm>
        </p:spPr>
        <p:txBody>
          <a:bodyPr/>
          <a:lstStyle/>
          <a:p>
            <a:pPr marL="0" indent="0">
              <a:buNone/>
            </a:pPr>
            <a:endParaRPr lang="en-US" sz="2400" dirty="0">
              <a:solidFill>
                <a:srgbClr val="000000"/>
              </a:solidFill>
              <a:effectLst/>
              <a:latin typeface="Calibri" panose="020F0502020204030204" pitchFamily="34" charset="0"/>
              <a:ea typeface="Arial" panose="020B0604020202020204" pitchFamily="34" charset="0"/>
            </a:endParaRPr>
          </a:p>
          <a:p>
            <a:r>
              <a:rPr lang="en-US" sz="2400" dirty="0">
                <a:effectLst/>
                <a:latin typeface="Calibri" panose="020F0502020204030204" pitchFamily="34" charset="0"/>
                <a:ea typeface="Arial" panose="020B0604020202020204" pitchFamily="34" charset="0"/>
              </a:rPr>
              <a:t>The rule change permits athletes to apply tape to their fingers provided that the fingers are not taped together, and all fingers can move independently. </a:t>
            </a:r>
          </a:p>
          <a:p>
            <a:endParaRPr lang="en-US" sz="2400" dirty="0">
              <a:effectLst/>
              <a:latin typeface="Calibri" panose="020F0502020204030204" pitchFamily="34" charset="0"/>
              <a:ea typeface="Arial" panose="020B0604020202020204" pitchFamily="34" charset="0"/>
            </a:endParaRPr>
          </a:p>
          <a:p>
            <a:r>
              <a:rPr lang="en-US" sz="2400" dirty="0">
                <a:effectLst/>
                <a:latin typeface="Calibri" panose="020F0502020204030204" pitchFamily="34" charset="0"/>
                <a:ea typeface="Arial" panose="020B0604020202020204" pitchFamily="34" charset="0"/>
              </a:rPr>
              <a:t>The change also permits a wrist wrap provided there are no artificial aids within the wrap such as hard plastic pieces to keep the wrist stiff.</a:t>
            </a:r>
            <a:endParaRPr lang="en-US" sz="800" b="1" dirty="0"/>
          </a:p>
        </p:txBody>
      </p:sp>
      <p:pic>
        <p:nvPicPr>
          <p:cNvPr id="5" name="Content Placeholder 4">
            <a:extLst>
              <a:ext uri="{FF2B5EF4-FFF2-40B4-BE49-F238E27FC236}">
                <a16:creationId xmlns:a16="http://schemas.microsoft.com/office/drawing/2014/main" xmlns="" id="{F38C04D3-50BD-450A-B3F4-B1A5C0E63DDB}"/>
              </a:ext>
            </a:extLst>
          </p:cNvPr>
          <p:cNvPicPr>
            <a:picLocks noGrp="1" noChangeAspect="1"/>
          </p:cNvPicPr>
          <p:nvPr>
            <p:ph sz="half" idx="2"/>
          </p:nvPr>
        </p:nvPicPr>
        <p:blipFill>
          <a:blip r:embed="rId3"/>
          <a:stretch>
            <a:fillRect/>
          </a:stretch>
        </p:blipFill>
        <p:spPr>
          <a:xfrm>
            <a:off x="7872858" y="2235850"/>
            <a:ext cx="2816605" cy="3639154"/>
          </a:xfrm>
          <a:prstGeom prst="rect">
            <a:avLst/>
          </a:prstGeom>
        </p:spPr>
      </p:pic>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a:t>www.nfhs.org</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xmlns="" id="{AD53ECC0-29EC-4E21-9E19-60A1723FAD7E}"/>
              </a:ext>
            </a:extLst>
          </p:cNvPr>
          <p:cNvSpPr txBox="1"/>
          <p:nvPr/>
        </p:nvSpPr>
        <p:spPr>
          <a:xfrm>
            <a:off x="8075054" y="5963205"/>
            <a:ext cx="2446985" cy="369332"/>
          </a:xfrm>
          <a:prstGeom prst="rect">
            <a:avLst/>
          </a:prstGeom>
          <a:noFill/>
        </p:spPr>
        <p:txBody>
          <a:bodyPr wrap="square" rtlCol="0">
            <a:spAutoFit/>
          </a:bodyPr>
          <a:lstStyle/>
          <a:p>
            <a:pPr algn="ctr"/>
            <a:r>
              <a:rPr lang="en-US" b="1" dirty="0"/>
              <a:t>LEGAL</a:t>
            </a:r>
          </a:p>
        </p:txBody>
      </p:sp>
    </p:spTree>
    <p:extLst>
      <p:ext uri="{BB962C8B-B14F-4D97-AF65-F5344CB8AC3E}">
        <p14:creationId xmlns:p14="http://schemas.microsoft.com/office/powerpoint/2010/main" val="3138428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 8-1 COURSE </a:t>
            </a:r>
            <a:r>
              <a:rPr lang="en-US" dirty="0" err="1"/>
              <a:t>LAyout</a:t>
            </a:r>
            <a:endParaRPr lang="en-US" dirty="0"/>
          </a:p>
        </p:txBody>
      </p:sp>
      <p:sp>
        <p:nvSpPr>
          <p:cNvPr id="5" name="Content Placeholder 4">
            <a:extLst>
              <a:ext uri="{FF2B5EF4-FFF2-40B4-BE49-F238E27FC236}">
                <a16:creationId xmlns:a16="http://schemas.microsoft.com/office/drawing/2014/main" xmlns="" id="{D153F340-0C87-8E60-8B72-B5ACAE094385}"/>
              </a:ext>
            </a:extLst>
          </p:cNvPr>
          <p:cNvSpPr>
            <a:spLocks noGrp="1"/>
          </p:cNvSpPr>
          <p:nvPr>
            <p:ph idx="1"/>
          </p:nvPr>
        </p:nvSpPr>
        <p:spPr>
          <a:xfrm>
            <a:off x="1416676" y="1989138"/>
            <a:ext cx="10551487" cy="4338637"/>
          </a:xfrm>
        </p:spPr>
        <p:txBody>
          <a:bodyPr>
            <a:normAutofit fontScale="92500" lnSpcReduction="10000"/>
          </a:bodyPr>
          <a:lstStyle/>
          <a:p>
            <a:pPr marL="0" indent="0" algn="ctr">
              <a:buNone/>
            </a:pPr>
            <a:r>
              <a:rPr lang="en-US" sz="2400" dirty="0"/>
              <a:t>The COURSE section was reorganized for ease of use when </a:t>
            </a:r>
          </a:p>
          <a:p>
            <a:pPr marL="0" indent="0" algn="ctr">
              <a:buNone/>
            </a:pPr>
            <a:r>
              <a:rPr lang="en-US" sz="2400" dirty="0"/>
              <a:t>setting up a Cross Country course. </a:t>
            </a:r>
          </a:p>
          <a:p>
            <a:pPr marL="0" indent="0">
              <a:buNone/>
            </a:pPr>
            <a:endParaRPr lang="en-US" sz="2200" dirty="0"/>
          </a:p>
          <a:p>
            <a:pPr marL="0" indent="0">
              <a:buNone/>
            </a:pPr>
            <a:r>
              <a:rPr lang="en-US" sz="2200" b="1" dirty="0"/>
              <a:t>ART. 1 . . . Course Length</a:t>
            </a:r>
            <a:r>
              <a:rPr lang="en-US" sz="2200" dirty="0"/>
              <a:t>: no change</a:t>
            </a:r>
          </a:p>
          <a:p>
            <a:pPr marL="0" indent="0" algn="l">
              <a:buNone/>
            </a:pPr>
            <a:r>
              <a:rPr lang="en-US" sz="2200" b="1" i="0" u="none" strike="noStrike" baseline="0" dirty="0"/>
              <a:t>ART. 2 . . . Course Layout:</a:t>
            </a:r>
          </a:p>
          <a:p>
            <a:pPr lvl="1">
              <a:buAutoNum type="alphaLcPeriod"/>
            </a:pPr>
            <a:r>
              <a:rPr lang="en-US" sz="2000" b="0" i="0" u="none" strike="noStrike" baseline="0" dirty="0"/>
              <a:t>Turns and guidelines should be marked on the ground with a material which is not injurious to the eyes or skin.</a:t>
            </a:r>
          </a:p>
          <a:p>
            <a:pPr lvl="1">
              <a:buAutoNum type="alphaLcPeriod"/>
            </a:pPr>
            <a:r>
              <a:rPr lang="en-US" sz="2000" b="0" i="0" u="none" strike="noStrike" baseline="0" dirty="0"/>
              <a:t>The course should be at least 3 feet (1 meter) wide at its narrowest place.</a:t>
            </a:r>
          </a:p>
          <a:p>
            <a:pPr marL="0" indent="0" algn="l">
              <a:buNone/>
            </a:pPr>
            <a:r>
              <a:rPr lang="en-US" sz="2200" b="0" i="0" u="none" strike="noStrike" baseline="0" dirty="0"/>
              <a:t>	1. No narrow section should be longer than 10 feet (3 meters) long.</a:t>
            </a:r>
          </a:p>
          <a:p>
            <a:pPr marL="0" indent="0" algn="l" defTabSz="461963">
              <a:buNone/>
            </a:pPr>
            <a:r>
              <a:rPr lang="en-US" sz="2200" b="0" i="0" u="none" strike="noStrike" baseline="0" dirty="0"/>
              <a:t>	c. </a:t>
            </a:r>
            <a:r>
              <a:rPr lang="en-US" sz="2200" b="0" i="0" u="none" strike="noStrike" baseline="0" dirty="0">
                <a:solidFill>
                  <a:srgbClr val="FF0000"/>
                </a:solidFill>
              </a:rPr>
              <a:t>The course surface may range from grass, dirt, asphalt or other materials</a:t>
            </a:r>
            <a:r>
              <a:rPr lang="en-US" sz="2200" b="0" i="0" u="none" strike="noStrike" baseline="0" dirty="0"/>
              <a:t>.</a:t>
            </a:r>
          </a:p>
          <a:p>
            <a:pPr lvl="2">
              <a:buAutoNum type="arabicPeriod"/>
            </a:pPr>
            <a:r>
              <a:rPr lang="en-US" sz="2200" b="0" i="0" u="none" strike="noStrike" baseline="0" dirty="0"/>
              <a:t>No ground obstructions which might cause tripping, turned ankles, etc., are permitted.</a:t>
            </a:r>
          </a:p>
          <a:p>
            <a:pPr marL="0" indent="0" algn="l" defTabSz="461963">
              <a:buNone/>
            </a:pPr>
            <a:r>
              <a:rPr lang="en-US" sz="2200" b="0" i="0" u="none" strike="noStrike" baseline="0" dirty="0"/>
              <a:t>	d. No overhead objects such as tree branches lower than 8 feet above the ground are permitted.</a:t>
            </a:r>
          </a:p>
          <a:p>
            <a:pPr marL="0" indent="0" algn="l" defTabSz="461963">
              <a:buNone/>
            </a:pPr>
            <a:r>
              <a:rPr lang="en-US" sz="2200" b="0" i="0" u="none" strike="noStrike" baseline="0" dirty="0"/>
              <a:t>	e. A straightaway at the beginning of the course of at least 100 meters before any significant turns is required.</a:t>
            </a:r>
          </a:p>
          <a:p>
            <a:pPr lvl="1"/>
            <a:endParaRPr lang="en-US" dirty="0"/>
          </a:p>
        </p:txBody>
      </p:sp>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dirty="0"/>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697571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 8-1 COURSE Markings</a:t>
            </a:r>
          </a:p>
        </p:txBody>
      </p:sp>
      <p:sp>
        <p:nvSpPr>
          <p:cNvPr id="5" name="Content Placeholder 4">
            <a:extLst>
              <a:ext uri="{FF2B5EF4-FFF2-40B4-BE49-F238E27FC236}">
                <a16:creationId xmlns:a16="http://schemas.microsoft.com/office/drawing/2014/main" xmlns="" id="{D153F340-0C87-8E60-8B72-B5ACAE094385}"/>
              </a:ext>
            </a:extLst>
          </p:cNvPr>
          <p:cNvSpPr>
            <a:spLocks noGrp="1"/>
          </p:cNvSpPr>
          <p:nvPr>
            <p:ph idx="1"/>
          </p:nvPr>
        </p:nvSpPr>
        <p:spPr>
          <a:xfrm>
            <a:off x="1416676" y="1989138"/>
            <a:ext cx="10551487" cy="4535487"/>
          </a:xfrm>
        </p:spPr>
        <p:txBody>
          <a:bodyPr>
            <a:normAutofit fontScale="85000" lnSpcReduction="20000"/>
          </a:bodyPr>
          <a:lstStyle/>
          <a:p>
            <a:pPr marL="0" indent="0" algn="l">
              <a:buNone/>
            </a:pPr>
            <a:r>
              <a:rPr lang="en-US" sz="2300" b="1" dirty="0"/>
              <a:t>ART. 3 . . . Course Markings:</a:t>
            </a:r>
            <a:r>
              <a:rPr lang="en-US" sz="2300" dirty="0"/>
              <a:t> The course shall be clearly marked using </a:t>
            </a:r>
            <a:r>
              <a:rPr lang="en-US" sz="2300" dirty="0">
                <a:solidFill>
                  <a:srgbClr val="FF0000"/>
                </a:solidFill>
              </a:rPr>
              <a:t>natural or artificial markers.</a:t>
            </a:r>
          </a:p>
          <a:p>
            <a:pPr marL="0" indent="0" algn="l">
              <a:buNone/>
            </a:pPr>
            <a:r>
              <a:rPr lang="en-US" sz="2300" dirty="0"/>
              <a:t>	</a:t>
            </a:r>
            <a:r>
              <a:rPr lang="en-US" sz="2300" dirty="0">
                <a:solidFill>
                  <a:srgbClr val="FF0000"/>
                </a:solidFill>
              </a:rPr>
              <a:t>a. The boundary markers shall be continuous through the entire length of the course clearly 	designating both the inside and outside boundaries.</a:t>
            </a:r>
          </a:p>
          <a:p>
            <a:pPr marL="0" indent="0" algn="l">
              <a:buNone/>
            </a:pPr>
            <a:r>
              <a:rPr lang="en-US" sz="2300" dirty="0"/>
              <a:t>	b. The course markings could be a single-wide line, </a:t>
            </a:r>
            <a:r>
              <a:rPr lang="en-US" sz="2300" dirty="0">
                <a:solidFill>
                  <a:srgbClr val="FF0000"/>
                </a:solidFill>
              </a:rPr>
              <a:t>dashed line </a:t>
            </a:r>
            <a:r>
              <a:rPr lang="en-US" sz="2300" dirty="0"/>
              <a:t>or boundary lines, both 	inside and outside, marked with a material which is not injurious to the eyes or skin.</a:t>
            </a:r>
          </a:p>
          <a:p>
            <a:pPr marL="0" indent="0" algn="l">
              <a:buNone/>
            </a:pPr>
            <a:r>
              <a:rPr lang="en-US" sz="2300" dirty="0"/>
              <a:t>	NOTE: </a:t>
            </a:r>
            <a:r>
              <a:rPr lang="en-US" sz="2300" dirty="0">
                <a:solidFill>
                  <a:srgbClr val="FF0000"/>
                </a:solidFill>
              </a:rPr>
              <a:t>If</a:t>
            </a:r>
            <a:r>
              <a:rPr lang="en-US" sz="2300" dirty="0"/>
              <a:t> a single-wide line </a:t>
            </a:r>
            <a:r>
              <a:rPr lang="en-US" sz="2300" dirty="0">
                <a:solidFill>
                  <a:srgbClr val="FF0000"/>
                </a:solidFill>
              </a:rPr>
              <a:t>is used, it may or may not mark the shortest possible route a 	runner may take. If </a:t>
            </a:r>
            <a:r>
              <a:rPr lang="en-US" sz="2300" dirty="0"/>
              <a:t>used on turns</a:t>
            </a:r>
            <a:r>
              <a:rPr lang="en-US" sz="2300" dirty="0">
                <a:solidFill>
                  <a:srgbClr val="FF0000"/>
                </a:solidFill>
              </a:rPr>
              <a:t>, the course </a:t>
            </a:r>
            <a:r>
              <a:rPr lang="en-US" sz="2300" dirty="0"/>
              <a:t>should utilize other methods of markings, </a:t>
            </a:r>
          </a:p>
          <a:p>
            <a:pPr marL="0" indent="0" algn="l">
              <a:buNone/>
            </a:pPr>
            <a:r>
              <a:rPr lang="en-US" sz="2300" dirty="0">
                <a:solidFill>
                  <a:srgbClr val="FF0000"/>
                </a:solidFill>
              </a:rPr>
              <a:t>natural boundaries or boundary markers </a:t>
            </a:r>
            <a:r>
              <a:rPr lang="en-US" sz="2300" dirty="0"/>
              <a:t>to assist the runner in identifying the course route.</a:t>
            </a:r>
          </a:p>
          <a:p>
            <a:pPr marL="0" indent="0" algn="l">
              <a:buNone/>
            </a:pPr>
            <a:r>
              <a:rPr lang="en-US" sz="2300" dirty="0"/>
              <a:t>	</a:t>
            </a:r>
            <a:r>
              <a:rPr lang="en-US" sz="2300" dirty="0">
                <a:solidFill>
                  <a:srgbClr val="FF0000"/>
                </a:solidFill>
              </a:rPr>
              <a:t>c. Flags, caution tape, rope or other type of material are permitted along the course.</a:t>
            </a:r>
          </a:p>
          <a:p>
            <a:pPr marL="0" indent="0" algn="l">
              <a:buNone/>
            </a:pPr>
            <a:r>
              <a:rPr lang="en-US" sz="2300" dirty="0"/>
              <a:t>		1. Signs and </a:t>
            </a:r>
            <a:r>
              <a:rPr lang="en-US" sz="2300" dirty="0">
                <a:solidFill>
                  <a:srgbClr val="FF0000"/>
                </a:solidFill>
              </a:rPr>
              <a:t>directional</a:t>
            </a:r>
            <a:r>
              <a:rPr lang="en-US" sz="2300" dirty="0"/>
              <a:t> flags shall be at least 6 feet above the ground and visible 		for 100 feet (30 meters).</a:t>
            </a:r>
          </a:p>
          <a:p>
            <a:pPr marL="0" indent="0" algn="l">
              <a:buNone/>
            </a:pPr>
            <a:r>
              <a:rPr lang="en-US" sz="2300" dirty="0"/>
              <a:t>		2. Small survey flags or cones at least 12 inches (30 cm) high of the appropriate 			color may be used in lieu of painted line or survey chalk.</a:t>
            </a:r>
          </a:p>
          <a:p>
            <a:pPr marL="0" indent="0" algn="l">
              <a:buNone/>
            </a:pPr>
            <a:r>
              <a:rPr lang="en-US" sz="2300" dirty="0"/>
              <a:t>	d. In case of a discrepancy in the course markings, directional flag markings take</a:t>
            </a:r>
          </a:p>
          <a:p>
            <a:pPr marL="0" indent="0" algn="l">
              <a:buNone/>
            </a:pPr>
            <a:r>
              <a:rPr lang="en-US" sz="2300" dirty="0"/>
              <a:t>	precedence over any other course	markings.</a:t>
            </a:r>
          </a:p>
          <a:p>
            <a:pPr marL="0" indent="0" algn="ctr">
              <a:buNone/>
            </a:pPr>
            <a:endParaRPr lang="en-US" sz="2200" dirty="0"/>
          </a:p>
          <a:p>
            <a:pPr marL="0" indent="0" algn="ctr">
              <a:buNone/>
            </a:pPr>
            <a:endParaRPr lang="en-US" sz="2200" dirty="0"/>
          </a:p>
          <a:p>
            <a:pPr marL="0" indent="0" algn="ctr">
              <a:buNone/>
            </a:pPr>
            <a:r>
              <a:rPr lang="en-US" sz="2200" b="1" dirty="0"/>
              <a:t>FLAG DESIGNATIONS WERE MOVED TO THIS ARTICLE</a:t>
            </a:r>
          </a:p>
        </p:txBody>
      </p:sp>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dirty="0"/>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80666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 8-1 COURSE</a:t>
            </a:r>
          </a:p>
        </p:txBody>
      </p:sp>
      <p:sp>
        <p:nvSpPr>
          <p:cNvPr id="5" name="Content Placeholder 4">
            <a:extLst>
              <a:ext uri="{FF2B5EF4-FFF2-40B4-BE49-F238E27FC236}">
                <a16:creationId xmlns:a16="http://schemas.microsoft.com/office/drawing/2014/main" xmlns="" id="{D153F340-0C87-8E60-8B72-B5ACAE094385}"/>
              </a:ext>
            </a:extLst>
          </p:cNvPr>
          <p:cNvSpPr>
            <a:spLocks noGrp="1"/>
          </p:cNvSpPr>
          <p:nvPr>
            <p:ph idx="1"/>
          </p:nvPr>
        </p:nvSpPr>
        <p:spPr>
          <a:xfrm>
            <a:off x="1416676" y="1989138"/>
            <a:ext cx="10551487" cy="4338637"/>
          </a:xfrm>
        </p:spPr>
        <p:txBody>
          <a:bodyPr>
            <a:normAutofit/>
          </a:bodyPr>
          <a:lstStyle/>
          <a:p>
            <a:r>
              <a:rPr lang="en-US" sz="2400" b="1" dirty="0"/>
              <a:t>The Start Area</a:t>
            </a:r>
            <a:r>
              <a:rPr lang="en-US" sz="2400" dirty="0"/>
              <a:t>: </a:t>
            </a:r>
          </a:p>
          <a:p>
            <a:pPr lvl="1"/>
            <a:r>
              <a:rPr lang="en-US" dirty="0"/>
              <a:t>Recommendation that lane positions or boxes be numbered from left to right facing the running area. </a:t>
            </a:r>
          </a:p>
          <a:p>
            <a:pPr marL="457200" lvl="1" indent="0">
              <a:buNone/>
            </a:pPr>
            <a:endParaRPr lang="en-US" dirty="0"/>
          </a:p>
          <a:p>
            <a:r>
              <a:rPr lang="en-US" sz="2400" b="1" dirty="0"/>
              <a:t>The Finish Area</a:t>
            </a:r>
            <a:r>
              <a:rPr lang="en-US" sz="2400" dirty="0"/>
              <a:t>:</a:t>
            </a:r>
          </a:p>
          <a:p>
            <a:pPr lvl="1"/>
            <a:r>
              <a:rPr lang="en-US" dirty="0"/>
              <a:t>The finish line should be indicated by some type of flags, cones, or other finish indicators.</a:t>
            </a:r>
          </a:p>
          <a:p>
            <a:pPr lvl="1"/>
            <a:r>
              <a:rPr lang="en-US" dirty="0"/>
              <a:t>A finish chute recommended for all races not using transponder (chip) system</a:t>
            </a:r>
          </a:p>
          <a:p>
            <a:pPr lvl="1"/>
            <a:r>
              <a:rPr lang="en-US" dirty="0"/>
              <a:t>A finish corral should be used for all races that use transponder (chip) system</a:t>
            </a:r>
          </a:p>
          <a:p>
            <a:pPr lvl="1"/>
            <a:endParaRPr lang="en-US" dirty="0"/>
          </a:p>
        </p:txBody>
      </p:sp>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dirty="0"/>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20653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4F7D-C2EF-5ED2-77CE-7890DA593F8A}"/>
              </a:ext>
            </a:extLst>
          </p:cNvPr>
          <p:cNvSpPr>
            <a:spLocks noGrp="1"/>
          </p:cNvSpPr>
          <p:nvPr>
            <p:ph type="title"/>
          </p:nvPr>
        </p:nvSpPr>
        <p:spPr/>
        <p:txBody>
          <a:bodyPr wrap="square" anchor="ctr">
            <a:normAutofit/>
          </a:bodyPr>
          <a:lstStyle/>
          <a:p>
            <a:r>
              <a:rPr lang="en-US" dirty="0"/>
              <a:t>8-5-3 (NEW) teams</a:t>
            </a:r>
          </a:p>
        </p:txBody>
      </p:sp>
      <p:sp>
        <p:nvSpPr>
          <p:cNvPr id="5" name="Content Placeholder 4">
            <a:extLst>
              <a:ext uri="{FF2B5EF4-FFF2-40B4-BE49-F238E27FC236}">
                <a16:creationId xmlns:a16="http://schemas.microsoft.com/office/drawing/2014/main" xmlns="" id="{D153F340-0C87-8E60-8B72-B5ACAE094385}"/>
              </a:ext>
            </a:extLst>
          </p:cNvPr>
          <p:cNvSpPr>
            <a:spLocks noGrp="1"/>
          </p:cNvSpPr>
          <p:nvPr>
            <p:ph sz="half" idx="1"/>
          </p:nvPr>
        </p:nvSpPr>
        <p:spPr/>
        <p:txBody>
          <a:bodyPr/>
          <a:lstStyle/>
          <a:p>
            <a:pPr marL="0" indent="0">
              <a:buNone/>
            </a:pPr>
            <a:endParaRPr lang="en-US" dirty="0">
              <a:latin typeface="Calibri" panose="020F0502020204030204" pitchFamily="34" charset="0"/>
              <a:ea typeface="Times New Roman" panose="02020603050405020304" pitchFamily="18" charset="0"/>
            </a:endParaRPr>
          </a:p>
          <a:p>
            <a:r>
              <a:rPr lang="en-US" dirty="0">
                <a:effectLst/>
                <a:latin typeface="Calibri" panose="020F0502020204030204" pitchFamily="34" charset="0"/>
                <a:ea typeface="Times New Roman" panose="02020603050405020304" pitchFamily="18" charset="0"/>
              </a:rPr>
              <a:t>Section 5 was broken into articles for ease of use. ART. 3 was added new. </a:t>
            </a:r>
          </a:p>
          <a:p>
            <a:endParaRPr lang="en-US" dirty="0">
              <a:effectLst/>
              <a:latin typeface="Calibri" panose="020F0502020204030204" pitchFamily="34" charset="0"/>
              <a:ea typeface="Times New Roman" panose="02020603050405020304" pitchFamily="18" charset="0"/>
            </a:endParaRPr>
          </a:p>
          <a:p>
            <a:r>
              <a:rPr lang="en-US" u="sng" dirty="0">
                <a:solidFill>
                  <a:srgbClr val="FF0000"/>
                </a:solidFill>
                <a:effectLst/>
                <a:latin typeface="Calibri" panose="020F0502020204030204" pitchFamily="34" charset="0"/>
                <a:ea typeface="Times New Roman" panose="02020603050405020304" pitchFamily="18" charset="0"/>
              </a:rPr>
              <a:t>ART. 3. . . All members of a scoring team must follow all competitor and uniform rules. (4-3-1 thru 3)</a:t>
            </a:r>
            <a:endParaRPr lang="en-US" u="sng" dirty="0">
              <a:solidFill>
                <a:srgbClr val="FF0000"/>
              </a:solidFill>
            </a:endParaRPr>
          </a:p>
        </p:txBody>
      </p:sp>
      <p:pic>
        <p:nvPicPr>
          <p:cNvPr id="7" name="Content Placeholder 6" descr="A group of girls running&#10;&#10;Description automatically generated">
            <a:extLst>
              <a:ext uri="{FF2B5EF4-FFF2-40B4-BE49-F238E27FC236}">
                <a16:creationId xmlns:a16="http://schemas.microsoft.com/office/drawing/2014/main" xmlns="" id="{293EC773-950E-4676-BAA7-363A814FF16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16200000">
            <a:off x="7070725" y="2702984"/>
            <a:ext cx="4525963" cy="3017308"/>
          </a:xfrm>
        </p:spPr>
      </p:pic>
      <p:sp>
        <p:nvSpPr>
          <p:cNvPr id="4" name="Footer Placeholder 3">
            <a:extLst>
              <a:ext uri="{FF2B5EF4-FFF2-40B4-BE49-F238E27FC236}">
                <a16:creationId xmlns:a16="http://schemas.microsoft.com/office/drawing/2014/main" xmlns="" id="{282A4E95-F15D-8173-ED11-4462A9CD990B}"/>
              </a:ext>
            </a:extLst>
          </p:cNvPr>
          <p:cNvSpPr>
            <a:spLocks noGrp="1"/>
          </p:cNvSpPr>
          <p:nvPr>
            <p:ph type="ftr" sz="quarter" idx="11"/>
          </p:nvPr>
        </p:nvSpPr>
        <p:spPr/>
        <p:txBody>
          <a:bodyPr anchor="ctr">
            <a:normAutofit/>
          </a:bodyPr>
          <a:lstStyle/>
          <a:p>
            <a:pPr>
              <a:lnSpc>
                <a:spcPct val="90000"/>
              </a:lnSpc>
              <a:spcAft>
                <a:spcPts val="600"/>
              </a:spcAft>
              <a:defRPr/>
            </a:pPr>
            <a:r>
              <a:rPr lang="en-US" dirty="0"/>
              <a:t>www.nfhs.org</a:t>
            </a:r>
          </a:p>
        </p:txBody>
      </p:sp>
      <p:sp>
        <p:nvSpPr>
          <p:cNvPr id="8" name="Rectangle 3">
            <a:extLst>
              <a:ext uri="{FF2B5EF4-FFF2-40B4-BE49-F238E27FC236}">
                <a16:creationId xmlns:a16="http://schemas.microsoft.com/office/drawing/2014/main" xmlns="" id="{10E5CE3B-9924-4578-F38B-BB305A52D4FD}"/>
              </a:ext>
            </a:extLst>
          </p:cNvPr>
          <p:cNvSpPr>
            <a:spLocks noChangeArrowheads="1"/>
          </p:cNvSpPr>
          <p:nvPr/>
        </p:nvSpPr>
        <p:spPr bwMode="auto">
          <a:xfrm>
            <a:off x="1083212" y="3360393"/>
            <a:ext cx="10905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 </a:t>
            </a:r>
          </a:p>
        </p:txBody>
      </p:sp>
      <p:sp>
        <p:nvSpPr>
          <p:cNvPr id="9" name="Rectangle 4">
            <a:extLst>
              <a:ext uri="{FF2B5EF4-FFF2-40B4-BE49-F238E27FC236}">
                <a16:creationId xmlns:a16="http://schemas.microsoft.com/office/drawing/2014/main" xmlns="" id="{DB3D2C45-8F55-769A-9C6F-ECD3AC8B4003}"/>
              </a:ext>
            </a:extLst>
          </p:cNvPr>
          <p:cNvSpPr>
            <a:spLocks noChangeArrowheads="1"/>
          </p:cNvSpPr>
          <p:nvPr/>
        </p:nvSpPr>
        <p:spPr bwMode="auto">
          <a:xfrm>
            <a:off x="514350" y="1874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57180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a:xfrm>
            <a:off x="1839913" y="664089"/>
            <a:ext cx="10026650" cy="1204912"/>
          </a:xfrm>
        </p:spPr>
        <p:txBody>
          <a:bodyPr/>
          <a:lstStyle/>
          <a:p>
            <a:r>
              <a:rPr lang="en-US" sz="4000" dirty="0"/>
              <a:t> </a:t>
            </a:r>
            <a:r>
              <a:rPr lang="en-US" sz="3400" dirty="0"/>
              <a:t>9-6-1 (NEW) indoor relays</a:t>
            </a:r>
          </a:p>
        </p:txBody>
      </p:sp>
      <p:sp>
        <p:nvSpPr>
          <p:cNvPr id="6" name="Content Placeholder 5">
            <a:extLst>
              <a:ext uri="{FF2B5EF4-FFF2-40B4-BE49-F238E27FC236}">
                <a16:creationId xmlns:a16="http://schemas.microsoft.com/office/drawing/2014/main" xmlns="" id="{B2CE0FF1-1BAA-1FE0-F8C1-2BF19FC97AB3}"/>
              </a:ext>
            </a:extLst>
          </p:cNvPr>
          <p:cNvSpPr>
            <a:spLocks noGrp="1"/>
          </p:cNvSpPr>
          <p:nvPr>
            <p:ph idx="1"/>
          </p:nvPr>
        </p:nvSpPr>
        <p:spPr/>
        <p:txBody>
          <a:bodyPr/>
          <a:lstStyle/>
          <a:p>
            <a:pPr marL="0" indent="0">
              <a:buNone/>
            </a:pPr>
            <a:endParaRPr lang="en-US" dirty="0"/>
          </a:p>
          <a:p>
            <a:endParaRPr lang="en-US" dirty="0"/>
          </a:p>
          <a:p>
            <a:r>
              <a:rPr lang="en-US" dirty="0"/>
              <a:t>Offered clarification as to when to utilize the 30m exchange zone on an indoor track. </a:t>
            </a:r>
          </a:p>
          <a:p>
            <a:endParaRPr lang="en-US" dirty="0"/>
          </a:p>
          <a:p>
            <a:r>
              <a:rPr lang="en-US" u="sng" dirty="0">
                <a:solidFill>
                  <a:srgbClr val="FF0000"/>
                </a:solidFill>
              </a:rPr>
              <a:t>Relays with legs of 200 meters or less, each exchange zone in which the  incoming competitor is running 200 meters or less in lanes will be 30 meters long on a 200 meter track. Tracks smaller than 200 meters may use a 20 meter exchange zone.</a:t>
            </a:r>
          </a:p>
          <a:p>
            <a:endParaRPr lang="en-US" dirty="0"/>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a:xfrm>
            <a:off x="9996488" y="6692202"/>
            <a:ext cx="1992312" cy="165798"/>
          </a:xfrm>
        </p:spPr>
        <p:txBody>
          <a:bodyPr/>
          <a:lstStyle/>
          <a:p>
            <a:pPr>
              <a:defRPr/>
            </a:pPr>
            <a:r>
              <a:rPr lang="en-US" dirty="0"/>
              <a:t>www.nfhs.org</a:t>
            </a:r>
          </a:p>
          <a:p>
            <a:pPr>
              <a:defRPr/>
            </a:pPr>
            <a:endParaRPr lang="en-US" dirty="0"/>
          </a:p>
        </p:txBody>
      </p:sp>
    </p:spTree>
    <p:extLst>
      <p:ext uri="{BB962C8B-B14F-4D97-AF65-F5344CB8AC3E}">
        <p14:creationId xmlns:p14="http://schemas.microsoft.com/office/powerpoint/2010/main" val="930804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2024 </a:t>
            </a:r>
            <a:r>
              <a:rPr lang="en-US" dirty="0" err="1"/>
              <a:t>nfhs</a:t>
            </a:r>
            <a:r>
              <a:rPr lang="en-US" dirty="0"/>
              <a:t> Track and field and cross country editorial changes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644012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3400" dirty="0"/>
              <a:t>4-2-1 participation and entry limitations</a:t>
            </a:r>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a:xfrm>
            <a:off x="9996488" y="6682154"/>
            <a:ext cx="1992312" cy="137746"/>
          </a:xfrm>
        </p:spPr>
        <p:txBody>
          <a:bodyPr/>
          <a:lstStyle/>
          <a:p>
            <a:pPr>
              <a:defRPr/>
            </a:pPr>
            <a:r>
              <a:rPr lang="en-US" dirty="0"/>
              <a:t>www.nfhs.org</a:t>
            </a:r>
          </a:p>
          <a:p>
            <a:pPr>
              <a:defRPr/>
            </a:pPr>
            <a:endParaRPr lang="en-US" dirty="0"/>
          </a:p>
        </p:txBody>
      </p:sp>
      <p:sp>
        <p:nvSpPr>
          <p:cNvPr id="3" name="TextBox 2">
            <a:extLst>
              <a:ext uri="{FF2B5EF4-FFF2-40B4-BE49-F238E27FC236}">
                <a16:creationId xmlns:a16="http://schemas.microsoft.com/office/drawing/2014/main" xmlns="" id="{150DD726-8FB0-BD05-ECA7-B8286A0533B6}"/>
              </a:ext>
            </a:extLst>
          </p:cNvPr>
          <p:cNvSpPr txBox="1"/>
          <p:nvPr/>
        </p:nvSpPr>
        <p:spPr>
          <a:xfrm>
            <a:off x="1580980" y="2017707"/>
            <a:ext cx="9783706" cy="3677930"/>
          </a:xfrm>
          <a:prstGeom prst="rect">
            <a:avLst/>
          </a:prstGeom>
          <a:noFill/>
        </p:spPr>
        <p:txBody>
          <a:bodyPr wrap="square" rtlCol="0">
            <a:spAutoFit/>
          </a:bodyPr>
          <a:lstStyle/>
          <a:p>
            <a:pPr marL="0" marR="0">
              <a:spcBef>
                <a:spcPts val="0"/>
              </a:spcBef>
              <a:spcAft>
                <a:spcPts val="0"/>
              </a:spcAft>
            </a:pPr>
            <a:r>
              <a:rPr lang="en-US" sz="2400" b="1" dirty="0">
                <a:effectLst/>
                <a:latin typeface="+mn-lt"/>
                <a:ea typeface="Times New Roman" panose="02020603050405020304" pitchFamily="18" charset="0"/>
              </a:rPr>
              <a:t>SECTION 2 PARTICIPATION AND ENTRY LIMITATIONS</a:t>
            </a:r>
            <a:endParaRPr lang="en-US" sz="2400" dirty="0">
              <a:effectLst/>
              <a:latin typeface="+mn-lt"/>
              <a:ea typeface="Times New Roman" panose="02020603050405020304" pitchFamily="18" charset="0"/>
            </a:endParaRPr>
          </a:p>
          <a:p>
            <a:pPr marL="0" marR="0">
              <a:spcBef>
                <a:spcPts val="1000"/>
              </a:spcBef>
              <a:spcAft>
                <a:spcPts val="1000"/>
              </a:spcAft>
            </a:pPr>
            <a:r>
              <a:rPr lang="en-US" sz="2400" b="1" dirty="0">
                <a:effectLst/>
                <a:latin typeface="+mn-lt"/>
                <a:ea typeface="Arial" panose="020B0604020202020204" pitchFamily="34" charset="0"/>
                <a:cs typeface="Times New Roman" panose="02020603050405020304" pitchFamily="18" charset="0"/>
              </a:rPr>
              <a:t>ART. 1 . . .</a:t>
            </a:r>
            <a:r>
              <a:rPr lang="en-US" sz="2400" dirty="0">
                <a:effectLst/>
                <a:latin typeface="+mn-lt"/>
                <a:ea typeface="Arial" panose="020B0604020202020204" pitchFamily="34" charset="0"/>
                <a:cs typeface="Times New Roman" panose="02020603050405020304" pitchFamily="18" charset="0"/>
              </a:rPr>
              <a:t> A competitor shall not compete in more than four events, including relays.</a:t>
            </a:r>
          </a:p>
          <a:p>
            <a:pPr marL="0" marR="0">
              <a:spcBef>
                <a:spcPts val="1000"/>
              </a:spcBef>
              <a:spcAft>
                <a:spcPts val="1000"/>
              </a:spcAft>
            </a:pPr>
            <a:endParaRPr lang="en-US" sz="2600" dirty="0">
              <a:effectLst/>
              <a:latin typeface="+mn-lt"/>
              <a:ea typeface="Arial" panose="020B0604020202020204" pitchFamily="34" charset="0"/>
              <a:cs typeface="Times New Roman" panose="02020603050405020304" pitchFamily="18" charset="0"/>
            </a:endParaRPr>
          </a:p>
          <a:p>
            <a:pPr marL="0" marR="0">
              <a:spcBef>
                <a:spcPts val="1000"/>
              </a:spcBef>
              <a:spcAft>
                <a:spcPts val="1000"/>
              </a:spcAft>
            </a:pPr>
            <a:endParaRPr lang="en-US" dirty="0">
              <a:solidFill>
                <a:srgbClr val="000000"/>
              </a:solidFill>
              <a:ea typeface="Times New Roman" panose="02020603050405020304" pitchFamily="18" charset="0"/>
              <a:cs typeface="Times New Roman" panose="02020603050405020304" pitchFamily="18" charset="0"/>
            </a:endParaRPr>
          </a:p>
          <a:p>
            <a:pPr marL="0" marR="0">
              <a:spcBef>
                <a:spcPts val="1000"/>
              </a:spcBef>
              <a:spcAft>
                <a:spcPts val="1000"/>
              </a:spcAft>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100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graphicFrame>
        <p:nvGraphicFramePr>
          <p:cNvPr id="8" name="Table 8">
            <a:extLst>
              <a:ext uri="{FF2B5EF4-FFF2-40B4-BE49-F238E27FC236}">
                <a16:creationId xmlns:a16="http://schemas.microsoft.com/office/drawing/2014/main" xmlns="" id="{CEABD537-3D0E-31E0-D957-C3BC01BC707D}"/>
              </a:ext>
            </a:extLst>
          </p:cNvPr>
          <p:cNvGraphicFramePr>
            <a:graphicFrameLocks noGrp="1"/>
          </p:cNvGraphicFramePr>
          <p:nvPr>
            <p:extLst>
              <p:ext uri="{D42A27DB-BD31-4B8C-83A1-F6EECF244321}">
                <p14:modId xmlns:p14="http://schemas.microsoft.com/office/powerpoint/2010/main" val="2608418142"/>
              </p:ext>
            </p:extLst>
          </p:nvPr>
        </p:nvGraphicFramePr>
        <p:xfrm>
          <a:off x="2303304" y="3296986"/>
          <a:ext cx="8128000" cy="3058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2314398084"/>
                    </a:ext>
                  </a:extLst>
                </a:gridCol>
                <a:gridCol w="4064000">
                  <a:extLst>
                    <a:ext uri="{9D8B030D-6E8A-4147-A177-3AD203B41FA5}">
                      <a16:colId xmlns:a16="http://schemas.microsoft.com/office/drawing/2014/main" xmlns="" val="1354704288"/>
                    </a:ext>
                  </a:extLst>
                </a:gridCol>
              </a:tblGrid>
              <a:tr h="370840">
                <a:tc gridSpan="2">
                  <a:txBody>
                    <a:bodyPr/>
                    <a:lstStyle/>
                    <a:p>
                      <a:pPr algn="ctr"/>
                      <a:r>
                        <a:rPr lang="en-US" sz="1600" b="1" dirty="0">
                          <a:solidFill>
                            <a:schemeClr val="tx1"/>
                          </a:solidFill>
                        </a:rPr>
                        <a:t>Contestant may officially participate 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20635777"/>
                  </a:ext>
                </a:extLst>
              </a:tr>
              <a:tr h="370840">
                <a:tc>
                  <a:txBody>
                    <a:bodyPr/>
                    <a:lstStyle/>
                    <a:p>
                      <a:r>
                        <a:rPr lang="en-US" sz="1600" b="1" dirty="0"/>
                        <a:t>Four individual 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dirty="0"/>
                        <a:t>No relays allowed.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73180961"/>
                  </a:ext>
                </a:extLst>
              </a:tr>
              <a:tr h="370840">
                <a:tc>
                  <a:txBody>
                    <a:bodyPr/>
                    <a:lstStyle/>
                    <a:p>
                      <a:r>
                        <a:rPr lang="en-US" sz="1600" b="1" dirty="0"/>
                        <a:t>Three individual 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dirty="0"/>
                        <a:t>May be listed on any number of relays but compete in only one relay.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74227668"/>
                  </a:ext>
                </a:extLst>
              </a:tr>
              <a:tr h="370840">
                <a:tc>
                  <a:txBody>
                    <a:bodyPr/>
                    <a:lstStyle/>
                    <a:p>
                      <a:r>
                        <a:rPr lang="en-US" sz="1600" b="1" dirty="0"/>
                        <a:t>Two individual 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May be listed on any number of relays but compete in only two relays.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47964802"/>
                  </a:ext>
                </a:extLst>
              </a:tr>
              <a:tr h="370840">
                <a:tc>
                  <a:txBody>
                    <a:bodyPr/>
                    <a:lstStyle/>
                    <a:p>
                      <a:r>
                        <a:rPr lang="en-US" sz="1600" b="1" dirty="0"/>
                        <a:t>One individual event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May be listed on any number of relays but compete in only three relays.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196015329"/>
                  </a:ext>
                </a:extLst>
              </a:tr>
              <a:tr h="370840">
                <a:tc>
                  <a:txBody>
                    <a:bodyPr/>
                    <a:lstStyle/>
                    <a:p>
                      <a:r>
                        <a:rPr lang="en-US" sz="1600" b="1" dirty="0"/>
                        <a:t>Zero individual 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May be listed on </a:t>
                      </a:r>
                      <a:r>
                        <a:rPr lang="en-US" sz="1600" strike="sngStrike" dirty="0">
                          <a:solidFill>
                            <a:srgbClr val="FF0000"/>
                          </a:solidFill>
                        </a:rPr>
                        <a:t>four</a:t>
                      </a:r>
                      <a:r>
                        <a:rPr lang="en-US" sz="1600" dirty="0"/>
                        <a:t> </a:t>
                      </a:r>
                      <a:r>
                        <a:rPr lang="en-US" sz="1600" u="sng" dirty="0">
                          <a:solidFill>
                            <a:srgbClr val="FF0000"/>
                          </a:solidFill>
                        </a:rPr>
                        <a:t>any number of </a:t>
                      </a:r>
                      <a:r>
                        <a:rPr lang="en-US" sz="1600" dirty="0"/>
                        <a:t>relays but compete in only one relay.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233688719"/>
                  </a:ext>
                </a:extLst>
              </a:tr>
            </a:tbl>
          </a:graphicData>
        </a:graphic>
      </p:graphicFrame>
    </p:spTree>
    <p:extLst>
      <p:ext uri="{BB962C8B-B14F-4D97-AF65-F5344CB8AC3E}">
        <p14:creationId xmlns:p14="http://schemas.microsoft.com/office/powerpoint/2010/main" val="491041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84ED5C-35F0-B828-2165-B8959FEAFA23}"/>
              </a:ext>
            </a:extLst>
          </p:cNvPr>
          <p:cNvSpPr>
            <a:spLocks noGrp="1"/>
          </p:cNvSpPr>
          <p:nvPr>
            <p:ph type="title"/>
          </p:nvPr>
        </p:nvSpPr>
        <p:spPr/>
        <p:txBody>
          <a:bodyPr/>
          <a:lstStyle/>
          <a:p>
            <a:r>
              <a:rPr lang="en-US" dirty="0"/>
              <a:t>4-6-5 disqualification and conduct</a:t>
            </a:r>
          </a:p>
        </p:txBody>
      </p:sp>
      <p:sp>
        <p:nvSpPr>
          <p:cNvPr id="3" name="Content Placeholder 2">
            <a:extLst>
              <a:ext uri="{FF2B5EF4-FFF2-40B4-BE49-F238E27FC236}">
                <a16:creationId xmlns:a16="http://schemas.microsoft.com/office/drawing/2014/main" xmlns="" id="{D0F68698-07DE-37B3-F24C-37175A505B7F}"/>
              </a:ext>
            </a:extLst>
          </p:cNvPr>
          <p:cNvSpPr>
            <a:spLocks noGrp="1"/>
          </p:cNvSpPr>
          <p:nvPr>
            <p:ph idx="1"/>
          </p:nvPr>
        </p:nvSpPr>
        <p:spPr>
          <a:xfrm>
            <a:off x="1761209" y="2594446"/>
            <a:ext cx="10026650" cy="3419988"/>
          </a:xfrm>
        </p:spPr>
        <p:txBody>
          <a:bodyPr/>
          <a:lstStyle/>
          <a:p>
            <a:pPr marL="0" marR="0" indent="0">
              <a:spcBef>
                <a:spcPts val="0"/>
              </a:spcBef>
              <a:spcAft>
                <a:spcPts val="0"/>
              </a:spcAft>
              <a:buNone/>
            </a:pPr>
            <a:r>
              <a:rPr lang="en-US" sz="2000" b="1" dirty="0">
                <a:effectLst/>
                <a:ea typeface="Arial" panose="020B0604020202020204" pitchFamily="34" charset="0"/>
              </a:rPr>
              <a:t>Rewording of providing and receiving assistance. </a:t>
            </a:r>
          </a:p>
          <a:p>
            <a:pPr marL="0" marR="0" indent="0">
              <a:spcBef>
                <a:spcPts val="0"/>
              </a:spcBef>
              <a:spcAft>
                <a:spcPts val="0"/>
              </a:spcAft>
              <a:buNone/>
            </a:pPr>
            <a:endParaRPr lang="en-US" sz="2000" dirty="0">
              <a:effectLst/>
              <a:ea typeface="Times New Roman" panose="02020603050405020304" pitchFamily="18" charset="0"/>
            </a:endParaRPr>
          </a:p>
          <a:p>
            <a:pPr marL="0" marR="0" indent="0">
              <a:spcBef>
                <a:spcPts val="0"/>
              </a:spcBef>
              <a:spcAft>
                <a:spcPts val="0"/>
              </a:spcAft>
              <a:buNone/>
            </a:pPr>
            <a:r>
              <a:rPr lang="en-US" sz="2000" b="1" dirty="0">
                <a:effectLst/>
                <a:ea typeface="Times New Roman" panose="02020603050405020304" pitchFamily="18" charset="0"/>
              </a:rPr>
              <a:t>ART. 5… </a:t>
            </a:r>
            <a:r>
              <a:rPr lang="en-US" sz="2000" dirty="0">
                <a:effectLst/>
                <a:ea typeface="Times New Roman" panose="02020603050405020304" pitchFamily="18" charset="0"/>
              </a:rPr>
              <a:t>It is an unfair act when a competitor receives any assistance. Assistance includes:</a:t>
            </a:r>
          </a:p>
          <a:p>
            <a:pPr marL="0" marR="0" indent="0">
              <a:spcBef>
                <a:spcPts val="0"/>
              </a:spcBef>
              <a:spcAft>
                <a:spcPts val="0"/>
              </a:spcAft>
              <a:buNone/>
            </a:pPr>
            <a:r>
              <a:rPr lang="en-US" sz="2000" dirty="0">
                <a:effectLst/>
                <a:ea typeface="Arial" panose="020B0604020202020204" pitchFamily="34" charset="0"/>
              </a:rPr>
              <a:t>g. </a:t>
            </a:r>
            <a:r>
              <a:rPr lang="en-US" sz="2000" u="sng" dirty="0">
                <a:solidFill>
                  <a:srgbClr val="FF0000"/>
                </a:solidFill>
                <a:effectLst/>
                <a:ea typeface="Arial" panose="020B0604020202020204" pitchFamily="34" charset="0"/>
              </a:rPr>
              <a:t>A downed competitor who receives assistance from another competitor, coach, official, or spectator to finish the race shall be disqualified. The individual providing the assistance shall </a:t>
            </a:r>
            <a:r>
              <a:rPr lang="en-US" sz="2000" b="1" u="sng" dirty="0">
                <a:solidFill>
                  <a:srgbClr val="FF0000"/>
                </a:solidFill>
                <a:effectLst/>
                <a:ea typeface="Arial" panose="020B0604020202020204" pitchFamily="34" charset="0"/>
              </a:rPr>
              <a:t>not</a:t>
            </a:r>
            <a:r>
              <a:rPr lang="en-US" sz="2000" u="sng" dirty="0">
                <a:solidFill>
                  <a:srgbClr val="FF0000"/>
                </a:solidFill>
                <a:effectLst/>
                <a:ea typeface="Arial" panose="020B0604020202020204" pitchFamily="34" charset="0"/>
              </a:rPr>
              <a:t> be disqualified for assisting a downed runner unless the assisting individual or their team gains an advantage.</a:t>
            </a:r>
            <a:r>
              <a:rPr lang="en-US" sz="2000" dirty="0">
                <a:solidFill>
                  <a:srgbClr val="FF0000"/>
                </a:solidFill>
                <a:effectLst/>
                <a:ea typeface="Arial" panose="020B0604020202020204" pitchFamily="34" charset="0"/>
              </a:rPr>
              <a:t> </a:t>
            </a:r>
            <a:endParaRPr lang="en-US" sz="2000" strike="sngStrike" dirty="0">
              <a:solidFill>
                <a:srgbClr val="FF0000"/>
              </a:solidFill>
              <a:effectLst/>
              <a:ea typeface="Arial" panose="020B0604020202020204" pitchFamily="34" charset="0"/>
            </a:endParaRPr>
          </a:p>
        </p:txBody>
      </p:sp>
      <p:sp>
        <p:nvSpPr>
          <p:cNvPr id="4" name="Footer Placeholder 3">
            <a:extLst>
              <a:ext uri="{FF2B5EF4-FFF2-40B4-BE49-F238E27FC236}">
                <a16:creationId xmlns:a16="http://schemas.microsoft.com/office/drawing/2014/main" xmlns="" id="{B377C319-D367-9D45-E451-C0BFD35E947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01342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rPr>
              <a:t/>
            </a:r>
            <a:br>
              <a:rPr lang="en-US" sz="1800" dirty="0">
                <a:effectLst/>
                <a:latin typeface="Times New Roman" panose="02020603050405020304" pitchFamily="18" charset="0"/>
                <a:ea typeface="Times New Roman" panose="02020603050405020304" pitchFamily="18" charset="0"/>
              </a:rPr>
            </a:br>
            <a:r>
              <a:rPr lang="en-US" sz="3400" dirty="0">
                <a:effectLst/>
                <a:ea typeface="Times New Roman" panose="02020603050405020304" pitchFamily="18" charset="0"/>
              </a:rPr>
              <a:t>5-9-2 infractions for all races</a:t>
            </a:r>
            <a:r>
              <a:rPr lang="en-US" sz="1800" dirty="0">
                <a:effectLst/>
                <a:latin typeface="Times New Roman" panose="02020603050405020304" pitchFamily="18" charset="0"/>
                <a:ea typeface="Times New Roman" panose="02020603050405020304" pitchFamily="18" charset="0"/>
              </a:rPr>
              <a:t/>
            </a:r>
            <a:br>
              <a:rPr lang="en-US" sz="1800" dirty="0">
                <a:effectLst/>
                <a:latin typeface="Times New Roman" panose="02020603050405020304" pitchFamily="18" charset="0"/>
                <a:ea typeface="Times New Roman" panose="02020603050405020304" pitchFamily="18" charset="0"/>
              </a:rPr>
            </a:br>
            <a:endParaRPr lang="en-US" dirty="0"/>
          </a:p>
        </p:txBody>
      </p:sp>
      <p:sp>
        <p:nvSpPr>
          <p:cNvPr id="4" name="Content Placeholder 3">
            <a:extLst>
              <a:ext uri="{FF2B5EF4-FFF2-40B4-BE49-F238E27FC236}">
                <a16:creationId xmlns:a16="http://schemas.microsoft.com/office/drawing/2014/main" xmlns="" id="{DB6D2A7E-278D-1571-976D-D2BCE2142FA9}"/>
              </a:ext>
            </a:extLst>
          </p:cNvPr>
          <p:cNvSpPr txBox="1">
            <a:spLocks noGrp="1"/>
          </p:cNvSpPr>
          <p:nvPr>
            <p:ph idx="1"/>
          </p:nvPr>
        </p:nvSpPr>
        <p:spPr>
          <a:xfrm>
            <a:off x="1941513" y="1989138"/>
            <a:ext cx="10026650" cy="3539430"/>
          </a:xfrm>
          <a:prstGeom prst="rect">
            <a:avLst/>
          </a:prstGeom>
          <a:noFill/>
        </p:spPr>
        <p:txBody>
          <a:bodyPr wrap="square">
            <a:spAutoFit/>
          </a:bodyPr>
          <a:lstStyle/>
          <a:p>
            <a:pPr marL="0" marR="0" indent="0">
              <a:spcBef>
                <a:spcPts val="0"/>
              </a:spcBef>
              <a:spcAft>
                <a:spcPts val="0"/>
              </a:spcAft>
              <a:buNone/>
            </a:pPr>
            <a:r>
              <a:rPr lang="en-US" sz="2400" dirty="0">
                <a:effectLst/>
                <a:ea typeface="Arial" panose="020B0604020202020204" pitchFamily="34" charset="0"/>
                <a:cs typeface="Times New Roman" panose="02020603050405020304" pitchFamily="18" charset="0"/>
              </a:rPr>
              <a:t>Clarifies the 2022 rule change which allows the meet referee the option to create an additional preliminary heat for the offended competitor/team without automatically having to advance the competitor/team to the next round.</a:t>
            </a:r>
            <a:endParaRPr lang="en-US" sz="1100" dirty="0"/>
          </a:p>
          <a:p>
            <a:pPr marL="0" marR="0" indent="0">
              <a:spcBef>
                <a:spcPts val="0"/>
              </a:spcBef>
              <a:spcAft>
                <a:spcPts val="0"/>
              </a:spcAft>
              <a:buNone/>
            </a:pPr>
            <a:endParaRPr lang="en-US" sz="800" dirty="0">
              <a:effectLst/>
              <a:ea typeface="Times New Roman" panose="02020603050405020304" pitchFamily="18" charset="0"/>
            </a:endParaRPr>
          </a:p>
          <a:p>
            <a:pPr marL="0" marR="0" indent="0">
              <a:spcBef>
                <a:spcPts val="0"/>
              </a:spcBef>
              <a:spcAft>
                <a:spcPts val="0"/>
              </a:spcAft>
              <a:buNone/>
            </a:pPr>
            <a:r>
              <a:rPr lang="en-US" sz="2400" b="1" dirty="0">
                <a:effectLst/>
                <a:ea typeface="Arial" panose="020B0604020202020204" pitchFamily="34" charset="0"/>
                <a:cs typeface="Times New Roman" panose="02020603050405020304" pitchFamily="18" charset="0"/>
              </a:rPr>
              <a:t>ART 2…</a:t>
            </a:r>
            <a:r>
              <a:rPr lang="en-US" sz="2400" dirty="0">
                <a:effectLst/>
                <a:ea typeface="Arial" panose="020B0604020202020204" pitchFamily="34" charset="0"/>
                <a:cs typeface="Times New Roman" panose="02020603050405020304" pitchFamily="18" charset="0"/>
              </a:rPr>
              <a:t> If interference occurs in a preliminary heat, the referee may allow the offended competitor or relay team to start in a subsequent heat in the same round of heats if a lane is available. If a lane is not available, the meet referee may add a heat in that </a:t>
            </a:r>
            <a:r>
              <a:rPr lang="en-US" sz="2400" u="sng" dirty="0">
                <a:solidFill>
                  <a:srgbClr val="FF0000"/>
                </a:solidFill>
                <a:effectLst/>
                <a:ea typeface="Arial" panose="020B0604020202020204" pitchFamily="34" charset="0"/>
                <a:cs typeface="Times New Roman" panose="02020603050405020304" pitchFamily="18" charset="0"/>
              </a:rPr>
              <a:t>preliminary</a:t>
            </a:r>
            <a:r>
              <a:rPr lang="en-US" sz="2400" dirty="0">
                <a:effectLst/>
                <a:ea typeface="Arial" panose="020B0604020202020204" pitchFamily="34" charset="0"/>
                <a:cs typeface="Times New Roman" panose="02020603050405020304" pitchFamily="18" charset="0"/>
              </a:rPr>
              <a:t> round or in the next round of heats, the same as if the offended competitor or relay team had won a place. </a:t>
            </a:r>
            <a:endParaRPr lang="en-US" sz="2400" dirty="0">
              <a:effectLst/>
              <a:ea typeface="Times New Roman" panose="02020603050405020304" pitchFamily="18" charset="0"/>
            </a:endParaRPr>
          </a:p>
        </p:txBody>
      </p:sp>
    </p:spTree>
    <p:extLst>
      <p:ext uri="{BB962C8B-B14F-4D97-AF65-F5344CB8AC3E}">
        <p14:creationId xmlns:p14="http://schemas.microsoft.com/office/powerpoint/2010/main" val="2040024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CC6DFC0-2BBB-4C7C-B669-DC6162824D2B}"/>
              </a:ext>
            </a:extLst>
          </p:cNvPr>
          <p:cNvSpPr>
            <a:spLocks noGrp="1"/>
          </p:cNvSpPr>
          <p:nvPr>
            <p:ph type="title"/>
          </p:nvPr>
        </p:nvSpPr>
        <p:spPr>
          <a:xfrm>
            <a:off x="963613" y="4406900"/>
            <a:ext cx="8867775" cy="1362075"/>
          </a:xfrm>
        </p:spPr>
        <p:txBody>
          <a:bodyPr/>
          <a:lstStyle/>
          <a:p>
            <a:pPr>
              <a:defRPr/>
            </a:pPr>
            <a:r>
              <a:rPr lang="en-US" dirty="0"/>
              <a:t>2024 </a:t>
            </a:r>
            <a:r>
              <a:rPr lang="en-US" dirty="0" err="1"/>
              <a:t>nfhs</a:t>
            </a:r>
            <a:r>
              <a:rPr lang="en-US" dirty="0"/>
              <a:t> Track and field and cross country Points of emphasis</a:t>
            </a:r>
          </a:p>
        </p:txBody>
      </p:sp>
      <p:sp>
        <p:nvSpPr>
          <p:cNvPr id="26627" name="Text Placeholder 5">
            <a:extLst>
              <a:ext uri="{FF2B5EF4-FFF2-40B4-BE49-F238E27FC236}">
                <a16:creationId xmlns:a16="http://schemas.microsoft.com/office/drawing/2014/main" xmlns=""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38137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3400" dirty="0"/>
              <a:t>Fair starts</a:t>
            </a:r>
          </a:p>
        </p:txBody>
      </p:sp>
      <p:sp>
        <p:nvSpPr>
          <p:cNvPr id="4" name="Content Placeholder 3">
            <a:extLst>
              <a:ext uri="{FF2B5EF4-FFF2-40B4-BE49-F238E27FC236}">
                <a16:creationId xmlns:a16="http://schemas.microsoft.com/office/drawing/2014/main" xmlns="" id="{2D1BDD6D-4050-4BDA-AC8F-A73A8A2E3405}"/>
              </a:ext>
            </a:extLst>
          </p:cNvPr>
          <p:cNvSpPr>
            <a:spLocks noGrp="1"/>
          </p:cNvSpPr>
          <p:nvPr>
            <p:ph idx="1"/>
          </p:nvPr>
        </p:nvSpPr>
        <p:spPr>
          <a:xfrm>
            <a:off x="1416676" y="1989138"/>
            <a:ext cx="10026651" cy="4338637"/>
          </a:xfrm>
        </p:spPr>
        <p:txBody>
          <a:bodyPr/>
          <a:lstStyle/>
          <a:p>
            <a:r>
              <a:rPr lang="en-US" dirty="0"/>
              <a:t>It is the starter’s responsibility to ensure a fair and legal start. </a:t>
            </a:r>
          </a:p>
          <a:p>
            <a:r>
              <a:rPr lang="en-US" dirty="0"/>
              <a:t>The interval between the set command and the firing of the starting device should be approximately two seconds. </a:t>
            </a:r>
          </a:p>
          <a:p>
            <a:r>
              <a:rPr lang="en-US" dirty="0"/>
              <a:t>After giving the order “Set” if any competitor is in motion the starter shall not fire the device. </a:t>
            </a:r>
          </a:p>
          <a:p>
            <a:pPr lvl="1"/>
            <a:r>
              <a:rPr lang="en-US" dirty="0"/>
              <a:t>Firing too soon doesn’t allow athletes to get ready and firing the device too slow create a situation of unfairness. </a:t>
            </a:r>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p:txBody>
          <a:bodyPr/>
          <a:lstStyle/>
          <a:p>
            <a:pPr>
              <a:defRPr/>
            </a:pPr>
            <a:r>
              <a:rPr lang="en-US" dirty="0"/>
              <a:t>www.nfhs.org</a:t>
            </a:r>
          </a:p>
          <a:p>
            <a:pPr>
              <a:defRPr/>
            </a:pPr>
            <a:endParaRPr lang="en-US" dirty="0"/>
          </a:p>
        </p:txBody>
      </p:sp>
    </p:spTree>
    <p:extLst>
      <p:ext uri="{BB962C8B-B14F-4D97-AF65-F5344CB8AC3E}">
        <p14:creationId xmlns:p14="http://schemas.microsoft.com/office/powerpoint/2010/main" val="2863082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3400" dirty="0"/>
              <a:t>Fair starts</a:t>
            </a:r>
          </a:p>
        </p:txBody>
      </p:sp>
      <p:sp>
        <p:nvSpPr>
          <p:cNvPr id="4" name="Content Placeholder 3">
            <a:extLst>
              <a:ext uri="{FF2B5EF4-FFF2-40B4-BE49-F238E27FC236}">
                <a16:creationId xmlns:a16="http://schemas.microsoft.com/office/drawing/2014/main" xmlns="" id="{2D1BDD6D-4050-4BDA-AC8F-A73A8A2E3405}"/>
              </a:ext>
            </a:extLst>
          </p:cNvPr>
          <p:cNvSpPr>
            <a:spLocks noGrp="1"/>
          </p:cNvSpPr>
          <p:nvPr>
            <p:ph idx="1"/>
          </p:nvPr>
        </p:nvSpPr>
        <p:spPr>
          <a:xfrm>
            <a:off x="1416676" y="1989138"/>
            <a:ext cx="10026651" cy="4338637"/>
          </a:xfrm>
        </p:spPr>
        <p:txBody>
          <a:bodyPr>
            <a:normAutofit/>
          </a:bodyPr>
          <a:lstStyle/>
          <a:p>
            <a:r>
              <a:rPr lang="en-US" dirty="0"/>
              <a:t>Starters may for any reason cancel a start by directing competitors to “Stand Up”. </a:t>
            </a:r>
          </a:p>
          <a:p>
            <a:pPr marL="0" indent="0">
              <a:buNone/>
            </a:pPr>
            <a:r>
              <a:rPr lang="en-US" dirty="0"/>
              <a:t>Examples a starter may cancel in races with legs of less than 800 meters. </a:t>
            </a: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Noise at the start line</a:t>
            </a:r>
            <a:r>
              <a:rPr lang="en-US" sz="2400" dirty="0">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Starting block problem</a:t>
            </a:r>
            <a:r>
              <a:rPr lang="en-US" sz="2400" dirty="0">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Obstruction on the track</a:t>
            </a:r>
            <a:r>
              <a:rPr lang="en-US" sz="2400" dirty="0">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Slow athlete getting set</a:t>
            </a:r>
            <a:r>
              <a:rPr lang="en-US" sz="2400" dirty="0">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Misfire of starting pistol;</a:t>
            </a:r>
          </a:p>
          <a:p>
            <a:pPr marL="1196975" marR="0" lvl="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Hands on the line</a:t>
            </a:r>
            <a:r>
              <a:rPr lang="en-US" sz="2400" dirty="0">
                <a:latin typeface="Calibri" panose="020F0502020204030204" pitchFamily="34" charset="0"/>
                <a:ea typeface="Calibri" panose="020F0502020204030204" pitchFamily="34" charset="0"/>
                <a:cs typeface="Times New Roman" panose="02020603050405020304" pitchFamily="18" charset="0"/>
              </a:rPr>
              <a:t>; or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96975" marR="0" lvl="0">
              <a:lnSpc>
                <a:spcPct val="107000"/>
              </a:lnSpc>
              <a:spcBef>
                <a:spcPts val="0"/>
              </a:spcBef>
              <a:spcAft>
                <a:spcPts val="8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Extraneous movement after the set command. </a:t>
            </a:r>
          </a:p>
          <a:p>
            <a:pPr lvl="1"/>
            <a:endParaRPr lang="en-US" dirty="0"/>
          </a:p>
          <a:p>
            <a:endParaRPr lang="en-US" dirty="0"/>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p:txBody>
          <a:bodyPr/>
          <a:lstStyle/>
          <a:p>
            <a:pPr>
              <a:defRPr/>
            </a:pPr>
            <a:r>
              <a:rPr lang="en-US" dirty="0"/>
              <a:t>www.nfhs.org</a:t>
            </a:r>
          </a:p>
          <a:p>
            <a:pPr>
              <a:defRPr/>
            </a:pPr>
            <a:endParaRPr lang="en-US" dirty="0"/>
          </a:p>
        </p:txBody>
      </p:sp>
    </p:spTree>
    <p:extLst>
      <p:ext uri="{BB962C8B-B14F-4D97-AF65-F5344CB8AC3E}">
        <p14:creationId xmlns:p14="http://schemas.microsoft.com/office/powerpoint/2010/main" val="183338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A6151-8A6E-7BBD-7CD5-EB61B14536B7}"/>
              </a:ext>
            </a:extLst>
          </p:cNvPr>
          <p:cNvSpPr>
            <a:spLocks noGrp="1"/>
          </p:cNvSpPr>
          <p:nvPr>
            <p:ph type="title"/>
          </p:nvPr>
        </p:nvSpPr>
        <p:spPr/>
        <p:txBody>
          <a:bodyPr/>
          <a:lstStyle/>
          <a:p>
            <a:pPr marL="0" marR="0">
              <a:spcBef>
                <a:spcPts val="0"/>
              </a:spcBef>
              <a:spcAft>
                <a:spcPts val="0"/>
              </a:spcAft>
            </a:pPr>
            <a:r>
              <a:rPr lang="en-US" sz="3400" dirty="0"/>
              <a:t>Fair starts</a:t>
            </a:r>
          </a:p>
        </p:txBody>
      </p:sp>
      <p:sp>
        <p:nvSpPr>
          <p:cNvPr id="4" name="Content Placeholder 3">
            <a:extLst>
              <a:ext uri="{FF2B5EF4-FFF2-40B4-BE49-F238E27FC236}">
                <a16:creationId xmlns:a16="http://schemas.microsoft.com/office/drawing/2014/main" xmlns="" id="{2D1BDD6D-4050-4BDA-AC8F-A73A8A2E3405}"/>
              </a:ext>
            </a:extLst>
          </p:cNvPr>
          <p:cNvSpPr>
            <a:spLocks noGrp="1"/>
          </p:cNvSpPr>
          <p:nvPr>
            <p:ph idx="1"/>
          </p:nvPr>
        </p:nvSpPr>
        <p:spPr>
          <a:xfrm>
            <a:off x="1416676" y="1989138"/>
            <a:ext cx="10026651" cy="4338637"/>
          </a:xfrm>
        </p:spPr>
        <p:txBody>
          <a:bodyPr>
            <a:normAutofit/>
          </a:bodyPr>
          <a:lstStyle/>
          <a:p>
            <a:pPr marL="0" marR="0" indent="0">
              <a:lnSpc>
                <a:spcPct val="107000"/>
              </a:lnSpc>
              <a:spcBef>
                <a:spcPts val="0"/>
              </a:spcBef>
              <a:spcAft>
                <a:spcPts val="8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In Distance races the following are some of the reasons that a starter could halt or recall the start. </a:t>
            </a:r>
          </a:p>
          <a:p>
            <a:pPr lvl="1" indent="-342900">
              <a:lnSpc>
                <a:spcPct val="107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Runners not steady;</a:t>
            </a:r>
          </a:p>
          <a:p>
            <a:pPr lvl="1" indent="-342900">
              <a:lnSpc>
                <a:spcPct val="107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Toes on the line</a:t>
            </a:r>
            <a:r>
              <a:rPr lang="en-US" dirty="0">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indent="-342900">
              <a:lnSpc>
                <a:spcPct val="107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Failure to come to the line in a timely manner;</a:t>
            </a:r>
          </a:p>
          <a:p>
            <a:pPr lvl="1" indent="-342900">
              <a:lnSpc>
                <a:spcPct val="107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Impeding a position of another athlete</a:t>
            </a:r>
            <a:r>
              <a:rPr lang="en-US" dirty="0">
                <a:latin typeface="Calibri" panose="020F0502020204030204" pitchFamily="34" charset="0"/>
                <a:ea typeface="Calibri" panose="020F0502020204030204" pitchFamily="34" charset="0"/>
                <a:cs typeface="Times New Roman" panose="02020603050405020304" pitchFamily="18" charset="0"/>
              </a:rPr>
              <a:t>; 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indent="-342900">
              <a:lnSpc>
                <a:spcPct val="107000"/>
              </a:lnSpc>
              <a:spcBef>
                <a:spcPts val="0"/>
              </a:spcBef>
              <a:spcAft>
                <a:spcPts val="80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Fall during first 100 meters due to contact.</a:t>
            </a:r>
          </a:p>
          <a:p>
            <a:pPr lvl="1"/>
            <a:endParaRPr lang="en-US" dirty="0"/>
          </a:p>
          <a:p>
            <a:endParaRPr lang="en-US" dirty="0"/>
          </a:p>
        </p:txBody>
      </p:sp>
      <p:sp>
        <p:nvSpPr>
          <p:cNvPr id="5" name="Footer Placeholder 4">
            <a:extLst>
              <a:ext uri="{FF2B5EF4-FFF2-40B4-BE49-F238E27FC236}">
                <a16:creationId xmlns:a16="http://schemas.microsoft.com/office/drawing/2014/main" xmlns="" id="{5BA7E3C6-B8F9-6960-466B-77E811852AFF}"/>
              </a:ext>
            </a:extLst>
          </p:cNvPr>
          <p:cNvSpPr>
            <a:spLocks noGrp="1"/>
          </p:cNvSpPr>
          <p:nvPr>
            <p:ph type="ftr" sz="quarter" idx="11"/>
          </p:nvPr>
        </p:nvSpPr>
        <p:spPr/>
        <p:txBody>
          <a:bodyPr/>
          <a:lstStyle/>
          <a:p>
            <a:pPr>
              <a:defRPr/>
            </a:pPr>
            <a:r>
              <a:rPr lang="en-US" dirty="0"/>
              <a:t>www.nfhs.org</a:t>
            </a:r>
          </a:p>
          <a:p>
            <a:pPr>
              <a:defRPr/>
            </a:pPr>
            <a:endParaRPr lang="en-US" dirty="0"/>
          </a:p>
        </p:txBody>
      </p:sp>
    </p:spTree>
    <p:extLst>
      <p:ext uri="{BB962C8B-B14F-4D97-AF65-F5344CB8AC3E}">
        <p14:creationId xmlns:p14="http://schemas.microsoft.com/office/powerpoint/2010/main" val="1996297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2D4CC0-CA48-456C-8275-A1122B468FB1}"/>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xmlns="" id="{DC6F201B-F128-436D-9892-402AE469BA76}"/>
              </a:ext>
            </a:extLst>
          </p:cNvPr>
          <p:cNvSpPr>
            <a:spLocks noGrp="1"/>
          </p:cNvSpPr>
          <p:nvPr>
            <p:ph idx="1"/>
          </p:nvPr>
        </p:nvSpPr>
        <p:spPr>
          <a:xfrm>
            <a:off x="1519707" y="1989139"/>
            <a:ext cx="10448456" cy="4437420"/>
          </a:xfrm>
        </p:spPr>
        <p:txBody>
          <a:bodyPr>
            <a:noAutofit/>
          </a:bodyPr>
          <a:lstStyle/>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Sportsmanship rules help officials, parents, coaches, and student-athletes develop and reinforce values that apply to the development of the whole person.  Respect for others, honesty, fair play, learning, and understanding the rules are critical life skills that, when practiced, will enhance any individual’s character.  The absence of good sportsmanship jeopardizes one of the fundamental principles of participation in education-based athletics and complicates the team-building process.  A sportsmanship priority is keeping winning and losing in perspective.  Understanding that losing with dignity is an important lesson, everyone must learn and practice.  A collaborative, working relationship should be a priority between officials, game administration, coaches, and student-athletes to promote good sportsmanship during a track meet.  This includes treating people with respect and using appropriate language, actions, and language that build people up and values each person.</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critical to remember that winning means you were the best version of yourself that day.  The beauty of track and field is that one constantly tests themself against one’s best time, height, or distance.  Continual improvement is a hallmark of successful student-athletes, programs, teams, and coaches.   This improvement also involves positive sporting behavior, a fundamental ingredient of education-based high school sports.  </a:t>
            </a:r>
          </a:p>
        </p:txBody>
      </p:sp>
      <p:sp>
        <p:nvSpPr>
          <p:cNvPr id="4" name="Footer Placeholder 3">
            <a:extLst>
              <a:ext uri="{FF2B5EF4-FFF2-40B4-BE49-F238E27FC236}">
                <a16:creationId xmlns:a16="http://schemas.microsoft.com/office/drawing/2014/main" xmlns="" id="{D1F294DB-FACA-4361-9661-FD600FB5311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0740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E8137-2A22-4336-89B3-3CCDAE6D203E}"/>
              </a:ext>
            </a:extLst>
          </p:cNvPr>
          <p:cNvSpPr>
            <a:spLocks noGrp="1"/>
          </p:cNvSpPr>
          <p:nvPr>
            <p:ph type="title"/>
          </p:nvPr>
        </p:nvSpPr>
        <p:spPr/>
        <p:txBody>
          <a:bodyPr/>
          <a:lstStyle/>
          <a:p>
            <a:r>
              <a:rPr lang="en-US" dirty="0"/>
              <a:t>Cross country safety</a:t>
            </a:r>
          </a:p>
        </p:txBody>
      </p:sp>
      <p:sp>
        <p:nvSpPr>
          <p:cNvPr id="3" name="Content Placeholder 2">
            <a:extLst>
              <a:ext uri="{FF2B5EF4-FFF2-40B4-BE49-F238E27FC236}">
                <a16:creationId xmlns:a16="http://schemas.microsoft.com/office/drawing/2014/main" xmlns="" id="{BB8CCC9C-5142-4039-9CEE-1DE2C797B495}"/>
              </a:ext>
            </a:extLst>
          </p:cNvPr>
          <p:cNvSpPr>
            <a:spLocks noGrp="1"/>
          </p:cNvSpPr>
          <p:nvPr>
            <p:ph idx="1"/>
          </p:nvPr>
        </p:nvSpPr>
        <p:spPr/>
        <p:txBody>
          <a:bodyPr/>
          <a:lstStyle/>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Training for Cross Country is unique in that there are so many options afforded to the runner(s) to accomplish their workouts. </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Not being limited to the track allows the runners access to parks, city streets, highways and country roads. However, each of these options creates safety concerns that all runners</a:t>
            </a:r>
            <a:r>
              <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and coaches should keep in mind. </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Workouts and runs should be fun, relaxing, carefree experiences. </a:t>
            </a:r>
            <a:r>
              <a:rPr lang="en-US" sz="2400" dirty="0">
                <a:latin typeface="Calibri" panose="020F0502020204030204" pitchFamily="34" charset="0"/>
                <a:ea typeface="Calibri" panose="020F0502020204030204" pitchFamily="34" charset="0"/>
                <a:cs typeface="Times New Roman" panose="02020603050405020304" pitchFamily="18" charset="0"/>
              </a:rPr>
              <a:t>But an </a:t>
            </a:r>
            <a:r>
              <a:rPr lang="en-US" sz="2400" dirty="0">
                <a:effectLst/>
                <a:latin typeface="Calibri" panose="020F0502020204030204" pitchFamily="34" charset="0"/>
                <a:ea typeface="Calibri" panose="020F0502020204030204" pitchFamily="34" charset="0"/>
                <a:cs typeface="Times New Roman" panose="02020603050405020304" pitchFamily="18" charset="0"/>
              </a:rPr>
              <a:t>increase in pedestrian deaths in the United States, as well as eight reported running-related motor vehicle crashes resulting in nine deaths and two disabling injuries among middle school and high school cross country and track and field runners between 2011 and 2021 shows a continual need for point of emphasis.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Footer Placeholder 3">
            <a:extLst>
              <a:ext uri="{FF2B5EF4-FFF2-40B4-BE49-F238E27FC236}">
                <a16:creationId xmlns:a16="http://schemas.microsoft.com/office/drawing/2014/main" xmlns="" id="{DC445A9E-E38D-4255-B359-E3D46967EE0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641255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E8137-2A22-4336-89B3-3CCDAE6D203E}"/>
              </a:ext>
            </a:extLst>
          </p:cNvPr>
          <p:cNvSpPr>
            <a:spLocks noGrp="1"/>
          </p:cNvSpPr>
          <p:nvPr>
            <p:ph type="title"/>
          </p:nvPr>
        </p:nvSpPr>
        <p:spPr/>
        <p:txBody>
          <a:bodyPr/>
          <a:lstStyle/>
          <a:p>
            <a:r>
              <a:rPr lang="en-US" dirty="0"/>
              <a:t>Cross country safety cont.</a:t>
            </a:r>
          </a:p>
        </p:txBody>
      </p:sp>
      <p:sp>
        <p:nvSpPr>
          <p:cNvPr id="3" name="Content Placeholder 2">
            <a:extLst>
              <a:ext uri="{FF2B5EF4-FFF2-40B4-BE49-F238E27FC236}">
                <a16:creationId xmlns:a16="http://schemas.microsoft.com/office/drawing/2014/main" xmlns="" id="{BB8CCC9C-5142-4039-9CEE-1DE2C797B495}"/>
              </a:ext>
            </a:extLst>
          </p:cNvPr>
          <p:cNvSpPr>
            <a:spLocks noGrp="1"/>
          </p:cNvSpPr>
          <p:nvPr>
            <p:ph idx="1"/>
          </p:nvPr>
        </p:nvSpPr>
        <p:spPr>
          <a:xfrm>
            <a:off x="1352282" y="1989138"/>
            <a:ext cx="10615881" cy="4338637"/>
          </a:xfrm>
        </p:spPr>
        <p:txBody>
          <a:bodyPr>
            <a:normAutofit/>
          </a:bodyPr>
          <a:lstStyle/>
          <a:p>
            <a:pPr marL="0" indent="0">
              <a:lnSpc>
                <a:spcPct val="107000"/>
              </a:lnSpc>
              <a:spcBef>
                <a:spcPts val="0"/>
              </a:spcBef>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Everyone should promote and practice safety and risk minimization strategies as Cross Country runners share the road with vehicles and drivers that have become increasingly distracted on the roads.  </a:t>
            </a:r>
          </a:p>
          <a:p>
            <a:pPr marL="0" indent="0">
              <a:lnSpc>
                <a:spcPct val="107000"/>
              </a:lnSpc>
              <a:spcBef>
                <a:spcPts val="0"/>
              </a:spcBef>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Coaches need to plan when developing a road route where stop lights, routes, and heavy traffic exist. Educating the athletes on where to go for safety in case of weather, emergency situations and hydration stops is crucial to athlete safety. </a:t>
            </a:r>
          </a:p>
          <a:p>
            <a:pPr marL="0" marR="0" indent="0">
              <a:lnSpc>
                <a:spcPct val="107000"/>
              </a:lnSpc>
              <a:spcBef>
                <a:spcPts val="0"/>
              </a:spcBef>
              <a:spcAft>
                <a:spcPts val="800"/>
              </a:spcAft>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Some key safety measures include: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Using sidewalks when available or run facing traffic.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Stay alert and avoid wearing headphones and using electronic devices, including cell phones.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Crossing roads at crosswalks and intersections, when available. If not, cross at a well-lit location.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Avoid running when it is dark. If it is dark, wear bright, reflective materials and/or use a flashlight or head lamp.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DC445A9E-E38D-4255-B359-E3D46967EE0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34560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E8137-2A22-4336-89B3-3CCDAE6D203E}"/>
              </a:ext>
            </a:extLst>
          </p:cNvPr>
          <p:cNvSpPr>
            <a:spLocks noGrp="1"/>
          </p:cNvSpPr>
          <p:nvPr>
            <p:ph type="title"/>
          </p:nvPr>
        </p:nvSpPr>
        <p:spPr/>
        <p:txBody>
          <a:bodyPr/>
          <a:lstStyle/>
          <a:p>
            <a:r>
              <a:rPr lang="en-US" dirty="0"/>
              <a:t>Cross country safety cont.</a:t>
            </a:r>
          </a:p>
        </p:txBody>
      </p:sp>
      <p:sp>
        <p:nvSpPr>
          <p:cNvPr id="3" name="Content Placeholder 2">
            <a:extLst>
              <a:ext uri="{FF2B5EF4-FFF2-40B4-BE49-F238E27FC236}">
                <a16:creationId xmlns:a16="http://schemas.microsoft.com/office/drawing/2014/main" xmlns="" id="{BB8CCC9C-5142-4039-9CEE-1DE2C797B495}"/>
              </a:ext>
            </a:extLst>
          </p:cNvPr>
          <p:cNvSpPr>
            <a:spLocks noGrp="1"/>
          </p:cNvSpPr>
          <p:nvPr>
            <p:ph idx="1"/>
          </p:nvPr>
        </p:nvSpPr>
        <p:spPr>
          <a:xfrm>
            <a:off x="1352282" y="1989138"/>
            <a:ext cx="10615881" cy="4338637"/>
          </a:xfrm>
        </p:spPr>
        <p:txBody>
          <a:bodyPr>
            <a:normAutofit/>
          </a:bodyPr>
          <a:lstStyle/>
          <a:p>
            <a:pPr marL="0" indent="0">
              <a:lnSpc>
                <a:spcPct val="107000"/>
              </a:lnSpc>
              <a:spcBef>
                <a:spcPts val="0"/>
              </a:spcBef>
              <a:spcAft>
                <a:spcPts val="0"/>
              </a:spcAft>
              <a:buSzPts val="1000"/>
              <a:buNone/>
              <a:tabLst>
                <a:tab pos="457200" algn="l"/>
              </a:tabLs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Some key safety measures continued</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Follow the rules of the road.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Avoid running along eastbound roads at sunrise or along westbound roads at sunset.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Provide a safety orientation for first-year runners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Run in pairs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Never run against traffic lights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Avoid running in higher traffic speed areas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Run during lower traffic times if running along a road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Avoid loitering along the road before and after runs</a:t>
            </a:r>
          </a:p>
        </p:txBody>
      </p:sp>
      <p:sp>
        <p:nvSpPr>
          <p:cNvPr id="4" name="Footer Placeholder 3">
            <a:extLst>
              <a:ext uri="{FF2B5EF4-FFF2-40B4-BE49-F238E27FC236}">
                <a16:creationId xmlns:a16="http://schemas.microsoft.com/office/drawing/2014/main" xmlns="" id="{DC445A9E-E38D-4255-B359-E3D46967EE0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92391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pPr>
            <a:r>
              <a:rPr lang="en-US" sz="8000" dirty="0">
                <a:solidFill>
                  <a:schemeClr val="bg1"/>
                </a:solidFill>
                <a:latin typeface="+mn-lt"/>
              </a:rPr>
              <a:t>OFFICIALS EDUCATION </a:t>
            </a:r>
          </a:p>
          <a:p>
            <a:pPr algn="ctr">
              <a:lnSpc>
                <a:spcPct val="100000"/>
              </a:lnSpc>
            </a:pPr>
            <a:r>
              <a:rPr lang="en-US" sz="5900" b="0" dirty="0">
                <a:solidFill>
                  <a:schemeClr val="bg1"/>
                </a:solidFill>
                <a:latin typeface="+mn-lt"/>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mn-cs"/>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RULES </a:t>
            </a:r>
          </a:p>
          <a:p>
            <a:pPr algn="ctr"/>
            <a:r>
              <a:rPr lang="en-US" dirty="0">
                <a:solidFill>
                  <a:schemeClr val="bg1"/>
                </a:solidFill>
                <a:latin typeface="Acumin Pro Ultra Black" panose="020B0A04020202020204"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VIDEO </a:t>
            </a:r>
          </a:p>
          <a:p>
            <a:pPr algn="ctr"/>
            <a:r>
              <a:rPr lang="en-US" dirty="0">
                <a:solidFill>
                  <a:schemeClr val="bg1"/>
                </a:solidFill>
                <a:latin typeface="Acumin Pro Ultra Black" panose="020B0A04020202020204"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algn="ctr"/>
            <a:r>
              <a:rPr lang="en-US" dirty="0">
                <a:solidFill>
                  <a:schemeClr val="bg1"/>
                </a:solidFill>
                <a:latin typeface="Acumin Pro Ultra Black" panose="020B0A04020202020204" pitchFamily="34" charset="0"/>
              </a:rPr>
              <a:t>OFFICIALS </a:t>
            </a:r>
          </a:p>
          <a:p>
            <a:pPr algn="ctr"/>
            <a:r>
              <a:rPr lang="en-US" dirty="0">
                <a:solidFill>
                  <a:schemeClr val="bg1"/>
                </a:solidFill>
                <a:latin typeface="Acumin Pro Ultra Black" panose="020B0A04020202020204"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algn="ctr"/>
            <a:r>
              <a:rPr lang="en-US" sz="4200" b="1" dirty="0">
                <a:solidFill>
                  <a:schemeClr val="bg1"/>
                </a:solidFill>
                <a:latin typeface="Calibri" panose="020F0502020204030204" pitchFamily="34" charset="0"/>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algn="ctr"/>
            <a:r>
              <a:rPr lang="en-US" sz="3600" b="1" dirty="0">
                <a:solidFill>
                  <a:srgbClr val="00205B"/>
                </a:solidFill>
                <a:latin typeface="Calibri" panose="020F0502020204030204" pitchFamily="34" charset="0"/>
                <a:cs typeface="Calibri" panose="020F0502020204030204" pitchFamily="34" charset="0"/>
              </a:rPr>
              <a:t>Year Two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States </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Registering</a:t>
            </a:r>
            <a:br>
              <a:rPr lang="en-US" sz="1600" b="1" dirty="0">
                <a:solidFill>
                  <a:srgbClr val="00205B"/>
                </a:solidFill>
                <a:latin typeface="Calibri" panose="020F0502020204030204" pitchFamily="34" charset="0"/>
                <a:cs typeface="Calibri" panose="020F0502020204030204" pitchFamily="34" charset="0"/>
              </a:rPr>
            </a:br>
            <a:r>
              <a:rPr lang="en-US" sz="1600" b="1" dirty="0">
                <a:solidFill>
                  <a:srgbClr val="00205B"/>
                </a:solidFill>
                <a:latin typeface="Calibri" panose="020F0502020204030204" pitchFamily="34" charset="0"/>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Contests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algn="ctr"/>
            <a:r>
              <a:rPr lang="en-US" sz="3400" b="1" dirty="0">
                <a:solidFill>
                  <a:srgbClr val="00205B"/>
                </a:solidFill>
                <a:latin typeface="Calibri" panose="020F0502020204030204" pitchFamily="34" charset="0"/>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algn="ctr">
              <a:lnSpc>
                <a:spcPts val="1600"/>
              </a:lnSpc>
            </a:pPr>
            <a:r>
              <a:rPr lang="en-US" sz="1600" b="1" dirty="0">
                <a:solidFill>
                  <a:srgbClr val="00205B"/>
                </a:solidFill>
                <a:latin typeface="Calibri" panose="020F0502020204030204" pitchFamily="34" charset="0"/>
                <a:cs typeface="Calibri" panose="020F0502020204030204" pitchFamily="34" charset="0"/>
              </a:rPr>
              <a:t>Payments</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Sent to </a:t>
            </a:r>
          </a:p>
          <a:p>
            <a:pPr algn="ctr">
              <a:lnSpc>
                <a:spcPts val="1600"/>
              </a:lnSpc>
            </a:pPr>
            <a:r>
              <a:rPr lang="en-US" sz="1600" b="1" dirty="0">
                <a:solidFill>
                  <a:srgbClr val="00205B"/>
                </a:solidFill>
                <a:latin typeface="Calibri" panose="020F0502020204030204" pitchFamily="34" charset="0"/>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r>
              <a:rPr lang="en-US" sz="2000" b="1" dirty="0">
                <a:solidFill>
                  <a:schemeClr val="bg1"/>
                </a:solidFill>
                <a:latin typeface="Calibri" panose="020F0502020204030204" pitchFamily="34" charset="0"/>
                <a:cs typeface="Calibri" panose="020F0502020204030204" pitchFamily="34" charset="0"/>
              </a:rPr>
              <a:t>Future Developments: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Auto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Mobil Assign</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Customized Game and Travel Fees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Mass Update Capabilities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Integrated Playoff Financial Reporting</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Improvements: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Invoicing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Updated Financial Reporting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Playoff and Tournament Bracketing</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Eligibility Tracking Notifications</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Learn Integration</a:t>
            </a:r>
          </a:p>
          <a:p>
            <a:endParaRPr lang="en-US" sz="1600" dirty="0">
              <a:solidFill>
                <a:schemeClr val="bg1"/>
              </a:solidFill>
              <a:latin typeface="Calibri" panose="020F0502020204030204" pitchFamily="34" charset="0"/>
              <a:cs typeface="Calibri" panose="020F0502020204030204" pitchFamily="34" charset="0"/>
            </a:endParaRPr>
          </a:p>
          <a:p>
            <a:r>
              <a:rPr lang="en-US" sz="2000" b="1" dirty="0">
                <a:solidFill>
                  <a:schemeClr val="bg1"/>
                </a:solidFill>
                <a:latin typeface="Calibri" panose="020F0502020204030204" pitchFamily="34" charset="0"/>
                <a:cs typeface="Calibri" panose="020F0502020204030204" pitchFamily="34" charset="0"/>
              </a:rPr>
              <a:t>Coming Fall 2023:</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NFHS Exam Center</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Team App</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a:defRPr/>
            </a:pPr>
            <a:r>
              <a:rPr lang="en-US"/>
              <a:t>www.nfhs.org</a:t>
            </a:r>
            <a:endParaRPr lang="en-US" dirty="0"/>
          </a:p>
        </p:txBody>
      </p:sp>
      <p:pic>
        <p:nvPicPr>
          <p:cNvPr id="6" name="Picture 5" descr="A picture containing text, outdoor, screenshot&#10;&#10;Description automatically generated">
            <a:extLst>
              <a:ext uri="{FF2B5EF4-FFF2-40B4-BE49-F238E27FC236}">
                <a16:creationId xmlns:a16="http://schemas.microsoft.com/office/drawing/2014/main" xmlns="" id="{F8BC622F-2D4C-2848-BF05-DBB41E6A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spTree>
    <p:extLst>
      <p:ext uri="{BB962C8B-B14F-4D97-AF65-F5344CB8AC3E}">
        <p14:creationId xmlns:p14="http://schemas.microsoft.com/office/powerpoint/2010/main" val="1955100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football players posing for a picture&#10;&#10;Description automatically generated">
            <a:extLst>
              <a:ext uri="{FF2B5EF4-FFF2-40B4-BE49-F238E27FC236}">
                <a16:creationId xmlns:a16="http://schemas.microsoft.com/office/drawing/2014/main" xmlns="" id="{63F78678-42FF-4EF0-8F9F-206C5868FD75}"/>
              </a:ext>
            </a:extLst>
          </p:cNvPr>
          <p:cNvPicPr>
            <a:picLocks noChangeAspect="1"/>
          </p:cNvPicPr>
          <p:nvPr/>
        </p:nvPicPr>
        <p:blipFill rotWithShape="1">
          <a:blip r:embed="rId3">
            <a:extLst>
              <a:ext uri="{28A0092B-C50C-407E-A947-70E740481C1C}">
                <a14:useLocalDpi xmlns:a14="http://schemas.microsoft.com/office/drawing/2010/main" val="0"/>
              </a:ext>
            </a:extLst>
          </a:blip>
          <a:srcRect t="12668" b="55141"/>
          <a:stretch/>
        </p:blipFill>
        <p:spPr>
          <a:xfrm>
            <a:off x="-32526" y="0"/>
            <a:ext cx="12224524" cy="2623418"/>
          </a:xfrm>
          <a:prstGeom prst="rect">
            <a:avLst/>
          </a:prstGeom>
        </p:spPr>
      </p:pic>
      <p:sp>
        <p:nvSpPr>
          <p:cNvPr id="6" name="Rectangle 7"/>
          <p:cNvSpPr>
            <a:spLocks noChangeArrowheads="1"/>
          </p:cNvSpPr>
          <p:nvPr/>
        </p:nvSpPr>
        <p:spPr bwMode="auto">
          <a:xfrm>
            <a:off x="762001" y="642218"/>
            <a:ext cx="65531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2" y="762000"/>
            <a:ext cx="432784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400" b="1" kern="1400" dirty="0">
                <a:solidFill>
                  <a:srgbClr val="0D2C6C"/>
                </a:solidFill>
                <a:latin typeface="+mj-lt"/>
              </a:rPr>
              <a:t>Coaching Cross Country</a:t>
            </a:r>
            <a:endParaRPr lang="en-US" sz="4400" b="1" kern="1400" dirty="0">
              <a:solidFill>
                <a:srgbClr val="0D2C6C"/>
              </a:solidFill>
              <a:latin typeface="Titillium" panose="00000500000000000000" pitchFamily="50" charset="0"/>
            </a:endParaRPr>
          </a:p>
        </p:txBody>
      </p:sp>
      <p:sp>
        <p:nvSpPr>
          <p:cNvPr id="11" name="Text Box 13"/>
          <p:cNvSpPr txBox="1">
            <a:spLocks noChangeArrowheads="1"/>
          </p:cNvSpPr>
          <p:nvPr/>
        </p:nvSpPr>
        <p:spPr bwMode="auto">
          <a:xfrm>
            <a:off x="8218489" y="3096783"/>
            <a:ext cx="3955700" cy="35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defTabSz="1255713">
              <a:spcAft>
                <a:spcPts val="300"/>
              </a:spcAft>
            </a:pPr>
            <a:r>
              <a:rPr lang="en-US" sz="2000" kern="1400" dirty="0">
                <a:solidFill>
                  <a:srgbClr val="0D2C6C"/>
                </a:solidFill>
                <a:latin typeface="+mj-lt"/>
              </a:rPr>
              <a:t>- Training Plan</a:t>
            </a:r>
          </a:p>
          <a:p>
            <a:pPr defTabSz="1255713">
              <a:spcAft>
                <a:spcPts val="300"/>
              </a:spcAft>
            </a:pPr>
            <a:r>
              <a:rPr lang="en-US" sz="2000" kern="1400" dirty="0">
                <a:solidFill>
                  <a:srgbClr val="0D2C6C"/>
                </a:solidFill>
                <a:latin typeface="+mj-lt"/>
              </a:rPr>
              <a:t>- Goal Setting and Mental Toughness</a:t>
            </a:r>
          </a:p>
          <a:p>
            <a:pPr defTabSz="1255713">
              <a:spcAft>
                <a:spcPts val="300"/>
              </a:spcAft>
            </a:pPr>
            <a:r>
              <a:rPr lang="en-US" sz="2000" kern="1400" dirty="0">
                <a:solidFill>
                  <a:srgbClr val="0D2C6C"/>
                </a:solidFill>
                <a:latin typeface="+mj-lt"/>
              </a:rPr>
              <a:t>- Team Dynamics</a:t>
            </a:r>
          </a:p>
          <a:p>
            <a:pPr defTabSz="1255713">
              <a:spcAft>
                <a:spcPts val="300"/>
              </a:spcAft>
            </a:pPr>
            <a:r>
              <a:rPr lang="en-US" sz="2000" kern="1400" dirty="0">
                <a:solidFill>
                  <a:srgbClr val="0D2C6C"/>
                </a:solidFill>
                <a:latin typeface="+mj-lt"/>
              </a:rPr>
              <a:t>- Tapering Principles</a:t>
            </a:r>
          </a:p>
          <a:p>
            <a:pPr defTabSz="1255713">
              <a:spcAft>
                <a:spcPts val="300"/>
              </a:spcAft>
            </a:pPr>
            <a:r>
              <a:rPr lang="en-US" sz="2000" kern="1400" dirty="0">
                <a:solidFill>
                  <a:srgbClr val="0D2C6C"/>
                </a:solidFill>
                <a:latin typeface="+mj-lt"/>
              </a:rPr>
              <a:t>- Common Injuries and Prevention</a:t>
            </a:r>
          </a:p>
          <a:p>
            <a:pPr defTabSz="1255713">
              <a:spcAft>
                <a:spcPts val="300"/>
              </a:spcAft>
            </a:pPr>
            <a:r>
              <a:rPr lang="en-US" sz="2000" kern="1400" dirty="0">
                <a:solidFill>
                  <a:srgbClr val="0D2C6C"/>
                </a:solidFill>
                <a:latin typeface="+mj-lt"/>
              </a:rPr>
              <a:t>- Ancillary Training Activities</a:t>
            </a:r>
          </a:p>
          <a:p>
            <a:pPr defTabSz="1255713">
              <a:spcAft>
                <a:spcPts val="300"/>
              </a:spcAft>
            </a:pPr>
            <a:r>
              <a:rPr lang="en-US" sz="2000" kern="1400" dirty="0">
                <a:solidFill>
                  <a:srgbClr val="0D2C6C"/>
                </a:solidFill>
                <a:latin typeface="+mj-lt"/>
              </a:rPr>
              <a:t>- Training Environments</a:t>
            </a:r>
          </a:p>
          <a:p>
            <a:pPr defTabSz="1255713">
              <a:spcAft>
                <a:spcPts val="300"/>
              </a:spcAft>
            </a:pPr>
            <a:r>
              <a:rPr lang="en-US" sz="2000" kern="1400" dirty="0">
                <a:solidFill>
                  <a:srgbClr val="0D2C6C"/>
                </a:solidFill>
                <a:latin typeface="+mj-lt"/>
              </a:rPr>
              <a:t>COST $35</a:t>
            </a:r>
          </a:p>
        </p:txBody>
      </p:sp>
      <p:sp>
        <p:nvSpPr>
          <p:cNvPr id="12" name="Text Box 14"/>
          <p:cNvSpPr txBox="1">
            <a:spLocks noChangeArrowheads="1"/>
          </p:cNvSpPr>
          <p:nvPr/>
        </p:nvSpPr>
        <p:spPr bwMode="auto">
          <a:xfrm>
            <a:off x="457200" y="2657957"/>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ED1944"/>
                </a:solidFill>
                <a:latin typeface="+mj-lt"/>
                <a:cs typeface="Arial" pitchFamily="34" charset="0"/>
              </a:rPr>
              <a:t>Course Objectives</a:t>
            </a:r>
            <a:endParaRPr lang="en-US" altLang="en-US" sz="3200" dirty="0">
              <a:solidFill>
                <a:srgbClr val="ED1944"/>
              </a:solidFill>
              <a:latin typeface="+mj-lt"/>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algn="ctr" fontAlgn="base">
              <a:lnSpc>
                <a:spcPct val="150000"/>
              </a:lnSpc>
              <a:spcBef>
                <a:spcPct val="0"/>
              </a:spcBef>
              <a:spcAft>
                <a:spcPct val="0"/>
              </a:spcAft>
            </a:pPr>
            <a:r>
              <a:rPr lang="en-US" altLang="en-US" dirty="0">
                <a:solidFill>
                  <a:schemeClr val="bg1"/>
                </a:solidFill>
                <a:latin typeface="+mj-lt"/>
                <a:cs typeface="Arial" pitchFamily="34" charset="0"/>
              </a:rPr>
              <a:t>Available at </a:t>
            </a:r>
            <a:r>
              <a:rPr lang="en-US" altLang="en-US" b="1" dirty="0">
                <a:solidFill>
                  <a:schemeClr val="bg1"/>
                </a:solidFill>
                <a:latin typeface="+mj-lt"/>
                <a:cs typeface="Arial" pitchFamily="34" charset="0"/>
              </a:rPr>
              <a:t>nfhslearn.com!</a:t>
            </a:r>
            <a:endParaRPr lang="en-US" altLang="en-US" sz="2000" dirty="0">
              <a:solidFill>
                <a:schemeClr val="bg1"/>
              </a:solidFill>
              <a:latin typeface="+mj-lt"/>
              <a:cs typeface="Arial" pitchFamily="34" charset="0"/>
            </a:endParaRPr>
          </a:p>
        </p:txBody>
      </p:sp>
      <p:sp>
        <p:nvSpPr>
          <p:cNvPr id="17" name="Text Box 14"/>
          <p:cNvSpPr txBox="1">
            <a:spLocks noChangeArrowheads="1"/>
          </p:cNvSpPr>
          <p:nvPr/>
        </p:nvSpPr>
        <p:spPr bwMode="auto">
          <a:xfrm>
            <a:off x="8229599" y="2643938"/>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ED1944"/>
                </a:solidFill>
                <a:latin typeface="+mj-lt"/>
                <a:cs typeface="Arial" pitchFamily="34" charset="0"/>
              </a:rPr>
              <a:t>Units</a:t>
            </a:r>
            <a:endParaRPr lang="en-US" altLang="en-US" sz="2400" dirty="0">
              <a:solidFill>
                <a:srgbClr val="ED1944"/>
              </a:solidFill>
              <a:latin typeface="+mj-lt"/>
              <a:cs typeface="Arial" pitchFamily="34" charset="0"/>
            </a:endParaRPr>
          </a:p>
        </p:txBody>
      </p:sp>
      <p:sp>
        <p:nvSpPr>
          <p:cNvPr id="16" name="Text Box 13"/>
          <p:cNvSpPr txBox="1">
            <a:spLocks noChangeArrowheads="1"/>
          </p:cNvSpPr>
          <p:nvPr/>
        </p:nvSpPr>
        <p:spPr bwMode="auto">
          <a:xfrm>
            <a:off x="381000" y="3200400"/>
            <a:ext cx="7474229"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ts val="2400"/>
              </a:lnSpc>
              <a:spcAft>
                <a:spcPts val="300"/>
              </a:spcAft>
              <a:buFontTx/>
              <a:buChar char="-"/>
            </a:pPr>
            <a:r>
              <a:rPr lang="en-US" altLang="en-US" sz="2400" kern="1400" dirty="0">
                <a:solidFill>
                  <a:srgbClr val="0D2C6C"/>
                </a:solidFill>
                <a:latin typeface="+mj-lt"/>
                <a:cs typeface="Arial" pitchFamily="34" charset="0"/>
              </a:rPr>
              <a:t>Explain the cycles of the season and how to develop training plans based on them</a:t>
            </a:r>
          </a:p>
          <a:p>
            <a:pPr marL="285750" indent="-137160">
              <a:lnSpc>
                <a:spcPts val="2400"/>
              </a:lnSpc>
              <a:spcAft>
                <a:spcPts val="300"/>
              </a:spcAft>
              <a:buFontTx/>
              <a:buChar char="-"/>
            </a:pPr>
            <a:r>
              <a:rPr lang="en-US" altLang="en-US" sz="2400" kern="1400" dirty="0">
                <a:solidFill>
                  <a:srgbClr val="0D2C6C"/>
                </a:solidFill>
                <a:latin typeface="+mj-lt"/>
                <a:cs typeface="Arial" pitchFamily="34" charset="0"/>
              </a:rPr>
              <a:t>Illustrate drills using video of student-athletes</a:t>
            </a:r>
          </a:p>
          <a:p>
            <a:pPr marL="285750" indent="-137160">
              <a:lnSpc>
                <a:spcPts val="2400"/>
              </a:lnSpc>
              <a:spcAft>
                <a:spcPts val="300"/>
              </a:spcAft>
              <a:buFontTx/>
              <a:buChar char="-"/>
            </a:pPr>
            <a:r>
              <a:rPr lang="en-US" altLang="en-US" sz="2400" kern="1400" dirty="0">
                <a:solidFill>
                  <a:srgbClr val="0D2C6C"/>
                </a:solidFill>
                <a:latin typeface="+mj-lt"/>
                <a:cs typeface="Arial" pitchFamily="34" charset="0"/>
              </a:rPr>
              <a:t>Identify common Cross Country injuries and ways to prevent them</a:t>
            </a:r>
          </a:p>
          <a:p>
            <a:pPr marL="285750" indent="-137160">
              <a:lnSpc>
                <a:spcPts val="2400"/>
              </a:lnSpc>
              <a:spcAft>
                <a:spcPts val="300"/>
              </a:spcAft>
              <a:buFontTx/>
              <a:buChar char="-"/>
            </a:pPr>
            <a:r>
              <a:rPr lang="en-US" altLang="en-US" sz="2400" kern="1400" dirty="0">
                <a:solidFill>
                  <a:srgbClr val="0D2C6C"/>
                </a:solidFill>
                <a:latin typeface="+mj-lt"/>
                <a:cs typeface="Arial" pitchFamily="34" charset="0"/>
              </a:rPr>
              <a:t>Introduce the concepts of Team Dynamics and explain how they affect a team’s performance and experience</a:t>
            </a:r>
          </a:p>
          <a:p>
            <a:pPr marL="285750" indent="-137160">
              <a:lnSpc>
                <a:spcPts val="2400"/>
              </a:lnSpc>
              <a:spcAft>
                <a:spcPts val="300"/>
              </a:spcAft>
              <a:buFontTx/>
              <a:buChar char="-"/>
            </a:pPr>
            <a:r>
              <a:rPr lang="en-US" altLang="en-US" sz="2400" kern="1400" dirty="0">
                <a:solidFill>
                  <a:srgbClr val="0D2C6C"/>
                </a:solidFill>
                <a:latin typeface="+mj-lt"/>
                <a:cs typeface="Arial" pitchFamily="34" charset="0"/>
              </a:rPr>
              <a:t>Provide an overview of goal-setting and mental toughness</a:t>
            </a:r>
          </a:p>
          <a:p>
            <a:pPr marL="285750" indent="-137160">
              <a:lnSpc>
                <a:spcPts val="2400"/>
              </a:lnSpc>
              <a:spcAft>
                <a:spcPts val="300"/>
              </a:spcAft>
              <a:buFontTx/>
              <a:buChar char="-"/>
            </a:pPr>
            <a:endParaRPr lang="en-US" altLang="en-US" sz="2400" kern="1400" dirty="0">
              <a:solidFill>
                <a:srgbClr val="0D2C6C"/>
              </a:solidFill>
              <a:latin typeface="+mj-lt"/>
              <a:cs typeface="Arial" pitchFamily="34" charset="0"/>
            </a:endParaRPr>
          </a:p>
        </p:txBody>
      </p:sp>
      <p:cxnSp>
        <p:nvCxnSpPr>
          <p:cNvPr id="15" name="Straight Connector 14">
            <a:extLst>
              <a:ext uri="{FF2B5EF4-FFF2-40B4-BE49-F238E27FC236}">
                <a16:creationId xmlns:a16="http://schemas.microsoft.com/office/drawing/2014/main" xmlns="" id="{D475E364-E30B-400D-8ADD-3643CBBA74BD}"/>
              </a:ext>
            </a:extLst>
          </p:cNvPr>
          <p:cNvCxnSpPr>
            <a:cxnSpLocks/>
          </p:cNvCxnSpPr>
          <p:nvPr/>
        </p:nvCxnSpPr>
        <p:spPr>
          <a:xfrm>
            <a:off x="8001000" y="2743200"/>
            <a:ext cx="0" cy="3429000"/>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32525" y="642218"/>
            <a:ext cx="794525" cy="1466447"/>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xmlns="" id="{12D7E8AC-0334-44DD-A040-812CE9EE3AEA}"/>
              </a:ext>
            </a:extLst>
          </p:cNvPr>
          <p:cNvCxnSpPr>
            <a:cxnSpLocks/>
          </p:cNvCxnSpPr>
          <p:nvPr/>
        </p:nvCxnSpPr>
        <p:spPr>
          <a:xfrm>
            <a:off x="4648200" y="757945"/>
            <a:ext cx="0" cy="1214438"/>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xmlns="" id="{530371AE-E043-468C-89E3-2FCF60421CF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663176" y="659029"/>
            <a:ext cx="1432824" cy="1432824"/>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xmlns="" id="{B49A86FC-E5EB-4B1D-8664-450FA4EA79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6447" y="533400"/>
            <a:ext cx="1734390" cy="1734390"/>
          </a:xfrm>
          <a:prstGeom prst="rect">
            <a:avLst/>
          </a:prstGeom>
        </p:spPr>
      </p:pic>
    </p:spTree>
    <p:extLst>
      <p:ext uri="{BB962C8B-B14F-4D97-AF65-F5344CB8AC3E}">
        <p14:creationId xmlns:p14="http://schemas.microsoft.com/office/powerpoint/2010/main" val="2108939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sport, track, fence&#10;&#10;Description automatically generated">
            <a:extLst>
              <a:ext uri="{FF2B5EF4-FFF2-40B4-BE49-F238E27FC236}">
                <a16:creationId xmlns:a16="http://schemas.microsoft.com/office/drawing/2014/main" xmlns="" id="{EBE206B2-4DC6-473C-8E8F-FD2C8B7E4B84}"/>
              </a:ext>
            </a:extLst>
          </p:cNvPr>
          <p:cNvPicPr>
            <a:picLocks noChangeAspect="1"/>
          </p:cNvPicPr>
          <p:nvPr/>
        </p:nvPicPr>
        <p:blipFill rotWithShape="1">
          <a:blip r:embed="rId3">
            <a:extLst>
              <a:ext uri="{28A0092B-C50C-407E-A947-70E740481C1C}">
                <a14:useLocalDpi xmlns:a14="http://schemas.microsoft.com/office/drawing/2010/main" val="0"/>
              </a:ext>
            </a:extLst>
          </a:blip>
          <a:srcRect t="23313" b="43298"/>
          <a:stretch/>
        </p:blipFill>
        <p:spPr>
          <a:xfrm>
            <a:off x="-32527" y="-76199"/>
            <a:ext cx="12224527" cy="2710922"/>
          </a:xfrm>
          <a:prstGeom prst="rect">
            <a:avLst/>
          </a:prstGeom>
        </p:spPr>
      </p:pic>
      <p:sp>
        <p:nvSpPr>
          <p:cNvPr id="6" name="Rectangle 7"/>
          <p:cNvSpPr>
            <a:spLocks noChangeArrowheads="1"/>
          </p:cNvSpPr>
          <p:nvPr/>
        </p:nvSpPr>
        <p:spPr bwMode="auto">
          <a:xfrm>
            <a:off x="762001" y="642218"/>
            <a:ext cx="6553199" cy="1466447"/>
          </a:xfrm>
          <a:prstGeom prst="rect">
            <a:avLst/>
          </a:prstGeom>
          <a:solidFill>
            <a:srgbClr val="FFFFFF">
              <a:alpha val="80000"/>
            </a:srgbClr>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sp>
        <p:nvSpPr>
          <p:cNvPr id="7" name="Text Box 10"/>
          <p:cNvSpPr txBox="1">
            <a:spLocks noChangeArrowheads="1"/>
          </p:cNvSpPr>
          <p:nvPr/>
        </p:nvSpPr>
        <p:spPr bwMode="auto">
          <a:xfrm>
            <a:off x="929952" y="762000"/>
            <a:ext cx="432784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nSpc>
                <a:spcPct val="85000"/>
              </a:lnSpc>
            </a:pPr>
            <a:r>
              <a:rPr lang="en-US" sz="4400" b="1" kern="1400" dirty="0">
                <a:solidFill>
                  <a:srgbClr val="0D2C6C"/>
                </a:solidFill>
                <a:latin typeface="+mj-lt"/>
              </a:rPr>
              <a:t>Coaching Track and Field</a:t>
            </a:r>
            <a:endParaRPr lang="en-US" sz="4400" b="1" kern="1400" dirty="0">
              <a:solidFill>
                <a:srgbClr val="0D2C6C"/>
              </a:solidFill>
              <a:latin typeface="Titillium" panose="00000500000000000000" pitchFamily="50" charset="0"/>
            </a:endParaRPr>
          </a:p>
        </p:txBody>
      </p:sp>
      <p:sp>
        <p:nvSpPr>
          <p:cNvPr id="11" name="Text Box 13"/>
          <p:cNvSpPr txBox="1">
            <a:spLocks noChangeArrowheads="1"/>
          </p:cNvSpPr>
          <p:nvPr/>
        </p:nvSpPr>
        <p:spPr bwMode="auto">
          <a:xfrm>
            <a:off x="8229599" y="3134278"/>
            <a:ext cx="3955700" cy="35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342900" indent="-342900" defTabSz="1255713">
              <a:spcAft>
                <a:spcPts val="300"/>
              </a:spcAft>
              <a:buFontTx/>
              <a:buChar char="-"/>
            </a:pPr>
            <a:r>
              <a:rPr lang="en-US" sz="3200" kern="1400" dirty="0">
                <a:solidFill>
                  <a:srgbClr val="0D2C6C"/>
                </a:solidFill>
                <a:latin typeface="+mj-lt"/>
              </a:rPr>
              <a:t>Running</a:t>
            </a:r>
          </a:p>
          <a:p>
            <a:pPr marL="342900" indent="-342900" defTabSz="1255713">
              <a:spcAft>
                <a:spcPts val="300"/>
              </a:spcAft>
              <a:buFontTx/>
              <a:buChar char="-"/>
            </a:pPr>
            <a:r>
              <a:rPr lang="en-US" sz="3200" kern="1400" dirty="0">
                <a:solidFill>
                  <a:srgbClr val="0D2C6C"/>
                </a:solidFill>
                <a:latin typeface="+mj-lt"/>
              </a:rPr>
              <a:t>Jumping</a:t>
            </a:r>
          </a:p>
          <a:p>
            <a:pPr marL="342900" indent="-342900" defTabSz="1255713">
              <a:spcAft>
                <a:spcPts val="300"/>
              </a:spcAft>
              <a:buFontTx/>
              <a:buChar char="-"/>
            </a:pPr>
            <a:r>
              <a:rPr lang="en-US" sz="3200" kern="1400" dirty="0">
                <a:solidFill>
                  <a:srgbClr val="0D2C6C"/>
                </a:solidFill>
                <a:latin typeface="+mj-lt"/>
              </a:rPr>
              <a:t>Throwing</a:t>
            </a:r>
          </a:p>
        </p:txBody>
      </p:sp>
      <p:sp>
        <p:nvSpPr>
          <p:cNvPr id="12" name="Text Box 14"/>
          <p:cNvSpPr txBox="1">
            <a:spLocks noChangeArrowheads="1"/>
          </p:cNvSpPr>
          <p:nvPr/>
        </p:nvSpPr>
        <p:spPr bwMode="auto">
          <a:xfrm>
            <a:off x="457200" y="2657957"/>
            <a:ext cx="5312231" cy="384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ED1944"/>
                </a:solidFill>
                <a:latin typeface="+mj-lt"/>
                <a:cs typeface="Arial" pitchFamily="34" charset="0"/>
              </a:rPr>
              <a:t>Course Objectives</a:t>
            </a:r>
            <a:endParaRPr lang="en-US" altLang="en-US" sz="3200" dirty="0">
              <a:solidFill>
                <a:srgbClr val="ED1944"/>
              </a:solidFill>
              <a:latin typeface="+mj-lt"/>
              <a:cs typeface="Arial" pitchFamily="34" charset="0"/>
            </a:endParaRPr>
          </a:p>
        </p:txBody>
      </p:sp>
      <p:sp>
        <p:nvSpPr>
          <p:cNvPr id="13" name="Text Box 15"/>
          <p:cNvSpPr txBox="1">
            <a:spLocks noChangeArrowheads="1"/>
          </p:cNvSpPr>
          <p:nvPr/>
        </p:nvSpPr>
        <p:spPr bwMode="auto">
          <a:xfrm>
            <a:off x="-32525" y="6291982"/>
            <a:ext cx="12224525" cy="566018"/>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pPr algn="ctr" fontAlgn="base">
              <a:lnSpc>
                <a:spcPct val="150000"/>
              </a:lnSpc>
              <a:spcBef>
                <a:spcPct val="0"/>
              </a:spcBef>
              <a:spcAft>
                <a:spcPct val="0"/>
              </a:spcAft>
            </a:pPr>
            <a:r>
              <a:rPr lang="en-US" altLang="en-US" dirty="0">
                <a:solidFill>
                  <a:schemeClr val="bg1"/>
                </a:solidFill>
                <a:latin typeface="+mj-lt"/>
                <a:cs typeface="Arial" pitchFamily="34" charset="0"/>
              </a:rPr>
              <a:t>Available at </a:t>
            </a:r>
            <a:r>
              <a:rPr lang="en-US" altLang="en-US" b="1" dirty="0">
                <a:solidFill>
                  <a:schemeClr val="bg1"/>
                </a:solidFill>
                <a:latin typeface="+mj-lt"/>
                <a:cs typeface="Arial" pitchFamily="34" charset="0"/>
              </a:rPr>
              <a:t>nfhslearn.com!</a:t>
            </a:r>
            <a:endParaRPr lang="en-US" altLang="en-US" sz="2000" dirty="0">
              <a:solidFill>
                <a:schemeClr val="bg1"/>
              </a:solidFill>
              <a:latin typeface="+mj-lt"/>
              <a:cs typeface="Arial" pitchFamily="34" charset="0"/>
            </a:endParaRPr>
          </a:p>
        </p:txBody>
      </p:sp>
      <p:sp>
        <p:nvSpPr>
          <p:cNvPr id="17" name="Text Box 14"/>
          <p:cNvSpPr txBox="1">
            <a:spLocks noChangeArrowheads="1"/>
          </p:cNvSpPr>
          <p:nvPr/>
        </p:nvSpPr>
        <p:spPr bwMode="auto">
          <a:xfrm>
            <a:off x="8229599" y="2643938"/>
            <a:ext cx="2438400" cy="412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r>
              <a:rPr lang="en-US" altLang="en-US" sz="3200" b="1" dirty="0">
                <a:solidFill>
                  <a:srgbClr val="ED1944"/>
                </a:solidFill>
                <a:latin typeface="+mj-lt"/>
                <a:cs typeface="Arial" pitchFamily="34" charset="0"/>
              </a:rPr>
              <a:t>Units</a:t>
            </a:r>
            <a:endParaRPr lang="en-US" altLang="en-US" sz="2400" dirty="0">
              <a:solidFill>
                <a:srgbClr val="ED1944"/>
              </a:solidFill>
              <a:latin typeface="+mj-lt"/>
              <a:cs typeface="Arial" pitchFamily="34" charset="0"/>
            </a:endParaRPr>
          </a:p>
        </p:txBody>
      </p:sp>
      <p:sp>
        <p:nvSpPr>
          <p:cNvPr id="16" name="Text Box 13"/>
          <p:cNvSpPr txBox="1">
            <a:spLocks noChangeArrowheads="1"/>
          </p:cNvSpPr>
          <p:nvPr/>
        </p:nvSpPr>
        <p:spPr bwMode="auto">
          <a:xfrm>
            <a:off x="381000" y="3200400"/>
            <a:ext cx="7474229"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ts val="3000"/>
              </a:lnSpc>
              <a:spcAft>
                <a:spcPts val="300"/>
              </a:spcAft>
              <a:buFontTx/>
              <a:buChar char="-"/>
            </a:pPr>
            <a:r>
              <a:rPr lang="en-US" altLang="en-US" sz="2800" kern="1400" dirty="0">
                <a:solidFill>
                  <a:srgbClr val="0D2C6C"/>
                </a:solidFill>
                <a:latin typeface="+mj-lt"/>
                <a:cs typeface="Arial" pitchFamily="34" charset="0"/>
              </a:rPr>
              <a:t>Display fundamentals of running, jumping and throwing</a:t>
            </a:r>
          </a:p>
          <a:p>
            <a:pPr marL="285750" indent="-137160">
              <a:lnSpc>
                <a:spcPts val="3000"/>
              </a:lnSpc>
              <a:spcAft>
                <a:spcPts val="300"/>
              </a:spcAft>
              <a:buFontTx/>
              <a:buChar char="-"/>
            </a:pPr>
            <a:r>
              <a:rPr lang="en-US" altLang="en-US" sz="2800" kern="1400" dirty="0">
                <a:solidFill>
                  <a:srgbClr val="0D2C6C"/>
                </a:solidFill>
                <a:latin typeface="+mj-lt"/>
                <a:cs typeface="Arial" pitchFamily="34" charset="0"/>
              </a:rPr>
              <a:t>Highlight the importance of sound mechanics in teaching basic skills</a:t>
            </a:r>
          </a:p>
          <a:p>
            <a:pPr marL="285750" indent="-137160">
              <a:lnSpc>
                <a:spcPts val="3000"/>
              </a:lnSpc>
              <a:spcAft>
                <a:spcPts val="300"/>
              </a:spcAft>
              <a:buFontTx/>
              <a:buChar char="-"/>
            </a:pPr>
            <a:r>
              <a:rPr lang="en-US" altLang="en-US" sz="2800" kern="1400" dirty="0">
                <a:solidFill>
                  <a:srgbClr val="0D2C6C"/>
                </a:solidFill>
                <a:latin typeface="+mj-lt"/>
                <a:cs typeface="Arial" pitchFamily="34" charset="0"/>
              </a:rPr>
              <a:t>Identify key points of a skill</a:t>
            </a:r>
          </a:p>
          <a:p>
            <a:pPr marL="285750" indent="-137160">
              <a:lnSpc>
                <a:spcPts val="3000"/>
              </a:lnSpc>
              <a:spcAft>
                <a:spcPts val="300"/>
              </a:spcAft>
              <a:buFontTx/>
              <a:buChar char="-"/>
            </a:pPr>
            <a:r>
              <a:rPr lang="en-US" altLang="en-US" sz="2800" kern="1400" dirty="0">
                <a:solidFill>
                  <a:srgbClr val="0D2C6C"/>
                </a:solidFill>
                <a:latin typeface="+mj-lt"/>
                <a:cs typeface="Arial" pitchFamily="34" charset="0"/>
              </a:rPr>
              <a:t>Utilize video demonstrations to teach verbal cutes to use when coaching athletes</a:t>
            </a:r>
          </a:p>
        </p:txBody>
      </p:sp>
      <p:cxnSp>
        <p:nvCxnSpPr>
          <p:cNvPr id="15" name="Straight Connector 14">
            <a:extLst>
              <a:ext uri="{FF2B5EF4-FFF2-40B4-BE49-F238E27FC236}">
                <a16:creationId xmlns:a16="http://schemas.microsoft.com/office/drawing/2014/main" xmlns="" id="{D475E364-E30B-400D-8ADD-3643CBBA74BD}"/>
              </a:ext>
            </a:extLst>
          </p:cNvPr>
          <p:cNvCxnSpPr>
            <a:cxnSpLocks/>
          </p:cNvCxnSpPr>
          <p:nvPr/>
        </p:nvCxnSpPr>
        <p:spPr>
          <a:xfrm>
            <a:off x="8001000" y="2743200"/>
            <a:ext cx="0" cy="3429000"/>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xmlns="" id="{EA1646F0-4967-4ECC-A7F7-D494591172B2}"/>
              </a:ext>
            </a:extLst>
          </p:cNvPr>
          <p:cNvSpPr>
            <a:spLocks noChangeArrowheads="1"/>
          </p:cNvSpPr>
          <p:nvPr/>
        </p:nvSpPr>
        <p:spPr bwMode="auto">
          <a:xfrm>
            <a:off x="-32525" y="642218"/>
            <a:ext cx="794525" cy="1466447"/>
          </a:xfrm>
          <a:prstGeom prst="rect">
            <a:avLst/>
          </a:prstGeom>
          <a:solidFill>
            <a:srgbClr val="0D2C6C"/>
          </a:solidFill>
          <a:ln w="19050" algn="in">
            <a:noFill/>
            <a:miter lim="800000"/>
            <a:headEnd/>
            <a:tailEnd/>
          </a:ln>
          <a:effectLst/>
        </p:spPr>
        <p:txBody>
          <a:bodyPr vert="horz" wrap="square" lIns="36576" tIns="36576" rIns="36576" bIns="36576"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xmlns="" id="{12D7E8AC-0334-44DD-A040-812CE9EE3AEA}"/>
              </a:ext>
            </a:extLst>
          </p:cNvPr>
          <p:cNvCxnSpPr>
            <a:cxnSpLocks/>
          </p:cNvCxnSpPr>
          <p:nvPr/>
        </p:nvCxnSpPr>
        <p:spPr>
          <a:xfrm>
            <a:off x="4648200" y="757945"/>
            <a:ext cx="0" cy="1214438"/>
          </a:xfrm>
          <a:prstGeom prst="line">
            <a:avLst/>
          </a:prstGeom>
          <a:ln>
            <a:solidFill>
              <a:srgbClr val="0D2C6C"/>
            </a:solidFill>
          </a:ln>
        </p:spPr>
        <p:style>
          <a:lnRef idx="2">
            <a:schemeClr val="accent1"/>
          </a:lnRef>
          <a:fillRef idx="0">
            <a:schemeClr val="accent1"/>
          </a:fillRef>
          <a:effectRef idx="1">
            <a:schemeClr val="accent1"/>
          </a:effectRef>
          <a:fontRef idx="minor">
            <a:schemeClr val="tx1"/>
          </a:fontRef>
        </p:style>
      </p:cxnSp>
      <p:pic>
        <p:nvPicPr>
          <p:cNvPr id="20" name="Picture 19" descr="A picture containing drawing&#10;&#10;Description automatically generated">
            <a:extLst>
              <a:ext uri="{FF2B5EF4-FFF2-40B4-BE49-F238E27FC236}">
                <a16:creationId xmlns:a16="http://schemas.microsoft.com/office/drawing/2014/main" xmlns="" id="{B49A86FC-E5EB-4B1D-8664-450FA4EA79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6447" y="533400"/>
            <a:ext cx="1734390" cy="1734390"/>
          </a:xfrm>
          <a:prstGeom prst="rect">
            <a:avLst/>
          </a:prstGeom>
        </p:spPr>
      </p:pic>
      <p:sp>
        <p:nvSpPr>
          <p:cNvPr id="21" name="Rectangle 20">
            <a:extLst>
              <a:ext uri="{FF2B5EF4-FFF2-40B4-BE49-F238E27FC236}">
                <a16:creationId xmlns:a16="http://schemas.microsoft.com/office/drawing/2014/main" xmlns="" id="{325D2D55-F5D6-4B53-A1BD-762E26A59322}"/>
              </a:ext>
            </a:extLst>
          </p:cNvPr>
          <p:cNvSpPr/>
          <p:nvPr/>
        </p:nvSpPr>
        <p:spPr>
          <a:xfrm>
            <a:off x="8179873" y="4929642"/>
            <a:ext cx="3955699" cy="1276341"/>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xmlns="" id="{F5579EC4-DC06-4355-BEF5-E62A9A09D052}"/>
              </a:ext>
            </a:extLst>
          </p:cNvPr>
          <p:cNvSpPr txBox="1"/>
          <p:nvPr/>
        </p:nvSpPr>
        <p:spPr>
          <a:xfrm>
            <a:off x="8229599" y="4952715"/>
            <a:ext cx="3912675" cy="1200329"/>
          </a:xfrm>
          <a:prstGeom prst="rect">
            <a:avLst/>
          </a:prstGeom>
          <a:noFill/>
        </p:spPr>
        <p:txBody>
          <a:bodyPr wrap="square" rtlCol="0">
            <a:spAutoFit/>
          </a:bodyPr>
          <a:lstStyle/>
          <a:p>
            <a:pPr algn="ctr"/>
            <a:r>
              <a:rPr lang="en-US" sz="2400" b="1" dirty="0">
                <a:solidFill>
                  <a:schemeClr val="bg1"/>
                </a:solidFill>
              </a:rPr>
              <a:t>$75|</a:t>
            </a:r>
            <a:r>
              <a:rPr lang="en-US" sz="2400" dirty="0">
                <a:solidFill>
                  <a:schemeClr val="bg1"/>
                </a:solidFill>
              </a:rPr>
              <a:t>$10 discount with USA Track and Field Membership</a:t>
            </a:r>
          </a:p>
        </p:txBody>
      </p:sp>
      <p:pic>
        <p:nvPicPr>
          <p:cNvPr id="18" name="Picture 17">
            <a:extLst>
              <a:ext uri="{FF2B5EF4-FFF2-40B4-BE49-F238E27FC236}">
                <a16:creationId xmlns:a16="http://schemas.microsoft.com/office/drawing/2014/main" xmlns="" id="{FD35B021-AE70-3243-AA6A-F663A11928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63176" y="659029"/>
            <a:ext cx="1432824" cy="1432824"/>
          </a:xfrm>
          <a:prstGeom prst="rect">
            <a:avLst/>
          </a:prstGeom>
        </p:spPr>
      </p:pic>
    </p:spTree>
    <p:extLst>
      <p:ext uri="{BB962C8B-B14F-4D97-AF65-F5344CB8AC3E}">
        <p14:creationId xmlns:p14="http://schemas.microsoft.com/office/powerpoint/2010/main" val="3580568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a:t>By 2025, every high school sporting event in America will be streamed live. </a:t>
            </a:r>
          </a:p>
          <a:p>
            <a:r>
              <a:rPr lang="en-US" altLang="en-US"/>
              <a:t>The NFHS Network will be </a:t>
            </a:r>
            <a:br>
              <a:rPr lang="en-US" altLang="en-US"/>
            </a:br>
            <a:r>
              <a:rPr lang="en-US" altLang="en-US"/>
              <a:t>THE DESTINATION for fans </a:t>
            </a:r>
            <a:br>
              <a:rPr lang="en-US" altLang="en-US"/>
            </a:br>
            <a:r>
              <a:rPr lang="en-US" altLang="en-US"/>
              <a:t>to view these broadcasts. </a:t>
            </a:r>
          </a:p>
          <a:p>
            <a:r>
              <a:rPr lang="en-US" altLang="en-US"/>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algn="ctr" eaLnBrk="1" hangingPunct="1">
              <a:lnSpc>
                <a:spcPct val="80000"/>
              </a:lnSpc>
              <a:spcBef>
                <a:spcPct val="0"/>
              </a:spcBef>
              <a:buFontTx/>
              <a:buNone/>
            </a:pPr>
            <a:r>
              <a:rPr lang="en-US" altLang="en-US" sz="15000" b="1" dirty="0">
                <a:solidFill>
                  <a:schemeClr val="bg1"/>
                </a:solidFill>
                <a:ea typeface="Calibri" charset="0"/>
                <a:cs typeface="Calibri" charset="0"/>
              </a:rPr>
              <a:t>Over 1 million events this year…</a:t>
            </a:r>
          </a:p>
        </p:txBody>
      </p:sp>
      <p:pic>
        <p:nvPicPr>
          <p:cNvPr id="8" name="Picture 7" descr="A picture containing icon&#10;&#10;Description automatically generated">
            <a:extLst>
              <a:ext uri="{FF2B5EF4-FFF2-40B4-BE49-F238E27FC236}">
                <a16:creationId xmlns:a16="http://schemas.microsoft.com/office/drawing/2014/main" xmlns="" id="{E543B016-1D75-E61E-64D7-A1B803148AB0}"/>
              </a:ext>
            </a:extLst>
          </p:cNvPr>
          <p:cNvPicPr>
            <a:picLocks noChangeAspect="1"/>
          </p:cNvPicPr>
          <p:nvPr/>
        </p:nvPicPr>
        <p:blipFill>
          <a:blip r:embed="rId4"/>
          <a:stretch>
            <a:fillRect/>
          </a:stretch>
        </p:blipFill>
        <p:spPr>
          <a:xfrm>
            <a:off x="11245994" y="5765903"/>
            <a:ext cx="813331" cy="951845"/>
          </a:xfrm>
          <a:prstGeom prst="rect">
            <a:avLst/>
          </a:prstGeom>
        </p:spPr>
      </p:pic>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ED689C89-B869-41CD-8F77-655219350599}"/>
    </a:ext>
  </a:extLst>
</a:theme>
</file>

<file path=ppt/theme/theme2.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D8DB58BB-7C0F-4850-BA93-D53C519FB112}"/>
    </a:ext>
  </a:extLst>
</a:theme>
</file>

<file path=ppt/theme/theme3.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pptx" id="{CB2F46C3-C422-447D-806F-2A85EE076685}" vid="{04AC5FBC-1190-403F-A048-C9A099010D3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277D50-A8F4-41EA-8AAF-2B8EFD1D1E78}">
  <ds:schemaRef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infopath/2007/PartnerControls"/>
    <ds:schemaRef ds:uri="http://purl.org/dc/terms/"/>
    <ds:schemaRef ds:uri="ffc60a71-4a50-4afc-be20-b1cf64734936"/>
    <ds:schemaRef ds:uri="3bb8d7d1-06b8-47b8-a0de-bad91f18ef42"/>
    <ds:schemaRef ds:uri="http://www.w3.org/XML/1998/namespace"/>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2023-24 NFHS Stock Sport Rules PowerPoint_Wide Format.pptx</Template>
  <TotalTime>2288</TotalTime>
  <Words>4742</Words>
  <Application>Microsoft Office PowerPoint</Application>
  <PresentationFormat>Custom</PresentationFormat>
  <Paragraphs>718</Paragraphs>
  <Slides>45</Slides>
  <Notes>45</Notes>
  <HiddenSlides>0</HiddenSlides>
  <MMClips>0</MMClips>
  <ScaleCrop>false</ScaleCrop>
  <HeadingPairs>
    <vt:vector size="4" baseType="variant">
      <vt:variant>
        <vt:lpstr>Theme</vt:lpstr>
      </vt:variant>
      <vt:variant>
        <vt:i4>3</vt:i4>
      </vt:variant>
      <vt:variant>
        <vt:lpstr>Slide Titles</vt:lpstr>
      </vt:variant>
      <vt:variant>
        <vt:i4>45</vt:i4>
      </vt:variant>
    </vt:vector>
  </HeadingPairs>
  <TitlesOfParts>
    <vt:vector size="48" baseType="lpstr">
      <vt:lpstr>Office Theme</vt:lpstr>
      <vt:lpstr>Office Theme</vt:lpstr>
      <vt:lpstr>3_Office Theme</vt:lpstr>
      <vt:lpstr>2024 NFHS Track and Field and cross country PowerPoint</vt:lpstr>
      <vt:lpstr>National Federation of  State High School Associations</vt:lpstr>
      <vt:lpstr>National Federation of  State High School Associations</vt:lpstr>
      <vt:lpstr>NEW NFHS AllAccess – Website</vt:lpstr>
      <vt:lpstr>NEW NFHS AllAccess – Mobile App</vt:lpstr>
      <vt:lpstr>NFHS Rules Review Committee</vt:lpstr>
      <vt:lpstr>NFHS Track and field Rules Committee</vt:lpstr>
      <vt:lpstr>2024 nfhs Track and field and cross country RULES CHANGES</vt:lpstr>
      <vt:lpstr>3-8-1 finish judges and timers/fat</vt:lpstr>
      <vt:lpstr>4-2-1 nOTE PARTICIPATION AND ENTRY LIMITATIONS</vt:lpstr>
      <vt:lpstr>5-3-1 track markings</vt:lpstr>
      <vt:lpstr>5-7-4 c,d and NOTE (NEW) The start</vt:lpstr>
      <vt:lpstr>5-14-1 Hurdling infractions</vt:lpstr>
      <vt:lpstr>  6-2-2d (NEW) General Rules for field events</vt:lpstr>
      <vt:lpstr> 6-3-2b (NEW) Breaking ties</vt:lpstr>
      <vt:lpstr>6-3-2B NOTES (new) breaking ties cont. </vt:lpstr>
      <vt:lpstr> 6-4-1, 6-5-1, 6-6-1 THROWS</vt:lpstr>
      <vt:lpstr> 8-1 COURSE LAyout</vt:lpstr>
      <vt:lpstr> 8-1 COURSE Markings</vt:lpstr>
      <vt:lpstr> 8-1 COURSE</vt:lpstr>
      <vt:lpstr>8-5-3 (NEW) teams</vt:lpstr>
      <vt:lpstr> 9-6-1 (NEW) indoor relays</vt:lpstr>
      <vt:lpstr>2024 nfhs Track and field and cross country editorial changes</vt:lpstr>
      <vt:lpstr>4-2-1 participation and entry limitations</vt:lpstr>
      <vt:lpstr>4-6-5 disqualification and conduct</vt:lpstr>
      <vt:lpstr> 5-9-2 infractions for all races </vt:lpstr>
      <vt:lpstr>2024 nfhs Track and field and cross country Points of emphasis</vt:lpstr>
      <vt:lpstr>Fair starts</vt:lpstr>
      <vt:lpstr>Fair starts</vt:lpstr>
      <vt:lpstr>Fair starts</vt:lpstr>
      <vt:lpstr>Sportsmanship</vt:lpstr>
      <vt:lpstr>Cross country safety</vt:lpstr>
      <vt:lpstr>Cross country safety cont.</vt:lpstr>
      <vt:lpstr>Cross country safety cont.</vt:lpstr>
      <vt:lpstr>NFHS OFFICIALS Education </vt:lpstr>
      <vt:lpstr>PowerPoint Presentation</vt:lpstr>
      <vt:lpstr>PowerPoint Presentation</vt:lpstr>
      <vt:lpstr> NFHS Learning Center</vt:lpstr>
      <vt:lpstr>PowerPoint Presentation</vt:lpstr>
      <vt:lpstr>PowerPoint Presentation</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NFHS Track and Field and cross country PowerPoint</dc:title>
  <dc:creator>Jessie Benner</dc:creator>
  <cp:lastModifiedBy>jay</cp:lastModifiedBy>
  <cp:revision>18</cp:revision>
  <cp:lastPrinted>2023-05-23T18:19:08Z</cp:lastPrinted>
  <dcterms:created xsi:type="dcterms:W3CDTF">2023-06-13T18:11:52Z</dcterms:created>
  <dcterms:modified xsi:type="dcterms:W3CDTF">2024-01-16T18:39:49Z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