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handoutMasterIdLst>
    <p:handoutMasterId r:id="rId47"/>
  </p:handoutMasterIdLst>
  <p:sldIdLst>
    <p:sldId id="256" r:id="rId5"/>
    <p:sldId id="258" r:id="rId6"/>
    <p:sldId id="259" r:id="rId7"/>
    <p:sldId id="263" r:id="rId8"/>
    <p:sldId id="264" r:id="rId9"/>
    <p:sldId id="265" r:id="rId10"/>
    <p:sldId id="266" r:id="rId11"/>
    <p:sldId id="414" r:id="rId12"/>
    <p:sldId id="267" r:id="rId13"/>
    <p:sldId id="291" r:id="rId14"/>
    <p:sldId id="262" r:id="rId15"/>
    <p:sldId id="417" r:id="rId16"/>
    <p:sldId id="418" r:id="rId17"/>
    <p:sldId id="315" r:id="rId18"/>
    <p:sldId id="316" r:id="rId19"/>
    <p:sldId id="317" r:id="rId20"/>
    <p:sldId id="424" r:id="rId21"/>
    <p:sldId id="318" r:id="rId22"/>
    <p:sldId id="330" r:id="rId23"/>
    <p:sldId id="419" r:id="rId24"/>
    <p:sldId id="425" r:id="rId25"/>
    <p:sldId id="421" r:id="rId26"/>
    <p:sldId id="322" r:id="rId27"/>
    <p:sldId id="426" r:id="rId28"/>
    <p:sldId id="422" r:id="rId29"/>
    <p:sldId id="332" r:id="rId30"/>
    <p:sldId id="325" r:id="rId31"/>
    <p:sldId id="326" r:id="rId32"/>
    <p:sldId id="327" r:id="rId33"/>
    <p:sldId id="328" r:id="rId34"/>
    <p:sldId id="269" r:id="rId35"/>
    <p:sldId id="289" r:id="rId36"/>
    <p:sldId id="290" r:id="rId37"/>
    <p:sldId id="275" r:id="rId38"/>
    <p:sldId id="287" r:id="rId39"/>
    <p:sldId id="286" r:id="rId40"/>
    <p:sldId id="280" r:id="rId41"/>
    <p:sldId id="281" r:id="rId42"/>
    <p:sldId id="415" r:id="rId43"/>
    <p:sldId id="416" r:id="rId44"/>
    <p:sldId id="285" r:id="rId45"/>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1404" autoAdjust="0"/>
  </p:normalViewPr>
  <p:slideViewPr>
    <p:cSldViewPr snapToGrid="0">
      <p:cViewPr>
        <p:scale>
          <a:sx n="75" d="100"/>
          <a:sy n="75" d="100"/>
        </p:scale>
        <p:origin x="-1950" y="-90"/>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6C7E80D5-F1A8-4E6F-862E-E650C877881E}" type="datetimeFigureOut">
              <a:rPr lang="en-US"/>
              <a:pPr>
                <a:defRPr/>
              </a:pPr>
              <a:t>2/7/2022</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5785C147-DE6E-44AF-9501-F5A9E3994E64}" type="datetimeFigureOut">
              <a:rPr lang="en-US"/>
              <a:pPr>
                <a:defRPr/>
              </a:pPr>
              <a:t>2/7/2022</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11149831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NFHS is the national leader and advocate for high school athletics and performing arts programs. Services of the NFHS reach more than 19,000 high schools and 12 million participants throughout the </a:t>
            </a:r>
            <a:r>
              <a:rPr lang="en-US" b="0" dirty="0"/>
              <a:t>eight </a:t>
            </a:r>
            <a:r>
              <a:rPr lang="en-US" dirty="0"/>
              <a:t>NFHS sections across</a:t>
            </a:r>
            <a:r>
              <a:rPr lang="en-US" baseline="0" dirty="0"/>
              <a:t>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baseline="0"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 significant responsibility</a:t>
            </a:r>
            <a:r>
              <a:rPr lang="en-US" baseline="0" dirty="0"/>
              <a:t>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It is the vision of the NFHS to help prepare tomorrow’s leaders for the next level of life through the many program offerings in education-based</a:t>
            </a:r>
            <a:r>
              <a:rPr lang="en-US" baseline="0" dirty="0"/>
              <a:t> athletics and activities.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518633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All rules committee recommended rules changes are vetted through the NFHS Rules Review Committee before advancing to the NFHS Board of Directors for final action.  The committee, as</a:t>
            </a:r>
            <a:r>
              <a:rPr lang="en-US" baseline="0" dirty="0"/>
              <a:t> you see, 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3164921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NFHS writes playing rules for 17 sports, publishes High School Today (HST) along with several other key publications totaling</a:t>
            </a:r>
            <a:r>
              <a:rPr lang="en-US" baseline="0" dirty="0"/>
              <a:t> over </a:t>
            </a:r>
            <a:r>
              <a:rPr lang="en-US" b="0" i="0" baseline="0" dirty="0"/>
              <a:t>four</a:t>
            </a:r>
            <a:r>
              <a:rPr lang="en-US" b="1" i="1" baseline="0" dirty="0"/>
              <a:t> </a:t>
            </a:r>
            <a:r>
              <a:rPr lang="en-US" baseline="0" dirty="0"/>
              <a:t>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2644259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NFHS Rules and Case Book e-books are available for $6.99 each.</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1564071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lang="en-US" sz="1200" dirty="0">
                <a:latin typeface="+mn-lt"/>
              </a:rPr>
              <a:t>Rules app for all NFHS rules books and case books are available on iTunes and Google Play. Rules books and case books are cross-linked and enabled for searchable content.</a:t>
            </a:r>
          </a:p>
          <a:p>
            <a:pPr defTabSz="912813" eaLnBrk="1" hangingPunct="1"/>
            <a:endParaRPr lang="en-US" altLang="en-US" sz="1200" baseline="0" dirty="0">
              <a:latin typeface="+mn-lt"/>
            </a:endParaRPr>
          </a:p>
          <a:p>
            <a:pPr marL="171450" indent="-171450" defTabSz="912813" eaLnBrk="1" hangingPunct="1">
              <a:buFont typeface="Arial" panose="020B0604020202020204" pitchFamily="34" charset="0"/>
              <a:buChar char="•"/>
            </a:pPr>
            <a:r>
              <a:rPr lang="en-US" altLang="en-US" sz="1200" baseline="0" dirty="0">
                <a:latin typeface="+mn-lt"/>
              </a:rPr>
              <a:t>App is free to download</a:t>
            </a:r>
          </a:p>
          <a:p>
            <a:pPr marL="171450" indent="-171450" defTabSz="912813" eaLnBrk="1" hangingPunct="1">
              <a:buFont typeface="Arial" panose="020B0604020202020204" pitchFamily="34" charset="0"/>
              <a:buChar char="•"/>
            </a:pPr>
            <a:r>
              <a:rPr lang="en-US" altLang="en-US" sz="1200" baseline="0" dirty="0">
                <a:latin typeface="+mn-lt"/>
              </a:rPr>
              <a:t>Each book subscription is $6.99</a:t>
            </a:r>
          </a:p>
          <a:p>
            <a:pPr marL="171450" indent="-171450" defTabSz="912813" eaLnBrk="1" hangingPunct="1">
              <a:buFont typeface="Arial" panose="020B0604020202020204" pitchFamily="34" charset="0"/>
              <a:buChar char="•"/>
            </a:pPr>
            <a:r>
              <a:rPr lang="en-US" altLang="en-US" sz="1200" baseline="0" dirty="0">
                <a:latin typeface="+mn-lt"/>
              </a:rPr>
              <a:t>NFHS Coaches and Officials Association paid members get all books for free</a:t>
            </a:r>
          </a:p>
          <a:p>
            <a:pPr marL="171450" indent="-171450" defTabSz="912813" eaLnBrk="1" hangingPunct="1">
              <a:buFont typeface="Arial" panose="020B0604020202020204" pitchFamily="34" charset="0"/>
              <a:buChar char="•"/>
            </a:pPr>
            <a:r>
              <a:rPr lang="en-US" altLang="en-US" sz="1200" baseline="0" dirty="0">
                <a:latin typeface="+mn-lt"/>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707073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a:spcBef>
                <a:spcPct val="0"/>
              </a:spcBef>
              <a:buFontTx/>
              <a:buChar char="•"/>
            </a:pPr>
            <a:r>
              <a:rPr lang="en-US" altLang="en-US">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66688" indent="-166688">
              <a:spcBef>
                <a:spcPct val="0"/>
              </a:spcBef>
              <a:buFontTx/>
              <a:buChar char="•"/>
            </a:pPr>
            <a:r>
              <a:rPr lang="en-US" altLang="en-US">
                <a:latin typeface="+mn-lt"/>
                <a:cs typeface="Arial" pitchFamily="34" charset="0"/>
              </a:rPr>
              <a:t>Following these guidelines will assist in the individual student assessment by the student and the school.</a:t>
            </a:r>
          </a:p>
          <a:p>
            <a:pPr marL="166688" indent="-166688">
              <a:spcBef>
                <a:spcPct val="0"/>
              </a:spcBef>
              <a:buFontTx/>
              <a:buChar char="•"/>
            </a:pPr>
            <a:r>
              <a:rPr lang="en-US" altLang="en-US">
                <a:latin typeface="+mn-lt"/>
                <a:cs typeface="Arial" pitchFamily="34" charset="0"/>
              </a:rPr>
              <a:t>When requesting a possible accommodation, coaches should work with their school and the state association as early as possible in the sport season. </a:t>
            </a:r>
          </a:p>
          <a:p>
            <a:pPr marL="166688" indent="-166688">
              <a:spcBef>
                <a:spcPct val="0"/>
              </a:spcBef>
              <a:buFontTx/>
              <a:buChar char="•"/>
            </a:pPr>
            <a:r>
              <a:rPr lang="en-US" altLang="en-US">
                <a:latin typeface="+mn-lt"/>
                <a:cs typeface="Arial" pitchFamily="34" charset="0"/>
              </a:rPr>
              <a:t>Contest officials shall defer decisions on rule accommodations to the respective state association. </a:t>
            </a:r>
          </a:p>
          <a:p>
            <a:pPr marL="166688" indent="-166688">
              <a:spcBef>
                <a:spcPct val="0"/>
              </a:spcBef>
              <a:buFontTx/>
              <a:buChar char="•"/>
            </a:pPr>
            <a:r>
              <a:rPr lang="en-US" altLang="en-US">
                <a:latin typeface="+mn-lt"/>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1"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1"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B636AB-DB23-480D-9D5C-23A68D9D16EA}" type="slidenum">
              <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1649951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1-2-1: </a:t>
            </a:r>
            <a:r>
              <a:rPr lang="en-US" b="0" dirty="0"/>
              <a:t>B</a:t>
            </a:r>
            <a:r>
              <a:rPr lang="en-US" dirty="0"/>
              <a:t>ases may be designed to disengage from their anchor system.</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L</a:t>
            </a:r>
            <a:r>
              <a:rPr lang="en-US" sz="1200" dirty="0">
                <a:effectLst/>
                <a:latin typeface="Calibri" panose="020F0502020204030204" pitchFamily="34" charset="0"/>
                <a:ea typeface="Calibri" panose="020F0502020204030204" pitchFamily="34" charset="0"/>
                <a:cs typeface="Times New Roman" panose="02020603050405020304" pitchFamily="18" charset="0"/>
              </a:rPr>
              <a:t>anguage was added to clarify that break away bases are permitted. </a:t>
            </a:r>
            <a:r>
              <a:rPr lang="en-US" sz="1200" kern="1200" dirty="0">
                <a:solidFill>
                  <a:schemeClr val="tx1"/>
                </a:solidFill>
                <a:effectLst/>
                <a:latin typeface="+mn-lt"/>
                <a:ea typeface="+mn-ea"/>
                <a:cs typeface="+mn-cs"/>
              </a:rPr>
              <a:t>Rule 8-8-14 EFFECT states a runner reaching a base safely will not be out for being off the base if it becomes dislodged.  The NFHS interpretation has been that breakaway bases are permitted.  The suggested change formalizes this interpretation and places it with other regulations covering the field and its equipment.</a:t>
            </a:r>
            <a:r>
              <a:rPr lang="en-US" dirty="0">
                <a:effectLst/>
              </a:rPr>
              <a:t> </a:t>
            </a:r>
          </a:p>
          <a:p>
            <a:endParaRPr lang="en-US" dirty="0">
              <a:effectLst/>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a:p>
        </p:txBody>
      </p:sp>
    </p:spTree>
    <p:extLst>
      <p:ext uri="{BB962C8B-B14F-4D97-AF65-F5344CB8AC3E}">
        <p14:creationId xmlns:p14="http://schemas.microsoft.com/office/powerpoint/2010/main" val="1965909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US" sz="1200" b="1" kern="1200" dirty="0">
                <a:solidFill>
                  <a:schemeClr val="tx1"/>
                </a:solidFill>
                <a:effectLst/>
                <a:latin typeface="+mn-lt"/>
                <a:ea typeface="+mn-ea"/>
                <a:cs typeface="+mn-cs"/>
              </a:rPr>
              <a:t>Rule 1-3-3</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rPr>
              <a:t>The new ball specifications are permissible currently and will be required January 1, 2025, for high school competition. </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rPr>
              <a:t>Balls manufactured with the current specifications will be permitted for use through 2024.</a:t>
            </a: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
            </a:r>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Ball tolerance specifications for the 12-inch Fast Pitch Softball have been standardized for NFHS, NCAA, and USA Softball. After conducting research on whether the minimal changes might have an impact on safety, it was determined that changing the weight from 6¼ to 6½ ounces would not increase batted ball speed. Any balls manufactured with the former specifications will be permitted through 2024, to allow for state associations manufacturers to reduce current inventory. </a:t>
            </a:r>
            <a:r>
              <a:rPr lang="en-US" sz="1200" dirty="0">
                <a:effectLst/>
                <a:latin typeface="Calibri" panose="020F0502020204030204" pitchFamily="34" charset="0"/>
                <a:ea typeface="Arial" panose="020B0604020202020204" pitchFamily="34" charset="0"/>
                <a:cs typeface="Calibri" panose="020F0502020204030204" pitchFamily="34" charset="0"/>
              </a:rPr>
              <a:t>The new ball specifications are permitted for use during the 2021-22 season and will be required by January 1, 2025.</a:t>
            </a:r>
            <a:r>
              <a:rPr lang="en-US" sz="1200" dirty="0">
                <a:effectLst/>
                <a:latin typeface="Calibri" panose="020F0502020204030204" pitchFamily="34" charset="0"/>
                <a:ea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482605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indent="0">
              <a:buNone/>
            </a:pPr>
            <a:r>
              <a:rPr lang="en-US" sz="2800" b="1" dirty="0">
                <a:effectLst/>
                <a:latin typeface="Calibri" panose="020F0502020204030204" pitchFamily="34" charset="0"/>
                <a:ea typeface="Calibri" panose="020F0502020204030204" pitchFamily="34" charset="0"/>
                <a:cs typeface="Times New Roman" panose="02020603050405020304" pitchFamily="18" charset="0"/>
              </a:rPr>
              <a:t>Rule 3-2-5b, 3-2-12 – </a:t>
            </a:r>
            <a:r>
              <a:rPr lang="en-US" sz="2800" dirty="0">
                <a:latin typeface="+mj-lt"/>
                <a:ea typeface="Times New Roman" panose="02020603050405020304" pitchFamily="18" charset="0"/>
                <a:cs typeface="Times New Roman" panose="02020603050405020304" pitchFamily="18" charset="0"/>
              </a:rPr>
              <a:t>L</a:t>
            </a:r>
            <a:r>
              <a:rPr lang="en-US" sz="2800" dirty="0">
                <a:effectLst/>
                <a:latin typeface="+mj-lt"/>
                <a:ea typeface="Times New Roman" panose="02020603050405020304" pitchFamily="18" charset="0"/>
                <a:cs typeface="Times New Roman" panose="02020603050405020304" pitchFamily="18" charset="0"/>
              </a:rPr>
              <a:t>anguage prohibiting hard items to control the hair, such as beads, has been removed.  However, plastic visors and bandannas are still prohibited. </a:t>
            </a:r>
            <a:endParaRPr lang="en-US" sz="2800" dirty="0">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2800" b="1" dirty="0">
                <a:effectLst/>
                <a:latin typeface="Calibri" panose="020F0502020204030204" pitchFamily="34" charset="0"/>
                <a:ea typeface="Calibri" panose="020F0502020204030204" pitchFamily="34" charset="0"/>
                <a:cs typeface="Times New Roman" panose="02020603050405020304" pitchFamily="18" charset="0"/>
              </a:rPr>
              <a:t>Rationale: </a:t>
            </a:r>
            <a:r>
              <a:rPr lang="en-US" sz="2800" dirty="0">
                <a:effectLst/>
                <a:latin typeface="Calibri" panose="020F0502020204030204" pitchFamily="34" charset="0"/>
                <a:ea typeface="Calibri" panose="020F0502020204030204" pitchFamily="34" charset="0"/>
                <a:cs typeface="Times New Roman" panose="02020603050405020304" pitchFamily="18" charset="0"/>
              </a:rPr>
              <a:t>This change removes the language prohibiting hard items to control the hair and aligns language with other NFHS rules codes. Language was also removed in Rule 3-2-12 that </a:t>
            </a:r>
            <a:r>
              <a:rPr lang="en-US" sz="2800" dirty="0">
                <a:effectLst/>
                <a:latin typeface="+mj-lt"/>
                <a:ea typeface="Times New Roman" panose="02020603050405020304" pitchFamily="18" charset="0"/>
                <a:cs typeface="Times New Roman" panose="02020603050405020304" pitchFamily="18" charset="0"/>
              </a:rPr>
              <a:t>prohibited players from wearing hard cosmetic or decorative items.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a:p>
            <a:pPr marL="0" indent="0">
              <a:buNone/>
            </a:pPr>
            <a:r>
              <a:rPr lang="en-US" sz="1800" dirty="0"/>
              <a:t> </a:t>
            </a:r>
            <a:endParaRPr lang="en-US" sz="18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12</a:t>
            </a:fld>
            <a:endParaRPr lang="en-US"/>
          </a:p>
        </p:txBody>
      </p:sp>
    </p:spTree>
    <p:extLst>
      <p:ext uri="{BB962C8B-B14F-4D97-AF65-F5344CB8AC3E}">
        <p14:creationId xmlns:p14="http://schemas.microsoft.com/office/powerpoint/2010/main" val="1948371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Rule 3-2-5c: </a:t>
            </a:r>
            <a:r>
              <a:rPr lang="en-US" sz="1800" dirty="0">
                <a:effectLst/>
                <a:latin typeface="+mj-lt"/>
                <a:ea typeface="Times New Roman" panose="02020603050405020304" pitchFamily="18" charset="0"/>
                <a:cs typeface="Times New Roman" panose="02020603050405020304" pitchFamily="18" charset="0"/>
              </a:rPr>
              <a:t>Players may wear head coverings for religious reasons. The headwear must be made of non-abrasive, soft materials and must fit securely so that it is unlikely to come off during play. Head coverings worn for medical reasons must still receive state association approval. </a:t>
            </a:r>
            <a:endParaRPr lang="en-US" sz="2000" dirty="0">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Rationale: </a:t>
            </a:r>
            <a:r>
              <a:rPr lang="en-US" sz="1800" dirty="0">
                <a:effectLst/>
                <a:latin typeface="Calibri" panose="020F0502020204030204" pitchFamily="34" charset="0"/>
                <a:ea typeface="Calibri" panose="020F0502020204030204" pitchFamily="34" charset="0"/>
                <a:cs typeface="Times New Roman" panose="02020603050405020304" pitchFamily="18" charset="0"/>
              </a:rPr>
              <a:t>This </a:t>
            </a:r>
            <a:r>
              <a:rPr lang="en-US" sz="1800" dirty="0">
                <a:effectLst/>
                <a:latin typeface="Calibri" panose="020F0502020204030204" pitchFamily="34" charset="0"/>
                <a:ea typeface="'calibri',sans-serif"/>
                <a:cs typeface="Calibri" panose="020F0502020204030204" pitchFamily="34" charset="0"/>
              </a:rPr>
              <a:t>rule change eliminates the need for authorization from the state association for religious headwear while maintaining the requirement for approval of head coverings worn for medical reasons. </a:t>
            </a:r>
            <a:r>
              <a:rPr lang="en-US" sz="1800" dirty="0"/>
              <a:t>The State Association shall be notified </a:t>
            </a:r>
            <a:r>
              <a:rPr lang="en-US" sz="1800" u="sng" dirty="0"/>
              <a:t>after the contest</a:t>
            </a:r>
            <a:r>
              <a:rPr lang="en-US" sz="1800" dirty="0"/>
              <a:t> if there is a concern as to whether the head covering was worn for religious reasons.</a:t>
            </a:r>
          </a:p>
          <a:p>
            <a:endParaRPr lang="en-US" sz="1800" b="1"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13</a:t>
            </a:fld>
            <a:endParaRPr lang="en-US"/>
          </a:p>
        </p:txBody>
      </p:sp>
    </p:spTree>
    <p:extLst>
      <p:ext uri="{BB962C8B-B14F-4D97-AF65-F5344CB8AC3E}">
        <p14:creationId xmlns:p14="http://schemas.microsoft.com/office/powerpoint/2010/main" val="270376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Rule 3-5-3: </a:t>
            </a:r>
            <a:r>
              <a:rPr lang="en-US" sz="1200" dirty="0">
                <a:effectLst/>
                <a:latin typeface="+mj-lt"/>
                <a:ea typeface="Times New Roman" panose="02020603050405020304" pitchFamily="18" charset="0"/>
                <a:cs typeface="Times New Roman" panose="02020603050405020304" pitchFamily="18" charset="0"/>
              </a:rPr>
              <a:t>While in live-ball areas, a coach shall be attired in a school uniform or jersey/coaching shirt with slacks, shorts, or other leg coverings in school colors or colors of khaki, black, white or gray. </a:t>
            </a:r>
            <a:endParaRPr lang="en-US" sz="1200" dirty="0">
              <a:solidFill>
                <a:srgbClr val="414B56"/>
              </a:solidFill>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p>
          <a:p>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Edits for grammatical purposes. Additional language brings a coach’s attire up to date with current language used to describe a coaching garment. Reports have been submitted indicating that some female coaches were disqualified from coaching a contest due to being attired in apparel not specifically listed in the current rule. </a:t>
            </a:r>
            <a:r>
              <a:rPr lang="en-US" sz="1200" dirty="0">
                <a:effectLst/>
                <a:latin typeface="Calibri" panose="020F0502020204030204" pitchFamily="34" charset="0"/>
                <a:ea typeface="Arial" panose="020B0604020202020204" pitchFamily="34" charset="0"/>
                <a:cs typeface="Calibri" panose="020F0502020204030204" pitchFamily="34" charset="0"/>
              </a:rPr>
              <a:t>New language better defines permissible coach’s attire.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14</a:t>
            </a:fld>
            <a:endParaRPr lang="en-US"/>
          </a:p>
        </p:txBody>
      </p:sp>
    </p:spTree>
    <p:extLst>
      <p:ext uri="{BB962C8B-B14F-4D97-AF65-F5344CB8AC3E}">
        <p14:creationId xmlns:p14="http://schemas.microsoft.com/office/powerpoint/2010/main" val="3310096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indent="0">
              <a:buNone/>
            </a:pPr>
            <a:r>
              <a:rPr lang="en-US" sz="1800" b="1" dirty="0"/>
              <a:t>Rule 3-6-21 and PENALTY: </a:t>
            </a:r>
            <a:r>
              <a:rPr lang="en-US" sz="1800" dirty="0"/>
              <a:t>Batters shall not use a damaged bat that was previously removed from the game by an umpire. </a:t>
            </a:r>
            <a:r>
              <a:rPr lang="en-US" sz="1800" b="1" dirty="0"/>
              <a:t>PENALTY:</a:t>
            </a:r>
            <a:r>
              <a:rPr lang="en-US" sz="1800" dirty="0"/>
              <a:t> The offender shall be called out and the offender and head coach shall be restricted to the dugout for the remainder of the game. </a:t>
            </a:r>
          </a:p>
          <a:p>
            <a:endParaRPr lang="en-US" sz="1800" b="1" kern="1200" dirty="0">
              <a:solidFill>
                <a:schemeClr val="tx1"/>
              </a:solidFill>
              <a:effectLst/>
              <a:latin typeface="+mn-lt"/>
              <a:ea typeface="+mn-ea"/>
              <a:cs typeface="+mn-cs"/>
            </a:endParaRPr>
          </a:p>
          <a:p>
            <a:pPr marL="0" marR="0">
              <a:spcBef>
                <a:spcPts val="0"/>
              </a:spcBef>
              <a:spcAft>
                <a:spcPts val="0"/>
              </a:spcAft>
            </a:pPr>
            <a:r>
              <a:rPr lang="en-US" sz="2800" b="1" dirty="0">
                <a:solidFill>
                  <a:srgbClr val="000000"/>
                </a:solidFill>
                <a:effectLst/>
                <a:latin typeface="Calibri" panose="020F0502020204030204" pitchFamily="34" charset="0"/>
                <a:ea typeface="Arial" panose="020B0604020202020204" pitchFamily="34" charset="0"/>
              </a:rPr>
              <a:t>Rationale: </a:t>
            </a:r>
            <a:r>
              <a:rPr lang="en-US" sz="2800" dirty="0">
                <a:effectLst/>
                <a:latin typeface="Calibri" panose="020F0502020204030204" pitchFamily="34" charset="0"/>
                <a:ea typeface="Calibri" panose="020F0502020204030204" pitchFamily="34" charset="0"/>
                <a:cs typeface="Times New Roman" panose="02020603050405020304" pitchFamily="18" charset="0"/>
              </a:rPr>
              <a:t>This new article clarifies that a damaged bat, which had been previously removed by an umpire, cannot be reintroduced to the game. </a:t>
            </a:r>
            <a:r>
              <a:rPr lang="en-US" sz="1800" dirty="0">
                <a:effectLst/>
                <a:latin typeface="Calibri" panose="020F0502020204030204" pitchFamily="34" charset="0"/>
                <a:ea typeface="Calibri" panose="020F0502020204030204" pitchFamily="34" charset="0"/>
                <a:cs typeface="Times New Roman" panose="02020603050405020304" pitchFamily="18" charset="0"/>
              </a:rPr>
              <a:t>It also adds a penalty, which states that the batter is out and both the player and the head coach are restricted to the dugout.</a:t>
            </a:r>
          </a:p>
          <a:p>
            <a:pPr marL="0" marR="0">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clarification, a damaged bat is defined as a bat that was once legal and subsequently found to have cracks, rattles, dents or burrs; an illegal bat is defined as a bat that has been altered or does not meet the required specifications of a legal bat has been altered or is non-approved (Rule 7-4-2). The first offense for bringing a damaged bat into the batter’s box is the removal of the damaged equipment from the contest without further penalty.  A second offense for bringing a damaged into the batter’s box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or is discovered having used a damaged bat a second time </a:t>
            </a:r>
            <a:r>
              <a:rPr lang="en-US" sz="1800" dirty="0">
                <a:effectLst/>
                <a:latin typeface="Calibri" panose="020F0502020204030204" pitchFamily="34" charset="0"/>
                <a:ea typeface="Calibri" panose="020F0502020204030204" pitchFamily="34" charset="0"/>
                <a:cs typeface="Times New Roman" panose="02020603050405020304" pitchFamily="18" charset="0"/>
              </a:rPr>
              <a:t>will result in the batter being called out, and the head coach and the offender will be restricted to the dugout for the remainder of the contest,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and all runners not put out on the play must return to the base occupied at the time of the pitch.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3082641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800" b="1" dirty="0">
                <a:effectLst/>
                <a:latin typeface="Calibri" panose="020F0502020204030204" pitchFamily="34" charset="0"/>
                <a:ea typeface="Arial" panose="020B0604020202020204" pitchFamily="34" charset="0"/>
                <a:cs typeface="Calibri" panose="020F0502020204030204" pitchFamily="34" charset="0"/>
              </a:rPr>
              <a:t>Rule 6-2-2 &amp; NOTE - </a:t>
            </a:r>
            <a:r>
              <a:rPr lang="en-US" sz="1800" dirty="0">
                <a:effectLst/>
                <a:latin typeface="+mj-lt"/>
                <a:ea typeface="Times New Roman" panose="02020603050405020304" pitchFamily="18" charset="0"/>
                <a:cs typeface="Times New Roman" panose="02020603050405020304" pitchFamily="18" charset="0"/>
              </a:rPr>
              <a:t>Pitchers are prohibited from wearing anything on the pitching hand, wrist, arm or thighs which the umpire judges to be distracting to the batter. </a:t>
            </a:r>
          </a:p>
          <a:p>
            <a:r>
              <a:rPr lang="en-US" sz="1800" dirty="0">
                <a:effectLst/>
                <a:latin typeface="+mj-lt"/>
                <a:ea typeface="Times New Roman" panose="02020603050405020304" pitchFamily="18" charset="0"/>
                <a:cs typeface="Times New Roman" panose="02020603050405020304" pitchFamily="18" charset="0"/>
              </a:rPr>
              <a:t>This language has been moved out of the penalty for 6-2-2 and a new note was created to clarify distracting items fall under equipment and are not subject to an illegal pitch penalty.</a:t>
            </a:r>
          </a:p>
          <a:p>
            <a:endParaRPr lang="en-US" sz="1800" dirty="0">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Arial" panose="020B0604020202020204" pitchFamily="34" charset="0"/>
                <a:cs typeface="Calibri" panose="020F0502020204030204" pitchFamily="34" charset="0"/>
              </a:rPr>
              <a:t>Rationale:</a:t>
            </a:r>
            <a:r>
              <a:rPr lang="en-US" sz="1800" dirty="0">
                <a:effectLst/>
                <a:latin typeface="Calibri" panose="020F0502020204030204" pitchFamily="34" charset="0"/>
                <a:ea typeface="Arial" panose="020B0604020202020204" pitchFamily="34" charset="0"/>
                <a:cs typeface="Calibri" panose="020F0502020204030204" pitchFamily="34" charset="0"/>
              </a:rPr>
              <a:t> </a:t>
            </a:r>
            <a:r>
              <a:rPr lang="en-US" sz="1800" kern="1200" dirty="0">
                <a:solidFill>
                  <a:schemeClr val="tx1"/>
                </a:solidFill>
                <a:effectLst/>
                <a:latin typeface="+mn-lt"/>
                <a:ea typeface="+mn-ea"/>
                <a:cs typeface="+mn-cs"/>
              </a:rPr>
              <a:t>The pitcher having an item on the pitching hand, wrist, arm or thigh is a violation of the equipment rule and is already addressed in 3-2-9 with a penalty.  Having it as a part of 6-2-2 invokes a different penalty than prescribed by Rule 3-2-9.  Making it a note in this section still provides the support to keep pitchers legal in this section but removes the discrepancy in penalties. </a:t>
            </a:r>
            <a:endParaRPr lang="en-US" sz="18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16</a:t>
            </a:fld>
            <a:endParaRPr lang="en-US"/>
          </a:p>
        </p:txBody>
      </p:sp>
    </p:spTree>
    <p:extLst>
      <p:ext uri="{BB962C8B-B14F-4D97-AF65-F5344CB8AC3E}">
        <p14:creationId xmlns:p14="http://schemas.microsoft.com/office/powerpoint/2010/main" val="2879194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Rule 7-4-15 (NEW): </a:t>
            </a:r>
            <a:r>
              <a:rPr lang="en-US" sz="1200" dirty="0">
                <a:effectLst/>
                <a:latin typeface="+mj-lt"/>
                <a:ea typeface="Times New Roman" panose="02020603050405020304" pitchFamily="18" charset="0"/>
                <a:cs typeface="Times New Roman" panose="02020603050405020304" pitchFamily="18" charset="0"/>
              </a:rPr>
              <a:t>Adds language to identify a batter entering the batter’s box with a damaged bat previously removed from the game is out.</a:t>
            </a:r>
            <a:endParaRPr lang="en-US" sz="1200" dirty="0">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mj-lt"/>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sz="1200" b="0" dirty="0">
                <a:effectLst/>
                <a:latin typeface="+mj-lt"/>
                <a:cs typeface="Times New Roman" panose="02020603050405020304" pitchFamily="18" charset="0"/>
              </a:rPr>
              <a:t>The addition of Rule 3-6-21, which defines the penalty for re-introducing a previously removed damaged bat to the game, necessitated adding new Rule 7-4-15 defining situations when the batter is out.</a:t>
            </a:r>
            <a:endParaRPr lang="en-US" sz="1200" b="1" dirty="0">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3310609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t>Rule 8-2-6: </a:t>
            </a:r>
            <a:r>
              <a:rPr lang="en-US" sz="1800" dirty="0">
                <a:effectLst/>
                <a:latin typeface="+mj-lt"/>
                <a:ea typeface="Times New Roman" panose="02020603050405020304" pitchFamily="18" charset="0"/>
                <a:cs typeface="Times New Roman" panose="02020603050405020304" pitchFamily="18" charset="0"/>
              </a:rPr>
              <a:t>A runner is considered outside the running lane if either foot last contacted the ground completely outside the lane. </a:t>
            </a:r>
            <a:endParaRPr lang="en-US" sz="1800" dirty="0">
              <a:latin typeface="+mj-lt"/>
            </a:endParaRPr>
          </a:p>
          <a:p>
            <a:pPr marL="0" indent="0">
              <a:buNone/>
            </a:pPr>
            <a:endParaRPr lang="en-US" sz="18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t>Rationale: </a:t>
            </a:r>
            <a:r>
              <a:rPr lang="en-US" sz="1800" dirty="0">
                <a:effectLst/>
                <a:latin typeface="Calibri" panose="020F0502020204030204" pitchFamily="34" charset="0"/>
                <a:ea typeface="Arial" panose="020B0604020202020204" pitchFamily="34" charset="0"/>
                <a:cs typeface="Calibri" panose="020F0502020204030204" pitchFamily="34" charset="0"/>
              </a:rPr>
              <a:t>The change clarifies a batter-runner’s location in relationship to the running lane when either foot is in the air. The batter-runner is considered to be outside of the running lane if either foot last contacted the ground completely outside the running lane.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0" dirty="0"/>
              <a:t>There has been some confusion about how this rule should be officiated. Some </a:t>
            </a:r>
            <a:r>
              <a:rPr lang="en-US" sz="1800" kern="1200" dirty="0">
                <a:solidFill>
                  <a:schemeClr val="tx1"/>
                </a:solidFill>
                <a:effectLst/>
                <a:latin typeface="+mn-lt"/>
                <a:ea typeface="+mn-ea"/>
                <a:cs typeface="+mn-cs"/>
              </a:rPr>
              <a:t>umpires base their ruling on whether the runner’s foot is on the ground or in the air at the time of the interference.  For example, the runner is not guilty of interference if they lift their foot right before being hit with the ball but are guilty of interference if the ball hits them while their foot is in contact with the ground. The intent of this rule is to ensure the batter-runner runs in the running lane.  This new wording more adequately describes the intent of the rule and will provide more consistent enforcement.</a:t>
            </a:r>
          </a:p>
          <a:p>
            <a:pPr marL="0" indent="0">
              <a:buNone/>
            </a:pPr>
            <a:endParaRPr lang="en-US" sz="1800" b="1"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18</a:t>
            </a:fld>
            <a:endParaRPr lang="en-US"/>
          </a:p>
        </p:txBody>
      </p:sp>
    </p:spTree>
    <p:extLst>
      <p:ext uri="{BB962C8B-B14F-4D97-AF65-F5344CB8AC3E}">
        <p14:creationId xmlns:p14="http://schemas.microsoft.com/office/powerpoint/2010/main" val="1595171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19</a:t>
            </a:fld>
            <a:endParaRPr lang="en-US" altLang="en-US"/>
          </a:p>
        </p:txBody>
      </p:sp>
    </p:spTree>
    <p:extLst>
      <p:ext uri="{BB962C8B-B14F-4D97-AF65-F5344CB8AC3E}">
        <p14:creationId xmlns:p14="http://schemas.microsoft.com/office/powerpoint/2010/main" val="3107010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Rule 2-4-3: </a:t>
            </a:r>
            <a:r>
              <a:rPr lang="en-US" b="0" dirty="0"/>
              <a:t>A</a:t>
            </a:r>
            <a:r>
              <a:rPr lang="en-US" sz="1200" b="0" dirty="0">
                <a:effectLst/>
                <a:latin typeface="+mj-lt"/>
                <a:ea typeface="Times New Roman" panose="02020603050405020304" pitchFamily="18" charset="0"/>
                <a:cs typeface="Times New Roman" panose="02020603050405020304" pitchFamily="18" charset="0"/>
              </a:rPr>
              <a:t> </a:t>
            </a:r>
            <a:r>
              <a:rPr lang="en-US" sz="1200" dirty="0">
                <a:effectLst/>
                <a:latin typeface="+mj-lt"/>
                <a:ea typeface="Times New Roman" panose="02020603050405020304" pitchFamily="18" charset="0"/>
                <a:cs typeface="Times New Roman" panose="02020603050405020304" pitchFamily="18" charset="0"/>
              </a:rPr>
              <a:t>damaged bat is one that could deface the ball and the bat shall be removed </a:t>
            </a:r>
            <a:r>
              <a:rPr lang="en-US" sz="1200" b="0" u="sng" dirty="0">
                <a:effectLst/>
                <a:latin typeface="+mj-lt"/>
                <a:ea typeface="Times New Roman" panose="02020603050405020304" pitchFamily="18" charset="0"/>
                <a:cs typeface="Times New Roman" panose="02020603050405020304" pitchFamily="18" charset="0"/>
              </a:rPr>
              <a:t>when initially detected </a:t>
            </a:r>
            <a:r>
              <a:rPr lang="en-US" sz="1200" dirty="0">
                <a:effectLst/>
                <a:latin typeface="+mj-lt"/>
                <a:ea typeface="Times New Roman" panose="02020603050405020304" pitchFamily="18" charset="0"/>
                <a:cs typeface="Times New Roman" panose="02020603050405020304" pitchFamily="18" charset="0"/>
              </a:rPr>
              <a:t>without penalty. Also, a penalty was added for a batter detected using a damaged bat after it has been previously removed from the game. </a:t>
            </a:r>
          </a:p>
          <a:p>
            <a:endParaRPr lang="en-US" sz="1200" dirty="0">
              <a:effectLst/>
              <a:latin typeface="+mj-lt"/>
              <a:cs typeface="Times New Roman" panose="02020603050405020304" pitchFamily="18" charset="0"/>
            </a:endParaRPr>
          </a:p>
          <a:p>
            <a:r>
              <a:rPr lang="en-US" sz="1200" b="1" dirty="0">
                <a:effectLst/>
                <a:latin typeface="+mj-lt"/>
                <a:cs typeface="Times New Roman" panose="02020603050405020304" pitchFamily="18" charset="0"/>
              </a:rPr>
              <a:t>Rationale: </a:t>
            </a:r>
            <a:r>
              <a:rPr lang="en-US" sz="1200" b="0" dirty="0">
                <a:effectLst/>
                <a:latin typeface="+mj-lt"/>
                <a:cs typeface="Times New Roman" panose="02020603050405020304" pitchFamily="18" charset="0"/>
              </a:rPr>
              <a:t>The addition of Rule 3-6-21, which defines the penalty for re-introducing a previously removed damaged bat to the game, necessitated adding language to the definition of a damaged bat in Rule 2-4-3.</a:t>
            </a:r>
            <a:endParaRPr lang="en-US" sz="1200" b="1" dirty="0">
              <a:latin typeface="+mj-lt"/>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20</a:t>
            </a:fld>
            <a:endParaRPr lang="en-US"/>
          </a:p>
        </p:txBody>
      </p:sp>
    </p:spTree>
    <p:extLst>
      <p:ext uri="{BB962C8B-B14F-4D97-AF65-F5344CB8AC3E}">
        <p14:creationId xmlns:p14="http://schemas.microsoft.com/office/powerpoint/2010/main" val="41351925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Rule 2-44: </a:t>
            </a:r>
            <a:r>
              <a:rPr lang="en-US" dirty="0"/>
              <a:t>The pitcher is the player who is </a:t>
            </a:r>
            <a:r>
              <a:rPr lang="en-US" strike="sngStrike"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designated in the scorebook as being</a:t>
            </a:r>
            <a:r>
              <a:rPr lang="en-US" sz="10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r>
              <a:rPr lang="en-US" dirty="0"/>
              <a:t>responsible for delivering (pitching) the ball to the batter.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Because defensive changes, including to the pitcher, are not required to be reported the pitcher may not be designated in the scorebook.  This clarification will match this rule to 2-10-1 (catcher definition) and will eliminate potential conflict/confusion with 8-9-2 which defines for whom a courtesy runner may be used.</a:t>
            </a:r>
            <a:r>
              <a:rPr lang="en-US" dirty="0">
                <a:effectLst/>
              </a:rPr>
              <a:t> </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a:p>
        </p:txBody>
      </p:sp>
    </p:spTree>
    <p:extLst>
      <p:ext uri="{BB962C8B-B14F-4D97-AF65-F5344CB8AC3E}">
        <p14:creationId xmlns:p14="http://schemas.microsoft.com/office/powerpoint/2010/main" val="2312809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3-7-1 NOTE: </a:t>
            </a:r>
            <a:r>
              <a:rPr lang="en-US" sz="1200" dirty="0">
                <a:effectLst/>
                <a:latin typeface="+mj-lt"/>
                <a:ea typeface="Times New Roman" panose="02020603050405020304" pitchFamily="18" charset="0"/>
                <a:cs typeface="Times New Roman" panose="02020603050405020304" pitchFamily="18" charset="0"/>
              </a:rPr>
              <a:t>Clarifies no warm-up pitches are permitted if a pitcher is removed and then returns to the pitching circle in the same half-inning.</a:t>
            </a:r>
            <a:endParaRPr lang="en-US" sz="1200" dirty="0">
              <a:latin typeface="+mj-lt"/>
            </a:endParaRPr>
          </a:p>
          <a:p>
            <a:endParaRPr lang="en-US" b="1" dirty="0"/>
          </a:p>
          <a:p>
            <a:r>
              <a:rPr lang="en-US" b="1" dirty="0"/>
              <a:t> </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3861852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4-2-3 NOTE 2: </a:t>
            </a:r>
            <a:r>
              <a:rPr lang="en-US" sz="1200" dirty="0">
                <a:effectLst/>
                <a:latin typeface="+mj-lt"/>
                <a:ea typeface="Times New Roman" panose="02020603050405020304" pitchFamily="18" charset="0"/>
                <a:cs typeface="Times New Roman" panose="02020603050405020304" pitchFamily="18" charset="0"/>
              </a:rPr>
              <a:t>The number of innings for one or both games of a doubleheader may be scheduled for less than seven innings, by state association adoption.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mj-lt"/>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sz="1800" spc="-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Current</a:t>
            </a:r>
            <a:r>
              <a:rPr lang="en-US" sz="1800" spc="-6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state</a:t>
            </a:r>
            <a:r>
              <a:rPr lang="en-US" sz="1800" spc="-7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spc="-1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associat</a:t>
            </a:r>
            <a:r>
              <a:rPr lang="en-US" sz="1800" spc="-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ion</a:t>
            </a:r>
            <a:r>
              <a:rPr lang="en-US" sz="1800" spc="-6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game-ending</a:t>
            </a:r>
            <a:r>
              <a:rPr lang="en-US" sz="1800" spc="-7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procedures</a:t>
            </a:r>
            <a:r>
              <a:rPr lang="en-US" sz="1800" spc="10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still</a:t>
            </a:r>
            <a:r>
              <a:rPr lang="en-US" sz="1800" spc="25"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apply.</a:t>
            </a: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latin typeface="+mj-lt"/>
            </a:endParaRPr>
          </a:p>
          <a:p>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401207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Rule 5-1 Dead Ball Table: </a:t>
            </a:r>
            <a:r>
              <a:rPr lang="en-US" sz="1200" kern="1200" dirty="0">
                <a:solidFill>
                  <a:schemeClr val="tx1"/>
                </a:solidFill>
                <a:effectLst/>
                <a:latin typeface="+mn-lt"/>
                <a:ea typeface="+mn-ea"/>
                <a:cs typeface="+mn-cs"/>
              </a:rPr>
              <a:t>Table 5-1 previously combined two different rules with two completely different penalties/awards. The change separates the two rules and penalties/awards.</a:t>
            </a:r>
            <a:r>
              <a:rPr lang="en-US" dirty="0">
                <a:effectLst/>
              </a:rPr>
              <a:t> </a:t>
            </a:r>
            <a:r>
              <a:rPr kumimoji="0" lang="en-US" altLang="en-US" sz="1200" b="0" i="0" u="none" strike="noStrike" cap="none" normalizeH="0" baseline="0" dirty="0">
                <a:ln>
                  <a:noFill/>
                </a:ln>
                <a:effectLst/>
                <a:latin typeface="+mn-lt"/>
                <a:cs typeface="+mn-cs"/>
              </a:rPr>
              <a:t>The remainin</a:t>
            </a:r>
            <a:r>
              <a:rPr lang="en-US" altLang="en-US" sz="1200" dirty="0"/>
              <a:t>g rule references were r</a:t>
            </a:r>
            <a:r>
              <a:rPr kumimoji="0" lang="en-US" altLang="en-US" sz="1200" b="0" i="0" u="none" strike="noStrike" cap="none" normalizeH="0" baseline="0" dirty="0">
                <a:ln>
                  <a:noFill/>
                </a:ln>
                <a:effectLst/>
                <a:latin typeface="+mn-lt"/>
                <a:cs typeface="+mn-cs"/>
              </a:rPr>
              <a:t>enumbered.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ffectLst/>
            </a:endParaRPr>
          </a:p>
          <a:p>
            <a:r>
              <a:rPr lang="en-US" sz="1200" b="1"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740270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7-3-1: </a:t>
            </a:r>
            <a:r>
              <a:rPr lang="en-US" sz="1200" dirty="0">
                <a:effectLst/>
                <a:latin typeface="+mj-lt"/>
                <a:ea typeface="Times New Roman" panose="02020603050405020304" pitchFamily="18" charset="0"/>
                <a:cs typeface="Times New Roman" panose="02020603050405020304" pitchFamily="18" charset="0"/>
              </a:rPr>
              <a:t>A batter may not step out of the batter’s box when the pitcher is in contact with the pitcher’s plate.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mj-lt"/>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b="0" dirty="0"/>
              <a:t>Aligns language with a rule change from the previous year.</a:t>
            </a: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latin typeface="+mj-lt"/>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283437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26</a:t>
            </a:fld>
            <a:endParaRPr lang="en-US" altLang="en-US"/>
          </a:p>
        </p:txBody>
      </p:sp>
    </p:spTree>
    <p:extLst>
      <p:ext uri="{BB962C8B-B14F-4D97-AF65-F5344CB8AC3E}">
        <p14:creationId xmlns:p14="http://schemas.microsoft.com/office/powerpoint/2010/main" val="3963128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HUDDLES BETWEEN INNINGS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If a team chooses to huddle on the field after a third out while the other team is warming up, care should be taken to ensure they do so in a safe location. In between innings as the defensive team takes the field and begins to throw the ball, the offensive team should only huddle in an area that does not impede the warm-up of the defensive team nor places them in areas where overthrows are likely.  Huddling should be limited to the amount of time needed for the defensive players to make their warm-up throws, during the one minute permitted by rule. Huddling in appropriate areas will assist with minimizing risk to participants.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3653139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lgn="just">
              <a:spcBef>
                <a:spcPts val="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GUIDANCE FOR PITCHER UTILIZATION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past several years have seen an increasing concern regarding overuse injuries of the shoulder and elbow among softball pitchers at the high school level.  The NFHS Sports Medicine Advisory Committee (SMAC) and the NFHS Softball Rules Committee continue to monitor injury rates of high school softball players through the National High School Sports-Related Injury Surveillance Study [High School Reporting Online (RIO)], which is an annual collection of injuries experienced while participating in high school sports.  The injury data are presented to the NFHS Softball Rules Committee each year and reviewed when applicable to rule proposals.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At this point in time, the available injury data do not warrant the implementation of pitch or inning limitations for high school softball.  Proper technical, mental, nutritional and physical training before, during and after pitching with appropriate rest and recovery time are important components in the development of a softball pitcher, from youth through high school. The development of multiple pitchers on a team will help share the pitching load as well.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NFHS Softball Rules Committee and the NFHS SMAC will continue to monitor RIO and other available research regarding shoulder and elbow injury risk for high school softball pitchers.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28</a:t>
            </a:fld>
            <a:endParaRPr lang="en-US"/>
          </a:p>
        </p:txBody>
      </p:sp>
    </p:spTree>
    <p:extLst>
      <p:ext uri="{BB962C8B-B14F-4D97-AF65-F5344CB8AC3E}">
        <p14:creationId xmlns:p14="http://schemas.microsoft.com/office/powerpoint/2010/main" val="1097315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ASSISTING A RUNNER</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To score a run, the runner must legally advance to and touch first, second, third and then home plate. Coaches or any other team personnel are not permitted to assist a runner in any manner during playing action. When a home run occurs, although the ball is out of play (enters dead-ball territory), runners have live-ball running responsibilities and are still required to legally run the bases.  If someone other than another runner physically assists a runner, the assisted runner is ruled out.  Similarly, if the runner passes another runner they would be ruled out.  Lastly, if the runner misses a base and it is properly appealed, the runner would also be ruled out.</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1135210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algn="just">
              <a:spcBef>
                <a:spcPts val="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PITCHER SIMULATING TAKING A SIGN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While the pivot foot is in contact with the pitcher’s plate and prior to bringing the hands together the pitcher must take or simulate taking a signal from the catcher.  A signal may be taken from a coach either by hand signal, verbal call, or by looking up on a wristband with a playbook/</a:t>
            </a:r>
            <a:r>
              <a:rPr lang="en-US" sz="1800" dirty="0" err="1">
                <a:effectLst/>
                <a:latin typeface="Calibri" panose="020F0502020204030204" pitchFamily="34" charset="0"/>
                <a:ea typeface="Times New Roman" panose="02020603050405020304" pitchFamily="18" charset="0"/>
              </a:rPr>
              <a:t>playcard</a:t>
            </a:r>
            <a:r>
              <a:rPr lang="en-US" sz="1800" dirty="0">
                <a:effectLst/>
                <a:latin typeface="Calibri" panose="020F0502020204030204" pitchFamily="34" charset="0"/>
                <a:ea typeface="Times New Roman" panose="02020603050405020304" pitchFamily="18" charset="0"/>
              </a:rPr>
              <a:t>. This signal can be taken while in contact with the pitcher’s plate or while standing behind the pitcher’s plate prior to taking a position in contact with the pitcher’s plate.  None of these actions are illegal by rule; the only requirement is that no matter where or from whom the actual signal is obtained, the pitcher must take a position with the pivot foot in contact with the pitcher’s plate with the hands separated and simulate taking a signal from the catcher prior to bring their hands together, an illegal pitch should be called.</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30</a:t>
            </a:fld>
            <a:endParaRPr lang="en-US"/>
          </a:p>
        </p:txBody>
      </p:sp>
    </p:spTree>
    <p:extLst>
      <p:ext uri="{BB962C8B-B14F-4D97-AF65-F5344CB8AC3E}">
        <p14:creationId xmlns:p14="http://schemas.microsoft.com/office/powerpoint/2010/main" val="27608420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31</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xmlns="" id="{29254CED-E021-4BFC-BCBC-BCC006DB53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xmlns="" id="{EB6E3B54-C298-4E01-BBB2-BCAA055EA4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625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altLang="en-US" dirty="0"/>
          </a:p>
        </p:txBody>
      </p:sp>
      <p:sp>
        <p:nvSpPr>
          <p:cNvPr id="31748" name="Slide Number Placeholder 3">
            <a:extLst>
              <a:ext uri="{FF2B5EF4-FFF2-40B4-BE49-F238E27FC236}">
                <a16:creationId xmlns:a16="http://schemas.microsoft.com/office/drawing/2014/main" xmlns="" id="{C24E8B6A-0BDC-4A51-8939-E2565CAF73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F37734-BAF8-4D08-AF4B-DE4A13ED7E70}" type="slidenum">
              <a:rPr lang="en-US" altLang="en-US" smtClean="0"/>
              <a:pPr/>
              <a:t>32</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NFHS CENTER FOR OFFICIALS SERVICES (COS)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Your Complete Solution for Officials Management and More: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Registration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Assignment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Payment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Testing</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Background Checks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For More Information on the NFHS – Center for Officials Services (COS) Contact: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Theresia Wynns, Director of Sports and Officials, twynns@nfhs.org</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Also If You’re Interested in Eligibility and Monitoring Requirements Contact </a:t>
            </a:r>
            <a:br>
              <a:rPr kumimoji="0" lang="en-US" sz="1200" b="1" i="0" u="none" strike="noStrike" kern="1200" cap="none" spc="0" normalizeH="0" baseline="0" noProof="0" dirty="0">
                <a:ln>
                  <a:noFill/>
                </a:ln>
                <a:solidFill>
                  <a:prstClr val="black"/>
                </a:solidFill>
                <a:effectLst/>
                <a:uLnTx/>
                <a:uFillTx/>
                <a:latin typeface="Calibri"/>
                <a:ea typeface="+mn-ea"/>
                <a:cs typeface="+mn-cs"/>
              </a:rPr>
            </a:br>
            <a:r>
              <a:rPr kumimoji="0" lang="en-US" sz="1200" b="1" i="0" u="none" strike="noStrike" kern="1200" cap="none" spc="0" normalizeH="0" baseline="0" noProof="0" dirty="0">
                <a:ln>
                  <a:noFill/>
                </a:ln>
                <a:solidFill>
                  <a:prstClr val="black"/>
                </a:solidFill>
                <a:effectLst/>
                <a:uLnTx/>
                <a:uFillTx/>
                <a:latin typeface="Calibri"/>
                <a:ea typeface="+mn-ea"/>
                <a:cs typeface="+mn-cs"/>
              </a:rPr>
              <a:t>the Folks at Dragonfly: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Kirk Miller, Dragonfly,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3"/>
              </a:rPr>
              <a:t>kirk@dragonflyathletics.com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Brandon Wallace, Dragonfly,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4"/>
              </a:rPr>
              <a:t>brandon@dragonflyathletics.com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33</a:t>
            </a:fld>
            <a:endParaRPr lang="en-US"/>
          </a:p>
        </p:txBody>
      </p:sp>
    </p:spTree>
    <p:extLst>
      <p:ext uri="{BB962C8B-B14F-4D97-AF65-F5344CB8AC3E}">
        <p14:creationId xmlns:p14="http://schemas.microsoft.com/office/powerpoint/2010/main" val="1535824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xmlns="" id="{DCA4F086-DF8D-4E97-8A98-D8D76ABD1A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xmlns="" id="{F089520D-577B-4EBB-9D96-DB169FFDFE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The NFHS Learning Center can be accessed at www.nfhslearn.com. It has over 80 online courses and over 50 of those can be accessed at no cost. There are courses for everyone within the interscholastic community including coaches, students, administrators, parents, officials, and individuals within performing arts programs. All courses include a completion certificate and can be accessed 24 hours a day, 7 days a week and completed at the learner’s pace. Get your community involved in professional development today at the NFHS Learning Center!</a:t>
            </a:r>
          </a:p>
          <a:p>
            <a:endParaRPr lang="en-US" altLang="en-US" dirty="0"/>
          </a:p>
        </p:txBody>
      </p:sp>
      <p:sp>
        <p:nvSpPr>
          <p:cNvPr id="36868" name="Slide Number Placeholder 3">
            <a:extLst>
              <a:ext uri="{FF2B5EF4-FFF2-40B4-BE49-F238E27FC236}">
                <a16:creationId xmlns:a16="http://schemas.microsoft.com/office/drawing/2014/main" xmlns="" id="{A84FB205-2659-4FEE-93FF-514577F3B6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06B0D28-D401-42C9-8164-1A42160C87B0}" type="slidenum">
              <a:rPr lang="en-US" altLang="en-US" smtClean="0"/>
              <a:pPr/>
              <a:t>35</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37</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38</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cs typeface="Arial" panose="020B0604020202020204" pitchFamily="34" charset="0"/>
              </a:rPr>
              <a:t>NFHS SOFTBALL PUBLICATIONS</a:t>
            </a:r>
            <a:r>
              <a:rPr lang="en-US" altLang="en-US" dirty="0">
                <a:cs typeface="Arial" panose="020B0604020202020204" pitchFamily="34" charset="0"/>
              </a:rPr>
              <a:t> </a:t>
            </a:r>
          </a:p>
          <a:p>
            <a:r>
              <a:rPr lang="en-US" altLang="en-US" dirty="0">
                <a:cs typeface="Arial" panose="020B0604020202020204" pitchFamily="34" charset="0"/>
              </a:rPr>
              <a:t>The NFHS softball publications are available to order online or by using the toll-free number.</a:t>
            </a:r>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40</a:t>
            </a:fld>
            <a:endParaRPr lang="en-US" altLang="en-US"/>
          </a:p>
        </p:txBody>
      </p:sp>
    </p:spTree>
    <p:extLst>
      <p:ext uri="{BB962C8B-B14F-4D97-AF65-F5344CB8AC3E}">
        <p14:creationId xmlns:p14="http://schemas.microsoft.com/office/powerpoint/2010/main" val="2703327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descr="A person wearing a helmet and running&#10;&#10;Description automatically generated with low confidence">
            <a:extLst>
              <a:ext uri="{FF2B5EF4-FFF2-40B4-BE49-F238E27FC236}">
                <a16:creationId xmlns:a16="http://schemas.microsoft.com/office/drawing/2014/main" xmlns="" id="{560E4F8A-2C5D-419F-B0A2-D7B3E50668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3677"/>
            <a:ext cx="12192000"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52143512-06CA-4F35-A4CE-FDB02712E8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578"/>
            <a:ext cx="12192000" cy="4408510"/>
          </a:xfrm>
          <a:prstGeom prst="rect">
            <a:avLst/>
          </a:prstGeom>
        </p:spPr>
      </p:pic>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21">
            <a:extLst>
              <a:ext uri="{FF2B5EF4-FFF2-40B4-BE49-F238E27FC236}">
                <a16:creationId xmlns:a16="http://schemas.microsoft.com/office/drawing/2014/main" xmlns="" id="{92ED0333-31E7-4224-820A-AE76A06140C8}"/>
              </a:ext>
            </a:extLst>
          </p:cNvPr>
          <p:cNvSpPr txBox="1">
            <a:spLocks noChangeArrowheads="1"/>
          </p:cNvSpPr>
          <p:nvPr/>
        </p:nvSpPr>
        <p:spPr bwMode="auto">
          <a:xfrm>
            <a:off x="8205788" y="4456113"/>
            <a:ext cx="3789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a:solidFill>
                  <a:schemeClr val="bg1"/>
                </a:solidFill>
                <a:latin typeface="Calibri" panose="020F0502020204030204" pitchFamily="34" charset="0"/>
              </a:rPr>
              <a:t>Take Part. Get Set For Life.®</a:t>
            </a: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2/7/2022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2/7/2022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2/7/2022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2/7/2022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2/7/2022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2/7/2022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A person wearing a helmet and running&#10;&#10;Description automatically generated with low confidence">
            <a:extLst>
              <a:ext uri="{FF2B5EF4-FFF2-40B4-BE49-F238E27FC236}">
                <a16:creationId xmlns:a16="http://schemas.microsoft.com/office/drawing/2014/main" xmlns="" id="{450C8E06-2F4D-466A-986F-061198EC6D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descr="A person wearing a helmet and running&#10;&#10;Description automatically generated with low confidence">
            <a:extLst>
              <a:ext uri="{FF2B5EF4-FFF2-40B4-BE49-F238E27FC236}">
                <a16:creationId xmlns:a16="http://schemas.microsoft.com/office/drawing/2014/main" xmlns="" id="{67475CC0-20F2-49F6-8344-3E93C65DBEB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321"/>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9" name="Picture 8" descr="A person wearing a helmet and running&#10;&#10;Description automatically generated with low confidence">
            <a:extLst>
              <a:ext uri="{FF2B5EF4-FFF2-40B4-BE49-F238E27FC236}">
                <a16:creationId xmlns:a16="http://schemas.microsoft.com/office/drawing/2014/main" xmlns="" id="{F04F03B4-2AEC-4486-82C2-24C8079065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8760"/>
            <a:ext cx="12192000" cy="4408510"/>
          </a:xfrm>
          <a:prstGeom prst="rect">
            <a:avLst/>
          </a:prstGeom>
        </p:spPr>
      </p:pic>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2/7/2022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2/7/2022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18" Type="http://schemas.openxmlformats.org/officeDocument/2006/relationships/image" Target="../media/image30.jpeg"/><Relationship Id="rId3" Type="http://schemas.openxmlformats.org/officeDocument/2006/relationships/image" Target="../media/image15.jpeg"/><Relationship Id="rId7" Type="http://schemas.openxmlformats.org/officeDocument/2006/relationships/image" Target="../media/image19.jpeg"/><Relationship Id="rId12" Type="http://schemas.openxmlformats.org/officeDocument/2006/relationships/image" Target="../media/image24.jpeg"/><Relationship Id="rId17" Type="http://schemas.openxmlformats.org/officeDocument/2006/relationships/image" Target="../media/image29.jpeg"/><Relationship Id="rId2" Type="http://schemas.openxmlformats.org/officeDocument/2006/relationships/notesSlide" Target="../notesSlides/notesSlide4.xml"/><Relationship Id="rId16" Type="http://schemas.openxmlformats.org/officeDocument/2006/relationships/image" Target="../media/image28.jpeg"/><Relationship Id="rId20" Type="http://schemas.openxmlformats.org/officeDocument/2006/relationships/image" Target="../media/image32.jpg"/><Relationship Id="rId1" Type="http://schemas.openxmlformats.org/officeDocument/2006/relationships/slideLayout" Target="../slideLayouts/slideLayout3.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5" Type="http://schemas.openxmlformats.org/officeDocument/2006/relationships/image" Target="../media/image27.jpeg"/><Relationship Id="rId10" Type="http://schemas.openxmlformats.org/officeDocument/2006/relationships/image" Target="../media/image22.jpeg"/><Relationship Id="rId19" Type="http://schemas.openxmlformats.org/officeDocument/2006/relationships/image" Target="../media/image31.jp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4.jpg"/></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g"/><Relationship Id="rId7"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56.jpeg"/><Relationship Id="rId5" Type="http://schemas.openxmlformats.org/officeDocument/2006/relationships/image" Target="../media/image55.jpg"/><Relationship Id="rId4" Type="http://schemas.openxmlformats.org/officeDocument/2006/relationships/image" Target="../media/image54.png"/><Relationship Id="rId9"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63.jpe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hyperlink" Target="http://www.nfhs.com/" TargetMode="External"/><Relationship Id="rId7" Type="http://schemas.openxmlformats.org/officeDocument/2006/relationships/image" Target="../media/image68.jp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4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a:xfrm>
            <a:off x="609600" y="3092450"/>
            <a:ext cx="11298238" cy="1241425"/>
          </a:xfrm>
        </p:spPr>
        <p:txBody>
          <a:bodyPr/>
          <a:lstStyle/>
          <a:p>
            <a:pPr>
              <a:defRPr/>
            </a:pPr>
            <a:r>
              <a:rPr lang="en-US" dirty="0"/>
              <a:t>2022 NFHS Softball Rules PowerPoint</a:t>
            </a:r>
          </a:p>
        </p:txBody>
      </p:sp>
      <p:sp>
        <p:nvSpPr>
          <p:cNvPr id="17411" name="Subtitle 3">
            <a:extLst>
              <a:ext uri="{FF2B5EF4-FFF2-40B4-BE49-F238E27FC236}">
                <a16:creationId xmlns:a16="http://schemas.microsoft.com/office/drawing/2014/main" xmlns="" id="{F1879036-5B9B-4C23-8296-9FF572B9927E}"/>
              </a:ext>
            </a:extLst>
          </p:cNvPr>
          <p:cNvSpPr>
            <a:spLocks noGrp="1" noChangeArrowheads="1"/>
          </p:cNvSpPr>
          <p:nvPr>
            <p:ph type="subTitle" idx="1"/>
          </p:nvPr>
        </p:nvSpPr>
        <p:spPr>
          <a:xfrm>
            <a:off x="3179763" y="5033963"/>
            <a:ext cx="8829675" cy="1709737"/>
          </a:xfrm>
        </p:spPr>
        <p:txBody>
          <a:bodyPr/>
          <a:lstStyle/>
          <a:p>
            <a:r>
              <a:rPr lang="en-US" altLang="en-US" sz="2800" dirty="0"/>
              <a:t>Rules Changes</a:t>
            </a:r>
            <a:br>
              <a:rPr lang="en-US" altLang="en-US" sz="2800" dirty="0"/>
            </a:br>
            <a:r>
              <a:rPr lang="en-US" altLang="en-US" sz="2800" dirty="0"/>
              <a:t>Major Editorial Changes</a:t>
            </a:r>
          </a:p>
          <a:p>
            <a:r>
              <a:rPr lang="en-US" altLang="en-US" sz="2800" dirty="0"/>
              <a:t>Points of Emphasis</a:t>
            </a:r>
          </a:p>
          <a:p>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39550" y="4587374"/>
            <a:ext cx="8867775" cy="1362075"/>
          </a:xfrm>
        </p:spPr>
        <p:txBody>
          <a:bodyPr/>
          <a:lstStyle/>
          <a:p>
            <a:pPr>
              <a:defRPr/>
            </a:pPr>
            <a:r>
              <a:rPr lang="en-US" dirty="0"/>
              <a:t>National federation of</a:t>
            </a:r>
            <a:br>
              <a:rPr lang="en-US" dirty="0"/>
            </a:br>
            <a:r>
              <a:rPr lang="en-US" dirty="0"/>
              <a:t>state high school associations  (NFHS)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21509" name="Picture 2" descr="C:\Users\mkosk\Desktop\Revised USA map with colors.jpg">
            <a:extLst>
              <a:ext uri="{FF2B5EF4-FFF2-40B4-BE49-F238E27FC236}">
                <a16:creationId xmlns:a16="http://schemas.microsoft.com/office/drawing/2014/main" xmlns="" id="{D971159E-36B1-4168-A127-8815D40EA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38" name="Picture 37" descr="A picture containing woman, sport, person, female&#10;&#10;Description automatically generated">
            <a:extLst>
              <a:ext uri="{FF2B5EF4-FFF2-40B4-BE49-F238E27FC236}">
                <a16:creationId xmlns:a16="http://schemas.microsoft.com/office/drawing/2014/main" xmlns="" id="{18D58579-80AC-4F5F-AC97-C6E2CBB07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617" y="4949577"/>
            <a:ext cx="1005840" cy="143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A picture containing game, sport, water, surfing&#10;&#10;Description automatically generated">
            <a:extLst>
              <a:ext uri="{FF2B5EF4-FFF2-40B4-BE49-F238E27FC236}">
                <a16:creationId xmlns:a16="http://schemas.microsoft.com/office/drawing/2014/main" xmlns="" id="{575F506B-CD57-43AA-BBF8-3B1070A47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173" y="3454179"/>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A person playing tennis&#10;&#10;Description automatically generated with low confidence">
            <a:extLst>
              <a:ext uri="{FF2B5EF4-FFF2-40B4-BE49-F238E27FC236}">
                <a16:creationId xmlns:a16="http://schemas.microsoft.com/office/drawing/2014/main" xmlns="" id="{6BE67FA9-33E9-4A69-9EC5-CD3C38C19A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0093" y="3453290"/>
            <a:ext cx="1057168" cy="1426464"/>
          </a:xfrm>
          <a:prstGeom prst="rect">
            <a:avLst/>
          </a:prstGeom>
        </p:spPr>
      </p:pic>
      <p:pic>
        <p:nvPicPr>
          <p:cNvPr id="41" name="Picture 40" descr="A picture containing text, outdoor, player&#10;&#10;Description automatically generated">
            <a:extLst>
              <a:ext uri="{FF2B5EF4-FFF2-40B4-BE49-F238E27FC236}">
                <a16:creationId xmlns:a16="http://schemas.microsoft.com/office/drawing/2014/main" xmlns="" id="{3C9D4470-FB67-4738-84F5-2D19B3850C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7665" y="3453290"/>
            <a:ext cx="1057168" cy="1426464"/>
          </a:xfrm>
          <a:prstGeom prst="rect">
            <a:avLst/>
          </a:prstGeom>
        </p:spPr>
      </p:pic>
      <p:pic>
        <p:nvPicPr>
          <p:cNvPr id="42" name="Picture 41" descr="Website&#10;&#10;Description automatically generated with medium confidence">
            <a:extLst>
              <a:ext uri="{FF2B5EF4-FFF2-40B4-BE49-F238E27FC236}">
                <a16:creationId xmlns:a16="http://schemas.microsoft.com/office/drawing/2014/main" xmlns="" id="{2D3A181F-50D1-4D26-AED2-024138CCD0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6091" y="3453290"/>
            <a:ext cx="1057168" cy="1426464"/>
          </a:xfrm>
          <a:prstGeom prst="rect">
            <a:avLst/>
          </a:prstGeom>
        </p:spPr>
      </p:pic>
      <p:pic>
        <p:nvPicPr>
          <p:cNvPr id="43" name="Picture 42" descr="A picture containing text, person, person&#10;&#10;Description automatically generated">
            <a:extLst>
              <a:ext uri="{FF2B5EF4-FFF2-40B4-BE49-F238E27FC236}">
                <a16:creationId xmlns:a16="http://schemas.microsoft.com/office/drawing/2014/main" xmlns="" id="{DD0BC544-8692-4957-83E5-EBDF1DC0F9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43224" y="3453290"/>
            <a:ext cx="1057168" cy="1426464"/>
          </a:xfrm>
          <a:prstGeom prst="rect">
            <a:avLst/>
          </a:prstGeom>
        </p:spPr>
      </p:pic>
      <p:pic>
        <p:nvPicPr>
          <p:cNvPr id="44" name="Picture 43" descr="A person kicking a football ball&#10;&#10;Description automatically generated with medium confidence">
            <a:extLst>
              <a:ext uri="{FF2B5EF4-FFF2-40B4-BE49-F238E27FC236}">
                <a16:creationId xmlns:a16="http://schemas.microsoft.com/office/drawing/2014/main" xmlns="" id="{93FF3EB6-C6EF-4881-A7C5-25F28925092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02879" y="3453290"/>
            <a:ext cx="1057168" cy="1426464"/>
          </a:xfrm>
          <a:prstGeom prst="rect">
            <a:avLst/>
          </a:prstGeom>
        </p:spPr>
      </p:pic>
      <p:pic>
        <p:nvPicPr>
          <p:cNvPr id="45" name="Picture 44" descr="A person jumping in the air&#10;&#10;Description automatically generated with low confidence">
            <a:extLst>
              <a:ext uri="{FF2B5EF4-FFF2-40B4-BE49-F238E27FC236}">
                <a16:creationId xmlns:a16="http://schemas.microsoft.com/office/drawing/2014/main" xmlns="" id="{4B34C923-647E-4D81-8179-3FBA4CD84F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33696" y="3429000"/>
            <a:ext cx="1057168" cy="1426464"/>
          </a:xfrm>
          <a:prstGeom prst="rect">
            <a:avLst/>
          </a:prstGeom>
        </p:spPr>
      </p:pic>
      <p:pic>
        <p:nvPicPr>
          <p:cNvPr id="46" name="Picture 45" descr="A picture containing text, track and field&#10;&#10;Description automatically generated">
            <a:extLst>
              <a:ext uri="{FF2B5EF4-FFF2-40B4-BE49-F238E27FC236}">
                <a16:creationId xmlns:a16="http://schemas.microsoft.com/office/drawing/2014/main" xmlns="" id="{C8427C40-F865-45D6-984A-535E51B44A7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17145" y="3453290"/>
            <a:ext cx="1057168" cy="1426464"/>
          </a:xfrm>
          <a:prstGeom prst="rect">
            <a:avLst/>
          </a:prstGeom>
        </p:spPr>
      </p:pic>
      <p:pic>
        <p:nvPicPr>
          <p:cNvPr id="47" name="Picture 46">
            <a:extLst>
              <a:ext uri="{FF2B5EF4-FFF2-40B4-BE49-F238E27FC236}">
                <a16:creationId xmlns:a16="http://schemas.microsoft.com/office/drawing/2014/main" xmlns="" id="{1AD06F1C-C974-4314-8FE8-892A51A203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18460" y="4961004"/>
            <a:ext cx="1057168" cy="1426464"/>
          </a:xfrm>
          <a:prstGeom prst="rect">
            <a:avLst/>
          </a:prstGeom>
        </p:spPr>
      </p:pic>
      <p:pic>
        <p:nvPicPr>
          <p:cNvPr id="48" name="Picture 47" descr="Text&#10;&#10;Description automatically generated">
            <a:extLst>
              <a:ext uri="{FF2B5EF4-FFF2-40B4-BE49-F238E27FC236}">
                <a16:creationId xmlns:a16="http://schemas.microsoft.com/office/drawing/2014/main" xmlns="" id="{DBA9D308-A4C3-43BC-8607-15BD13EE8CA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67665" y="4961004"/>
            <a:ext cx="1057168" cy="1426464"/>
          </a:xfrm>
          <a:prstGeom prst="rect">
            <a:avLst/>
          </a:prstGeom>
        </p:spPr>
      </p:pic>
      <p:pic>
        <p:nvPicPr>
          <p:cNvPr id="49" name="Picture 48" descr="Graphical user interface, website&#10;&#10;Description automatically generated">
            <a:extLst>
              <a:ext uri="{FF2B5EF4-FFF2-40B4-BE49-F238E27FC236}">
                <a16:creationId xmlns:a16="http://schemas.microsoft.com/office/drawing/2014/main" xmlns="" id="{991B952C-FE82-4887-A649-1A51D0C66AA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16870" y="4961004"/>
            <a:ext cx="1057168" cy="1426464"/>
          </a:xfrm>
          <a:prstGeom prst="rect">
            <a:avLst/>
          </a:prstGeom>
        </p:spPr>
      </p:pic>
      <p:pic>
        <p:nvPicPr>
          <p:cNvPr id="50" name="Picture 49" descr="Graphical user interface&#10;&#10;Description automatically generated with medium confidence">
            <a:extLst>
              <a:ext uri="{FF2B5EF4-FFF2-40B4-BE49-F238E27FC236}">
                <a16:creationId xmlns:a16="http://schemas.microsoft.com/office/drawing/2014/main" xmlns="" id="{C18613B8-F6AC-44B8-8D5D-E537A7C5C49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49038" y="4949577"/>
            <a:ext cx="1057168" cy="1426464"/>
          </a:xfrm>
          <a:prstGeom prst="rect">
            <a:avLst/>
          </a:prstGeom>
        </p:spPr>
      </p:pic>
      <p:pic>
        <p:nvPicPr>
          <p:cNvPr id="51" name="Picture 50" descr="A person holding a tennis racket&#10;&#10;Description automatically generated with medium confidence">
            <a:extLst>
              <a:ext uri="{FF2B5EF4-FFF2-40B4-BE49-F238E27FC236}">
                <a16:creationId xmlns:a16="http://schemas.microsoft.com/office/drawing/2014/main" xmlns="" id="{A98C5462-56DB-4119-8AC7-D7191B7CE1E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04630" y="4949577"/>
            <a:ext cx="1057168" cy="1426464"/>
          </a:xfrm>
          <a:prstGeom prst="rect">
            <a:avLst/>
          </a:prstGeom>
        </p:spPr>
      </p:pic>
      <p:pic>
        <p:nvPicPr>
          <p:cNvPr id="52" name="Picture 51" descr="A picture containing text, person, outdoor&#10;&#10;Description automatically generated">
            <a:extLst>
              <a:ext uri="{FF2B5EF4-FFF2-40B4-BE49-F238E27FC236}">
                <a16:creationId xmlns:a16="http://schemas.microsoft.com/office/drawing/2014/main" xmlns="" id="{D6BE3648-44D8-47EA-845A-9BC265A26CC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63328" y="4961004"/>
            <a:ext cx="1057168" cy="1426464"/>
          </a:xfrm>
          <a:prstGeom prst="rect">
            <a:avLst/>
          </a:prstGeom>
        </p:spPr>
      </p:pic>
      <p:pic>
        <p:nvPicPr>
          <p:cNvPr id="53" name="Picture 52" descr="A picture containing text, track and field, sport&#10;&#10;Description automatically generated">
            <a:extLst>
              <a:ext uri="{FF2B5EF4-FFF2-40B4-BE49-F238E27FC236}">
                <a16:creationId xmlns:a16="http://schemas.microsoft.com/office/drawing/2014/main" xmlns="" id="{AD22ED79-6252-4B83-9284-45BC178B22A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17145" y="4949577"/>
            <a:ext cx="1057168" cy="1426464"/>
          </a:xfrm>
          <a:prstGeom prst="rect">
            <a:avLst/>
          </a:prstGeom>
        </p:spPr>
      </p:pic>
      <p:pic>
        <p:nvPicPr>
          <p:cNvPr id="54" name="Picture 53" descr="A person playing golf&#10;&#10;Description automatically generated with medium confidence">
            <a:extLst>
              <a:ext uri="{FF2B5EF4-FFF2-40B4-BE49-F238E27FC236}">
                <a16:creationId xmlns:a16="http://schemas.microsoft.com/office/drawing/2014/main" xmlns="" id="{52764C9C-31E2-4B27-B9E8-8DDA64BBEDC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502613">
            <a:off x="10459480" y="816821"/>
            <a:ext cx="1247953" cy="1581912"/>
          </a:xfrm>
          <a:prstGeom prst="rect">
            <a:avLst/>
          </a:prstGeom>
        </p:spPr>
      </p:pic>
      <p:pic>
        <p:nvPicPr>
          <p:cNvPr id="55" name="Picture 54" descr="A picture containing text, track and field&#10;&#10;Description automatically generated">
            <a:extLst>
              <a:ext uri="{FF2B5EF4-FFF2-40B4-BE49-F238E27FC236}">
                <a16:creationId xmlns:a16="http://schemas.microsoft.com/office/drawing/2014/main" xmlns="" id="{4E368B9C-7968-4A33-9C1F-5F157C136F5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826161">
            <a:off x="9375705" y="1469639"/>
            <a:ext cx="1247953" cy="158191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6441AE-AE3A-4F34-BE46-9265E2DF86AB}"/>
              </a:ext>
            </a:extLst>
          </p:cNvPr>
          <p:cNvSpPr>
            <a:spLocks noGrp="1"/>
          </p:cNvSpPr>
          <p:nvPr>
            <p:ph type="title"/>
          </p:nvPr>
        </p:nvSpPr>
        <p:spPr/>
        <p:txBody>
          <a:bodyPr/>
          <a:lstStyle/>
          <a:p>
            <a:pPr>
              <a:defRPr/>
            </a:pPr>
            <a:r>
              <a:rPr lang="en-US" dirty="0"/>
              <a:t>NFHS Rules Book as e-Books </a:t>
            </a:r>
          </a:p>
        </p:txBody>
      </p:sp>
      <p:sp>
        <p:nvSpPr>
          <p:cNvPr id="24579" name="Content Placeholder 2">
            <a:extLst>
              <a:ext uri="{FF2B5EF4-FFF2-40B4-BE49-F238E27FC236}">
                <a16:creationId xmlns:a16="http://schemas.microsoft.com/office/drawing/2014/main" xmlns="" id="{0B5A5558-50AD-4F9C-8A11-1F64BFEB394B}"/>
              </a:ext>
            </a:extLst>
          </p:cNvPr>
          <p:cNvSpPr>
            <a:spLocks noGrp="1" noChangeArrowheads="1"/>
          </p:cNvSpPr>
          <p:nvPr>
            <p:ph idx="1"/>
          </p:nvPr>
        </p:nvSpPr>
        <p:spPr>
          <a:xfrm>
            <a:off x="6096000" y="1989138"/>
            <a:ext cx="5872163" cy="4338637"/>
          </a:xfrm>
        </p:spPr>
        <p:txBody>
          <a:bodyPr/>
          <a:lstStyle/>
          <a:p>
            <a:r>
              <a:rPr lang="en-US" altLang="en-US"/>
              <a:t>E-books features:</a:t>
            </a:r>
          </a:p>
          <a:p>
            <a:pPr lvl="1"/>
            <a:r>
              <a:rPr lang="en-US" altLang="en-US"/>
              <a:t>Searchable</a:t>
            </a:r>
          </a:p>
          <a:p>
            <a:pPr lvl="1"/>
            <a:r>
              <a:rPr lang="en-US" altLang="en-US"/>
              <a:t>Highlight areas of interest</a:t>
            </a:r>
          </a:p>
          <a:p>
            <a:pPr lvl="1"/>
            <a:r>
              <a:rPr lang="en-US" altLang="en-US"/>
              <a:t>Make notes</a:t>
            </a:r>
          </a:p>
          <a:p>
            <a:pPr lvl="1"/>
            <a:r>
              <a:rPr lang="en-US" altLang="en-US"/>
              <a:t>Easy navigation</a:t>
            </a:r>
          </a:p>
          <a:p>
            <a:pPr lvl="1"/>
            <a:r>
              <a:rPr lang="en-US" altLang="en-US"/>
              <a:t>Adjustable viewing size</a:t>
            </a:r>
          </a:p>
          <a:p>
            <a:pPr lvl="1"/>
            <a:r>
              <a:rPr lang="en-US" altLang="en-US"/>
              <a:t>Immediate availability</a:t>
            </a:r>
          </a:p>
        </p:txBody>
      </p:sp>
      <p:sp>
        <p:nvSpPr>
          <p:cNvPr id="4" name="Footer Placeholder 3">
            <a:extLst>
              <a:ext uri="{FF2B5EF4-FFF2-40B4-BE49-F238E27FC236}">
                <a16:creationId xmlns:a16="http://schemas.microsoft.com/office/drawing/2014/main" xmlns="" id="{D03FD8CE-4B26-4FF1-A161-D5E633E7801B}"/>
              </a:ext>
            </a:extLst>
          </p:cNvPr>
          <p:cNvSpPr>
            <a:spLocks noGrp="1"/>
          </p:cNvSpPr>
          <p:nvPr>
            <p:ph type="ftr" sz="quarter" idx="11"/>
          </p:nvPr>
        </p:nvSpPr>
        <p:spPr/>
        <p:txBody>
          <a:bodyPr/>
          <a:lstStyle/>
          <a:p>
            <a:pPr>
              <a:defRPr/>
            </a:pPr>
            <a:r>
              <a:rPr lang="en-US"/>
              <a:t>www.nfhs.org</a:t>
            </a:r>
          </a:p>
        </p:txBody>
      </p:sp>
      <p:pic>
        <p:nvPicPr>
          <p:cNvPr id="6" name="Picture 5" descr="Website&#10;&#10;Description automatically generated with medium confidence">
            <a:extLst>
              <a:ext uri="{FF2B5EF4-FFF2-40B4-BE49-F238E27FC236}">
                <a16:creationId xmlns:a16="http://schemas.microsoft.com/office/drawing/2014/main" xmlns="" id="{32160BEB-E6C1-4DCF-8351-C5726AB668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8111" y="1885950"/>
            <a:ext cx="3584431" cy="46386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z="3200"/>
              <a:t/>
            </a:r>
            <a:br>
              <a:rPr lang="en-US" altLang="en-US" sz="3200"/>
            </a:br>
            <a:r>
              <a:rPr lang="en-US" altLang="en-US" sz="3200"/>
              <a:t>Guidelines for Schools and state associations for consideration of accommodations</a:t>
            </a:r>
            <a:r>
              <a:rPr lang="en-US" altLang="en-US"/>
              <a:t/>
            </a:r>
            <a:br>
              <a:rPr lang="en-US" altLang="en-US"/>
            </a:br>
            <a:endParaRPr lang="en-US" altLang="en-US"/>
          </a:p>
        </p:txBody>
      </p:sp>
      <p:pic>
        <p:nvPicPr>
          <p:cNvPr id="6147" name="Picture 2" descr="C:\Users\jhadd\Desktop\Inclusion Guidelines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732" y="1937856"/>
            <a:ext cx="4651408" cy="4550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xmlns="" id="{50B6A940-C73E-4AA6-B0AF-C3EB3A3B6A81}"/>
              </a:ext>
            </a:extLst>
          </p:cNvPr>
          <p:cNvSpPr>
            <a:spLocks noGrp="1"/>
          </p:cNvSpPr>
          <p:nvPr>
            <p:ph type="ftr" sz="quarter" idx="11"/>
          </p:nvPr>
        </p:nvSpPr>
        <p:spPr>
          <a:xfrm>
            <a:off x="9975851" y="6562725"/>
            <a:ext cx="1992312" cy="295275"/>
          </a:xfrm>
        </p:spPr>
        <p:txBody>
          <a:bodyPr/>
          <a:lstStyle/>
          <a:p>
            <a:pPr>
              <a:defRPr/>
            </a:pPr>
            <a:r>
              <a:rPr lang="en-US"/>
              <a:t>www.nfhs.org</a:t>
            </a:r>
          </a:p>
        </p:txBody>
      </p:sp>
    </p:spTree>
    <p:extLst>
      <p:ext uri="{BB962C8B-B14F-4D97-AF65-F5344CB8AC3E}">
        <p14:creationId xmlns:p14="http://schemas.microsoft.com/office/powerpoint/2010/main" val="235059832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2022 </a:t>
            </a:r>
            <a:r>
              <a:rPr lang="en-US" dirty="0" err="1"/>
              <a:t>nfhs</a:t>
            </a:r>
            <a:r>
              <a:rPr lang="en-US" dirty="0"/>
              <a:t> softball RULES CHANGES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Bases, plates</a:t>
            </a:r>
            <a:br>
              <a:rPr lang="en-US" dirty="0"/>
            </a:br>
            <a:r>
              <a:rPr lang="en-US" dirty="0"/>
              <a:t>Rule 1-2-1</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6757889" y="2095723"/>
            <a:ext cx="4979545" cy="3889844"/>
          </a:xfrm>
        </p:spPr>
        <p:txBody>
          <a:bodyPr/>
          <a:lstStyle/>
          <a:p>
            <a:endParaRPr lang="en-US" sz="2000" dirty="0">
              <a:effectLst/>
              <a:latin typeface="+mj-lt"/>
              <a:ea typeface="Times New Roman" panose="02020603050405020304" pitchFamily="18" charset="0"/>
              <a:cs typeface="Times New Roman" panose="02020603050405020304" pitchFamily="18" charset="0"/>
            </a:endParaRPr>
          </a:p>
          <a:p>
            <a:r>
              <a:rPr lang="en-US" sz="3600" dirty="0">
                <a:effectLst/>
                <a:latin typeface="+mj-lt"/>
                <a:ea typeface="Times New Roman" panose="02020603050405020304" pitchFamily="18" charset="0"/>
                <a:cs typeface="Times New Roman" panose="02020603050405020304" pitchFamily="18" charset="0"/>
              </a:rPr>
              <a:t>Bases may be designed to disengage from their anchor system.</a:t>
            </a:r>
            <a:endParaRPr lang="en-US" sz="3600" dirty="0">
              <a:latin typeface="+mj-lt"/>
            </a:endParaRPr>
          </a:p>
        </p:txBody>
      </p:sp>
      <p:pic>
        <p:nvPicPr>
          <p:cNvPr id="6" name="Picture 5" descr="Graphical user interface, application&#10;&#10;Description automatically generated">
            <a:extLst>
              <a:ext uri="{FF2B5EF4-FFF2-40B4-BE49-F238E27FC236}">
                <a16:creationId xmlns:a16="http://schemas.microsoft.com/office/drawing/2014/main" xmlns="" id="{7C9C8FC5-5AF9-4FDA-98EE-CE71CAB416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6187" y="2005254"/>
            <a:ext cx="4979545" cy="4354233"/>
          </a:xfrm>
          <a:prstGeom prst="rect">
            <a:avLst/>
          </a:prstGeom>
        </p:spPr>
      </p:pic>
    </p:spTree>
    <p:extLst>
      <p:ext uri="{BB962C8B-B14F-4D97-AF65-F5344CB8AC3E}">
        <p14:creationId xmlns:p14="http://schemas.microsoft.com/office/powerpoint/2010/main" val="1332475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6F6C0F-2E9B-4D7A-A1C4-25030A2458E7}"/>
              </a:ext>
            </a:extLst>
          </p:cNvPr>
          <p:cNvSpPr>
            <a:spLocks noGrp="1"/>
          </p:cNvSpPr>
          <p:nvPr>
            <p:ph type="title"/>
          </p:nvPr>
        </p:nvSpPr>
        <p:spPr/>
        <p:txBody>
          <a:bodyPr/>
          <a:lstStyle/>
          <a:p>
            <a:r>
              <a:rPr lang="en-US" dirty="0"/>
              <a:t>softballs</a:t>
            </a:r>
            <a:br>
              <a:rPr lang="en-US" dirty="0"/>
            </a:br>
            <a:r>
              <a:rPr lang="en-US" dirty="0"/>
              <a:t>Rule 1-3-3</a:t>
            </a:r>
          </a:p>
        </p:txBody>
      </p:sp>
      <p:sp>
        <p:nvSpPr>
          <p:cNvPr id="4" name="Footer Placeholder 3">
            <a:extLst>
              <a:ext uri="{FF2B5EF4-FFF2-40B4-BE49-F238E27FC236}">
                <a16:creationId xmlns:a16="http://schemas.microsoft.com/office/drawing/2014/main" xmlns="" id="{50B39A48-A509-4A32-82C3-19BE08557564}"/>
              </a:ext>
            </a:extLst>
          </p:cNvPr>
          <p:cNvSpPr>
            <a:spLocks noGrp="1"/>
          </p:cNvSpPr>
          <p:nvPr>
            <p:ph type="ftr" sz="quarter" idx="11"/>
          </p:nvPr>
        </p:nvSpPr>
        <p:spPr/>
        <p:txBody>
          <a:bodyPr/>
          <a:lstStyle/>
          <a:p>
            <a:pPr>
              <a:defRPr/>
            </a:pPr>
            <a:r>
              <a:rPr lang="en-US"/>
              <a:t>www.nfhs.org</a:t>
            </a:r>
          </a:p>
        </p:txBody>
      </p:sp>
      <p:sp>
        <p:nvSpPr>
          <p:cNvPr id="6" name="Content Placeholder 2">
            <a:extLst>
              <a:ext uri="{FF2B5EF4-FFF2-40B4-BE49-F238E27FC236}">
                <a16:creationId xmlns:a16="http://schemas.microsoft.com/office/drawing/2014/main" xmlns="" id="{52560A2E-FC9A-40A4-8D89-5CD2992324E0}"/>
              </a:ext>
            </a:extLst>
          </p:cNvPr>
          <p:cNvSpPr>
            <a:spLocks noGrp="1"/>
          </p:cNvSpPr>
          <p:nvPr>
            <p:ph idx="1"/>
          </p:nvPr>
        </p:nvSpPr>
        <p:spPr>
          <a:xfrm>
            <a:off x="8370173" y="2063363"/>
            <a:ext cx="3597990" cy="4128273"/>
          </a:xfrm>
        </p:spPr>
        <p:txBody>
          <a:bodyPr/>
          <a:lstStyle/>
          <a:p>
            <a:r>
              <a:rPr lang="en-US" sz="2400" dirty="0">
                <a:effectLst/>
                <a:latin typeface="Calibri" panose="020F0502020204030204" pitchFamily="34" charset="0"/>
                <a:ea typeface="Calibri" panose="020F0502020204030204" pitchFamily="34" charset="0"/>
              </a:rPr>
              <a:t>The new ball specifications are permissible currently and will be required January 1, 2025, for high school competition. </a:t>
            </a:r>
          </a:p>
          <a:p>
            <a:endParaRPr lang="en-US" sz="2000" dirty="0">
              <a:effectLst/>
              <a:latin typeface="Calibri" panose="020F0502020204030204" pitchFamily="34" charset="0"/>
              <a:ea typeface="Calibri" panose="020F0502020204030204" pitchFamily="34" charset="0"/>
            </a:endParaRPr>
          </a:p>
          <a:p>
            <a:r>
              <a:rPr lang="en-US" sz="2400" dirty="0">
                <a:effectLst/>
                <a:latin typeface="Calibri" panose="020F0502020204030204" pitchFamily="34" charset="0"/>
                <a:ea typeface="Calibri" panose="020F0502020204030204" pitchFamily="34" charset="0"/>
              </a:rPr>
              <a:t>Balls manufactured with the current specifications will be permitted for use through 2024.</a:t>
            </a:r>
            <a:endParaRPr lang="en-US" sz="2400" dirty="0"/>
          </a:p>
        </p:txBody>
      </p:sp>
      <p:pic>
        <p:nvPicPr>
          <p:cNvPr id="8" name="Picture 7" descr="Table&#10;&#10;Description automatically generated">
            <a:extLst>
              <a:ext uri="{FF2B5EF4-FFF2-40B4-BE49-F238E27FC236}">
                <a16:creationId xmlns:a16="http://schemas.microsoft.com/office/drawing/2014/main" xmlns="" id="{640C86EB-37F9-4734-B5B4-C50AB02198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748"/>
          <a:stretch/>
        </p:blipFill>
        <p:spPr>
          <a:xfrm>
            <a:off x="1454021" y="2008556"/>
            <a:ext cx="6702552" cy="3978005"/>
          </a:xfrm>
          <a:prstGeom prst="rect">
            <a:avLst/>
          </a:prstGeom>
        </p:spPr>
      </p:pic>
      <p:sp>
        <p:nvSpPr>
          <p:cNvPr id="9" name="TextBox 8">
            <a:extLst>
              <a:ext uri="{FF2B5EF4-FFF2-40B4-BE49-F238E27FC236}">
                <a16:creationId xmlns:a16="http://schemas.microsoft.com/office/drawing/2014/main" xmlns="" id="{47812B97-8F2E-4EE5-9F4D-30AB62610CD3}"/>
              </a:ext>
            </a:extLst>
          </p:cNvPr>
          <p:cNvSpPr txBox="1"/>
          <p:nvPr/>
        </p:nvSpPr>
        <p:spPr>
          <a:xfrm>
            <a:off x="1454021" y="6006970"/>
            <a:ext cx="6106332" cy="369332"/>
          </a:xfrm>
          <a:prstGeom prst="rect">
            <a:avLst/>
          </a:prstGeom>
          <a:noFill/>
        </p:spPr>
        <p:txBody>
          <a:bodyPr wrap="square">
            <a:spAutoFit/>
          </a:bodyPr>
          <a:lstStyle/>
          <a:p>
            <a:r>
              <a:rPr lang="en-US" sz="1800" b="1" dirty="0">
                <a:latin typeface="+mn-lt"/>
              </a:rPr>
              <a:t>*Mandatory January 1, 2025</a:t>
            </a:r>
          </a:p>
        </p:txBody>
      </p:sp>
    </p:spTree>
    <p:extLst>
      <p:ext uri="{BB962C8B-B14F-4D97-AF65-F5344CB8AC3E}">
        <p14:creationId xmlns:p14="http://schemas.microsoft.com/office/powerpoint/2010/main" val="1332980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0EE52-A737-4847-875D-22907715BAB1}"/>
              </a:ext>
            </a:extLst>
          </p:cNvPr>
          <p:cNvSpPr>
            <a:spLocks noGrp="1"/>
          </p:cNvSpPr>
          <p:nvPr>
            <p:ph type="title"/>
          </p:nvPr>
        </p:nvSpPr>
        <p:spPr/>
        <p:txBody>
          <a:bodyPr/>
          <a:lstStyle/>
          <a:p>
            <a:r>
              <a:rPr lang="en-US" dirty="0"/>
              <a:t>Uniforms, player equipment</a:t>
            </a:r>
            <a:br>
              <a:rPr lang="en-US" dirty="0"/>
            </a:br>
            <a:r>
              <a:rPr lang="en-US" dirty="0"/>
              <a:t>rule 3-2-5</a:t>
            </a:r>
            <a:r>
              <a:rPr lang="en-US" cap="none" dirty="0"/>
              <a:t>b</a:t>
            </a:r>
            <a:r>
              <a:rPr lang="en-US" sz="4000" cap="none" dirty="0"/>
              <a:t>, 3-2-12</a:t>
            </a:r>
            <a:endParaRPr lang="en-US" dirty="0"/>
          </a:p>
        </p:txBody>
      </p:sp>
      <p:sp>
        <p:nvSpPr>
          <p:cNvPr id="3" name="Content Placeholder 2">
            <a:extLst>
              <a:ext uri="{FF2B5EF4-FFF2-40B4-BE49-F238E27FC236}">
                <a16:creationId xmlns:a16="http://schemas.microsoft.com/office/drawing/2014/main" xmlns="" id="{6A5FF4EB-E949-467E-B776-C768DCE5072F}"/>
              </a:ext>
            </a:extLst>
          </p:cNvPr>
          <p:cNvSpPr>
            <a:spLocks noGrp="1"/>
          </p:cNvSpPr>
          <p:nvPr>
            <p:ph idx="1"/>
          </p:nvPr>
        </p:nvSpPr>
        <p:spPr>
          <a:xfrm>
            <a:off x="1630929" y="5618205"/>
            <a:ext cx="10336706" cy="709571"/>
          </a:xfrm>
        </p:spPr>
        <p:txBody>
          <a:bodyPr/>
          <a:lstStyle/>
          <a:p>
            <a:pPr marL="0" indent="0">
              <a:buNone/>
            </a:pPr>
            <a:r>
              <a:rPr lang="en-US" sz="2400" dirty="0">
                <a:effectLst/>
                <a:latin typeface="+mj-lt"/>
                <a:ea typeface="Times New Roman" panose="02020603050405020304" pitchFamily="18" charset="0"/>
                <a:cs typeface="Times New Roman" panose="02020603050405020304" pitchFamily="18" charset="0"/>
              </a:rPr>
              <a:t>Plastic visors and bandannas are still prohibited. However, language prohibiting hard items to control the hair, such as beads, has been removed.</a:t>
            </a:r>
            <a:endParaRPr lang="en-US" sz="2400" dirty="0">
              <a:latin typeface="+mj-lt"/>
            </a:endParaRPr>
          </a:p>
        </p:txBody>
      </p:sp>
      <p:sp>
        <p:nvSpPr>
          <p:cNvPr id="4" name="Footer Placeholder 3">
            <a:extLst>
              <a:ext uri="{FF2B5EF4-FFF2-40B4-BE49-F238E27FC236}">
                <a16:creationId xmlns:a16="http://schemas.microsoft.com/office/drawing/2014/main" xmlns="" id="{074869C9-E546-4932-93BD-B45FFC259E1D}"/>
              </a:ext>
            </a:extLst>
          </p:cNvPr>
          <p:cNvSpPr>
            <a:spLocks noGrp="1"/>
          </p:cNvSpPr>
          <p:nvPr>
            <p:ph type="ftr" sz="quarter" idx="11"/>
          </p:nvPr>
        </p:nvSpPr>
        <p:spPr/>
        <p:txBody>
          <a:bodyPr/>
          <a:lstStyle/>
          <a:p>
            <a:pPr>
              <a:defRPr/>
            </a:pPr>
            <a:r>
              <a:rPr lang="en-US"/>
              <a:t>www.nfhs.org</a:t>
            </a:r>
          </a:p>
        </p:txBody>
      </p:sp>
      <p:pic>
        <p:nvPicPr>
          <p:cNvPr id="7" name="Picture 6" descr="A picture containing diagram&#10;&#10;Description automatically generated">
            <a:extLst>
              <a:ext uri="{FF2B5EF4-FFF2-40B4-BE49-F238E27FC236}">
                <a16:creationId xmlns:a16="http://schemas.microsoft.com/office/drawing/2014/main" xmlns="" id="{A516E9BB-AA7A-485A-8A75-6A170BDE47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3038" y="2013638"/>
            <a:ext cx="7731777" cy="3494634"/>
          </a:xfrm>
          <a:prstGeom prst="rect">
            <a:avLst/>
          </a:prstGeom>
        </p:spPr>
      </p:pic>
    </p:spTree>
    <p:extLst>
      <p:ext uri="{BB962C8B-B14F-4D97-AF65-F5344CB8AC3E}">
        <p14:creationId xmlns:p14="http://schemas.microsoft.com/office/powerpoint/2010/main" val="538128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ECDD78-E562-4706-AAE9-77BBE46107B7}"/>
              </a:ext>
            </a:extLst>
          </p:cNvPr>
          <p:cNvSpPr>
            <a:spLocks noGrp="1"/>
          </p:cNvSpPr>
          <p:nvPr>
            <p:ph type="title"/>
          </p:nvPr>
        </p:nvSpPr>
        <p:spPr/>
        <p:txBody>
          <a:bodyPr/>
          <a:lstStyle/>
          <a:p>
            <a:r>
              <a:rPr lang="en-US" dirty="0"/>
              <a:t>Uniforms, player equipment</a:t>
            </a:r>
            <a:br>
              <a:rPr lang="en-US" dirty="0"/>
            </a:br>
            <a:r>
              <a:rPr lang="en-US" dirty="0"/>
              <a:t>rule 3-2-5</a:t>
            </a:r>
            <a:r>
              <a:rPr lang="en-US" cap="none" dirty="0"/>
              <a:t>c</a:t>
            </a:r>
            <a:r>
              <a:rPr lang="en-US" dirty="0"/>
              <a:t> </a:t>
            </a:r>
          </a:p>
        </p:txBody>
      </p:sp>
      <p:sp>
        <p:nvSpPr>
          <p:cNvPr id="4" name="Footer Placeholder 3">
            <a:extLst>
              <a:ext uri="{FF2B5EF4-FFF2-40B4-BE49-F238E27FC236}">
                <a16:creationId xmlns:a16="http://schemas.microsoft.com/office/drawing/2014/main" xmlns="" id="{D7CA781B-E863-4B5C-9D5D-C785150BEA98}"/>
              </a:ext>
            </a:extLst>
          </p:cNvPr>
          <p:cNvSpPr>
            <a:spLocks noGrp="1"/>
          </p:cNvSpPr>
          <p:nvPr>
            <p:ph type="ftr" sz="quarter" idx="11"/>
          </p:nvPr>
        </p:nvSpPr>
        <p:spPr/>
        <p:txBody>
          <a:bodyPr/>
          <a:lstStyle/>
          <a:p>
            <a:pPr>
              <a:defRPr/>
            </a:pPr>
            <a:r>
              <a:rPr lang="en-US"/>
              <a:t>www.nfhs.org</a:t>
            </a:r>
          </a:p>
        </p:txBody>
      </p:sp>
      <p:sp>
        <p:nvSpPr>
          <p:cNvPr id="12" name="Content Placeholder 11">
            <a:extLst>
              <a:ext uri="{FF2B5EF4-FFF2-40B4-BE49-F238E27FC236}">
                <a16:creationId xmlns:a16="http://schemas.microsoft.com/office/drawing/2014/main" xmlns="" id="{F5211242-9090-4C26-A2EF-BE2CA80F073F}"/>
              </a:ext>
            </a:extLst>
          </p:cNvPr>
          <p:cNvSpPr>
            <a:spLocks noGrp="1"/>
          </p:cNvSpPr>
          <p:nvPr>
            <p:ph idx="1"/>
          </p:nvPr>
        </p:nvSpPr>
        <p:spPr>
          <a:xfrm>
            <a:off x="1548714" y="5662507"/>
            <a:ext cx="10534250" cy="728838"/>
          </a:xfrm>
        </p:spPr>
        <p:txBody>
          <a:bodyPr/>
          <a:lstStyle/>
          <a:p>
            <a:pPr marL="0" indent="0">
              <a:buNone/>
            </a:pPr>
            <a:r>
              <a:rPr lang="en-US" sz="1800" dirty="0">
                <a:effectLst/>
                <a:latin typeface="+mj-lt"/>
                <a:ea typeface="Times New Roman" panose="02020603050405020304" pitchFamily="18" charset="0"/>
                <a:cs typeface="Times New Roman" panose="02020603050405020304" pitchFamily="18" charset="0"/>
              </a:rPr>
              <a:t>Players may wear head coverings for religious reasons. The headwear must be made of non-abrasive, soft materials and must fit securely so that it is unlikely to come off during play. Head coverings worn for medical reasons must still receive state association approval. </a:t>
            </a:r>
            <a:endParaRPr lang="en-US" sz="2000" dirty="0">
              <a:latin typeface="+mj-lt"/>
            </a:endParaRPr>
          </a:p>
        </p:txBody>
      </p:sp>
      <p:pic>
        <p:nvPicPr>
          <p:cNvPr id="8" name="Picture 7" descr="A picture containing diagram&#10;&#10;Description automatically generated">
            <a:extLst>
              <a:ext uri="{FF2B5EF4-FFF2-40B4-BE49-F238E27FC236}">
                <a16:creationId xmlns:a16="http://schemas.microsoft.com/office/drawing/2014/main" xmlns="" id="{F030D547-0BF5-4533-AA93-844871B240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9887" y="1946994"/>
            <a:ext cx="7772400" cy="3730752"/>
          </a:xfrm>
          <a:prstGeom prst="rect">
            <a:avLst/>
          </a:prstGeom>
        </p:spPr>
      </p:pic>
    </p:spTree>
    <p:extLst>
      <p:ext uri="{BB962C8B-B14F-4D97-AF65-F5344CB8AC3E}">
        <p14:creationId xmlns:p14="http://schemas.microsoft.com/office/powerpoint/2010/main" val="794546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2D5F87FA-7E4D-4545-9655-0BD74741D934}"/>
              </a:ext>
            </a:extLst>
          </p:cNvPr>
          <p:cNvSpPr>
            <a:spLocks noGrp="1"/>
          </p:cNvSpPr>
          <p:nvPr>
            <p:ph type="ftr" sz="quarter" idx="11"/>
          </p:nvPr>
        </p:nvSpPr>
        <p:spPr/>
        <p:txBody>
          <a:bodyPr/>
          <a:lstStyle/>
          <a:p>
            <a:pPr>
              <a:defRPr/>
            </a:pPr>
            <a:r>
              <a:rPr lang="en-US"/>
              <a:t>www.nfhs.org</a:t>
            </a:r>
          </a:p>
        </p:txBody>
      </p:sp>
      <p:sp>
        <p:nvSpPr>
          <p:cNvPr id="5" name="Title 1">
            <a:extLst>
              <a:ext uri="{FF2B5EF4-FFF2-40B4-BE49-F238E27FC236}">
                <a16:creationId xmlns:a16="http://schemas.microsoft.com/office/drawing/2014/main" xmlns="" id="{156CFA1E-4E48-42FE-B912-A138280D51A4}"/>
              </a:ext>
            </a:extLst>
          </p:cNvPr>
          <p:cNvSpPr>
            <a:spLocks noGrp="1"/>
          </p:cNvSpPr>
          <p:nvPr>
            <p:ph type="title"/>
          </p:nvPr>
        </p:nvSpPr>
        <p:spPr>
          <a:xfrm>
            <a:off x="1940985" y="525463"/>
            <a:ext cx="10026649" cy="1204912"/>
          </a:xfrm>
        </p:spPr>
        <p:txBody>
          <a:bodyPr/>
          <a:lstStyle/>
          <a:p>
            <a:r>
              <a:rPr lang="en-US" sz="3600" dirty="0"/>
              <a:t>Coach attire</a:t>
            </a:r>
            <a:r>
              <a:rPr lang="en-US" sz="3600"/>
              <a:t/>
            </a:r>
            <a:br>
              <a:rPr lang="en-US" sz="3600"/>
            </a:br>
            <a:r>
              <a:rPr lang="en-US" sz="3600"/>
              <a:t>Rule 3-5-3</a:t>
            </a:r>
            <a:endParaRPr lang="en-US" dirty="0"/>
          </a:p>
        </p:txBody>
      </p:sp>
      <p:sp>
        <p:nvSpPr>
          <p:cNvPr id="6" name="Content Placeholder 2">
            <a:extLst>
              <a:ext uri="{FF2B5EF4-FFF2-40B4-BE49-F238E27FC236}">
                <a16:creationId xmlns:a16="http://schemas.microsoft.com/office/drawing/2014/main" xmlns="" id="{BF437818-ABF5-441A-8F6D-BEBDD548BFFB}"/>
              </a:ext>
            </a:extLst>
          </p:cNvPr>
          <p:cNvSpPr txBox="1">
            <a:spLocks/>
          </p:cNvSpPr>
          <p:nvPr/>
        </p:nvSpPr>
        <p:spPr bwMode="auto">
          <a:xfrm>
            <a:off x="5351047" y="2307968"/>
            <a:ext cx="6637753" cy="31844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200" dirty="0">
                <a:effectLst/>
                <a:latin typeface="+mj-lt"/>
                <a:ea typeface="Times New Roman" panose="02020603050405020304" pitchFamily="18" charset="0"/>
                <a:cs typeface="Times New Roman" panose="02020603050405020304" pitchFamily="18" charset="0"/>
              </a:rPr>
              <a:t>While in live-ball areas, a coach shall be attired in a school uniform or jersey/coaching shirt with slacks, shorts, or other leg coverings in school colors or colors of khaki, black, white or gray. </a:t>
            </a:r>
            <a:endParaRPr lang="en-US" sz="3200" dirty="0">
              <a:solidFill>
                <a:srgbClr val="414B56"/>
              </a:solidFill>
              <a:latin typeface="+mj-lt"/>
            </a:endParaRPr>
          </a:p>
          <a:p>
            <a:endParaRPr lang="en-US" dirty="0"/>
          </a:p>
        </p:txBody>
      </p:sp>
      <p:pic>
        <p:nvPicPr>
          <p:cNvPr id="3" name="Picture 2" descr="A picture containing text&#10;&#10;Description automatically generated">
            <a:extLst>
              <a:ext uri="{FF2B5EF4-FFF2-40B4-BE49-F238E27FC236}">
                <a16:creationId xmlns:a16="http://schemas.microsoft.com/office/drawing/2014/main" xmlns="" id="{A6700FAF-D88E-4F0D-AD51-367FB11313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8979" y="2085889"/>
            <a:ext cx="3377893" cy="4246648"/>
          </a:xfrm>
          <a:prstGeom prst="rect">
            <a:avLst/>
          </a:prstGeom>
        </p:spPr>
      </p:pic>
    </p:spTree>
    <p:extLst>
      <p:ext uri="{BB962C8B-B14F-4D97-AF65-F5344CB8AC3E}">
        <p14:creationId xmlns:p14="http://schemas.microsoft.com/office/powerpoint/2010/main" val="476369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CEB6DC-5644-415E-A1B2-F8F06983EF5C}"/>
              </a:ext>
            </a:extLst>
          </p:cNvPr>
          <p:cNvSpPr>
            <a:spLocks noGrp="1"/>
          </p:cNvSpPr>
          <p:nvPr>
            <p:ph type="title"/>
          </p:nvPr>
        </p:nvSpPr>
        <p:spPr/>
        <p:txBody>
          <a:bodyPr/>
          <a:lstStyle/>
          <a:p>
            <a:r>
              <a:rPr lang="en-US" dirty="0"/>
              <a:t>BENCH AND FIELD CONDUCT</a:t>
            </a:r>
            <a:br>
              <a:rPr lang="en-US" dirty="0"/>
            </a:br>
            <a:r>
              <a:rPr lang="en-US" dirty="0"/>
              <a:t>Rule 3-6-21 &amp; penalty (NEW)</a:t>
            </a:r>
          </a:p>
        </p:txBody>
      </p:sp>
      <p:sp>
        <p:nvSpPr>
          <p:cNvPr id="3" name="Content Placeholder 2">
            <a:extLst>
              <a:ext uri="{FF2B5EF4-FFF2-40B4-BE49-F238E27FC236}">
                <a16:creationId xmlns:a16="http://schemas.microsoft.com/office/drawing/2014/main" xmlns="" id="{100EFC81-058A-44D9-BEE2-AC74BDB462CA}"/>
              </a:ext>
            </a:extLst>
          </p:cNvPr>
          <p:cNvSpPr>
            <a:spLocks noGrp="1"/>
          </p:cNvSpPr>
          <p:nvPr>
            <p:ph idx="1"/>
          </p:nvPr>
        </p:nvSpPr>
        <p:spPr>
          <a:xfrm>
            <a:off x="1721707" y="5442852"/>
            <a:ext cx="9646509" cy="889685"/>
          </a:xfrm>
        </p:spPr>
        <p:txBody>
          <a:bodyPr/>
          <a:lstStyle/>
          <a:p>
            <a:pPr marL="0" indent="0">
              <a:buNone/>
            </a:pPr>
            <a:r>
              <a:rPr lang="en-US" sz="2000" dirty="0">
                <a:effectLst/>
                <a:latin typeface="+mj-lt"/>
                <a:ea typeface="Times New Roman" panose="02020603050405020304" pitchFamily="18" charset="0"/>
                <a:cs typeface="Times New Roman" panose="02020603050405020304" pitchFamily="18" charset="0"/>
              </a:rPr>
              <a:t>Batters shall not use a damaged bat that was previously removed from the game by an umpire. </a:t>
            </a:r>
            <a:r>
              <a:rPr lang="en-US" sz="2000" b="1" dirty="0">
                <a:effectLst/>
                <a:latin typeface="+mj-lt"/>
                <a:ea typeface="Times New Roman" panose="02020603050405020304" pitchFamily="18" charset="0"/>
                <a:cs typeface="Times New Roman" panose="02020603050405020304" pitchFamily="18" charset="0"/>
              </a:rPr>
              <a:t>PENALTY: </a:t>
            </a:r>
            <a:r>
              <a:rPr lang="en-US" sz="2000" dirty="0">
                <a:effectLst/>
                <a:latin typeface="+mj-lt"/>
                <a:ea typeface="Times New Roman" panose="02020603050405020304" pitchFamily="18" charset="0"/>
                <a:cs typeface="Times New Roman" panose="02020603050405020304" pitchFamily="18" charset="0"/>
              </a:rPr>
              <a:t>The batter shall be called out and the batter and head coach shall be restricted to the dugout for the remainder of the game. </a:t>
            </a:r>
            <a:endParaRPr lang="en-US" sz="2000" dirty="0">
              <a:latin typeface="+mj-lt"/>
            </a:endParaRPr>
          </a:p>
        </p:txBody>
      </p:sp>
      <p:sp>
        <p:nvSpPr>
          <p:cNvPr id="4" name="Footer Placeholder 3">
            <a:extLst>
              <a:ext uri="{FF2B5EF4-FFF2-40B4-BE49-F238E27FC236}">
                <a16:creationId xmlns:a16="http://schemas.microsoft.com/office/drawing/2014/main" xmlns="" id="{BC0C4F61-C52A-493C-A98B-78AD3B745AA9}"/>
              </a:ext>
            </a:extLst>
          </p:cNvPr>
          <p:cNvSpPr>
            <a:spLocks noGrp="1"/>
          </p:cNvSpPr>
          <p:nvPr>
            <p:ph type="ftr" sz="quarter" idx="11"/>
          </p:nvPr>
        </p:nvSpPr>
        <p:spPr/>
        <p:txBody>
          <a:bodyPr/>
          <a:lstStyle/>
          <a:p>
            <a:pPr>
              <a:defRPr/>
            </a:pPr>
            <a:r>
              <a:rPr lang="en-US"/>
              <a:t>www.nfhs.org</a:t>
            </a:r>
          </a:p>
        </p:txBody>
      </p:sp>
      <p:pic>
        <p:nvPicPr>
          <p:cNvPr id="6" name="Picture 5" descr="A group of people playing baseball&#10;&#10;Description automatically generated with low confidence">
            <a:extLst>
              <a:ext uri="{FF2B5EF4-FFF2-40B4-BE49-F238E27FC236}">
                <a16:creationId xmlns:a16="http://schemas.microsoft.com/office/drawing/2014/main" xmlns="" id="{1181BEC7-4171-4E6B-BCCB-69FDEE1932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5828" y="2009601"/>
            <a:ext cx="7883039" cy="3398051"/>
          </a:xfrm>
          <a:prstGeom prst="rect">
            <a:avLst/>
          </a:prstGeom>
        </p:spPr>
      </p:pic>
    </p:spTree>
    <p:extLst>
      <p:ext uri="{BB962C8B-B14F-4D97-AF65-F5344CB8AC3E}">
        <p14:creationId xmlns:p14="http://schemas.microsoft.com/office/powerpoint/2010/main" val="2028333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F7DE3D-37A0-48DF-AAAF-7B433E44A138}"/>
              </a:ext>
            </a:extLst>
          </p:cNvPr>
          <p:cNvSpPr>
            <a:spLocks noGrp="1"/>
          </p:cNvSpPr>
          <p:nvPr>
            <p:ph type="title"/>
          </p:nvPr>
        </p:nvSpPr>
        <p:spPr/>
        <p:txBody>
          <a:bodyPr/>
          <a:lstStyle/>
          <a:p>
            <a:r>
              <a:rPr lang="en-US" dirty="0"/>
              <a:t>Infractions by Pitcher (</a:t>
            </a:r>
            <a:r>
              <a:rPr lang="en-US" dirty="0" err="1"/>
              <a:t>fp</a:t>
            </a:r>
            <a:r>
              <a:rPr lang="en-US" dirty="0"/>
              <a:t>)</a:t>
            </a:r>
            <a:br>
              <a:rPr lang="en-US" dirty="0"/>
            </a:br>
            <a:r>
              <a:rPr lang="en-US" dirty="0"/>
              <a:t>rule 6-2-2 &amp; Note (NEW)</a:t>
            </a:r>
          </a:p>
        </p:txBody>
      </p:sp>
      <p:sp>
        <p:nvSpPr>
          <p:cNvPr id="3" name="Content Placeholder 2">
            <a:extLst>
              <a:ext uri="{FF2B5EF4-FFF2-40B4-BE49-F238E27FC236}">
                <a16:creationId xmlns:a16="http://schemas.microsoft.com/office/drawing/2014/main" xmlns="" id="{169E5307-660B-4CD7-B3F1-8337FE1EC1CF}"/>
              </a:ext>
            </a:extLst>
          </p:cNvPr>
          <p:cNvSpPr>
            <a:spLocks noGrp="1"/>
          </p:cNvSpPr>
          <p:nvPr>
            <p:ph idx="1"/>
          </p:nvPr>
        </p:nvSpPr>
        <p:spPr>
          <a:xfrm>
            <a:off x="6667130" y="2106886"/>
            <a:ext cx="5300504" cy="3726619"/>
          </a:xfrm>
        </p:spPr>
        <p:txBody>
          <a:bodyPr/>
          <a:lstStyle/>
          <a:p>
            <a:r>
              <a:rPr lang="en-US" sz="2400" dirty="0">
                <a:effectLst/>
                <a:latin typeface="+mj-lt"/>
                <a:ea typeface="Times New Roman" panose="02020603050405020304" pitchFamily="18" charset="0"/>
                <a:cs typeface="Times New Roman" panose="02020603050405020304" pitchFamily="18" charset="0"/>
              </a:rPr>
              <a:t>Pitchers are prohibited from wearing anything on the pitching hand, wrist, arm or thighs which the umpire judges to be distracting to the batter. </a:t>
            </a:r>
          </a:p>
          <a:p>
            <a:endParaRPr lang="en-US" sz="2400" dirty="0">
              <a:latin typeface="+mj-lt"/>
              <a:ea typeface="Times New Roman" panose="02020603050405020304" pitchFamily="18" charset="0"/>
              <a:cs typeface="Times New Roman" panose="02020603050405020304" pitchFamily="18" charset="0"/>
            </a:endParaRPr>
          </a:p>
          <a:p>
            <a:r>
              <a:rPr lang="en-US" sz="2400" dirty="0">
                <a:effectLst/>
                <a:latin typeface="+mj-lt"/>
                <a:ea typeface="Times New Roman" panose="02020603050405020304" pitchFamily="18" charset="0"/>
                <a:cs typeface="Times New Roman" panose="02020603050405020304" pitchFamily="18" charset="0"/>
              </a:rPr>
              <a:t>This language has been moved out of the penalty for 6-2-2 and a new note was created to clarify distracting items fall under equipment and are not subject to an illegal pitch penalty.</a:t>
            </a:r>
            <a:endParaRPr lang="en-US" sz="2400" dirty="0">
              <a:latin typeface="+mj-lt"/>
            </a:endParaRPr>
          </a:p>
        </p:txBody>
      </p:sp>
      <p:sp>
        <p:nvSpPr>
          <p:cNvPr id="4" name="Footer Placeholder 3">
            <a:extLst>
              <a:ext uri="{FF2B5EF4-FFF2-40B4-BE49-F238E27FC236}">
                <a16:creationId xmlns:a16="http://schemas.microsoft.com/office/drawing/2014/main" xmlns="" id="{AF7F5006-A319-447E-9AF9-17A972868410}"/>
              </a:ext>
            </a:extLst>
          </p:cNvPr>
          <p:cNvSpPr>
            <a:spLocks noGrp="1"/>
          </p:cNvSpPr>
          <p:nvPr>
            <p:ph type="ftr" sz="quarter" idx="11"/>
          </p:nvPr>
        </p:nvSpPr>
        <p:spPr/>
        <p:txBody>
          <a:bodyPr/>
          <a:lstStyle/>
          <a:p>
            <a:pPr>
              <a:defRPr/>
            </a:pPr>
            <a:r>
              <a:rPr lang="en-US"/>
              <a:t>www.nfhs.org</a:t>
            </a:r>
          </a:p>
        </p:txBody>
      </p:sp>
      <p:pic>
        <p:nvPicPr>
          <p:cNvPr id="7" name="Picture 6" descr="A picture containing text, vector graphics&#10;&#10;Description automatically generated">
            <a:extLst>
              <a:ext uri="{FF2B5EF4-FFF2-40B4-BE49-F238E27FC236}">
                <a16:creationId xmlns:a16="http://schemas.microsoft.com/office/drawing/2014/main" xmlns="" id="{C30F86FE-D347-4F1A-8CEB-50AC5703FA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9430" y="2001104"/>
            <a:ext cx="4823749" cy="4448931"/>
          </a:xfrm>
          <a:prstGeom prst="rect">
            <a:avLst/>
          </a:prstGeom>
        </p:spPr>
      </p:pic>
    </p:spTree>
    <p:extLst>
      <p:ext uri="{BB962C8B-B14F-4D97-AF65-F5344CB8AC3E}">
        <p14:creationId xmlns:p14="http://schemas.microsoft.com/office/powerpoint/2010/main" val="3988691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CEB6DC-5644-415E-A1B2-F8F06983EF5C}"/>
              </a:ext>
            </a:extLst>
          </p:cNvPr>
          <p:cNvSpPr>
            <a:spLocks noGrp="1"/>
          </p:cNvSpPr>
          <p:nvPr>
            <p:ph type="title"/>
          </p:nvPr>
        </p:nvSpPr>
        <p:spPr/>
        <p:txBody>
          <a:bodyPr/>
          <a:lstStyle/>
          <a:p>
            <a:r>
              <a:rPr lang="en-US" dirty="0"/>
              <a:t>Damaged bat</a:t>
            </a:r>
            <a:br>
              <a:rPr lang="en-US" dirty="0"/>
            </a:br>
            <a:r>
              <a:rPr lang="en-US" dirty="0"/>
              <a:t>Rule 7-4-15 (NEW)</a:t>
            </a:r>
          </a:p>
        </p:txBody>
      </p:sp>
      <p:sp>
        <p:nvSpPr>
          <p:cNvPr id="4" name="Footer Placeholder 3">
            <a:extLst>
              <a:ext uri="{FF2B5EF4-FFF2-40B4-BE49-F238E27FC236}">
                <a16:creationId xmlns:a16="http://schemas.microsoft.com/office/drawing/2014/main" xmlns="" id="{BC0C4F61-C52A-493C-A98B-78AD3B745AA9}"/>
              </a:ext>
            </a:extLst>
          </p:cNvPr>
          <p:cNvSpPr>
            <a:spLocks noGrp="1"/>
          </p:cNvSpPr>
          <p:nvPr>
            <p:ph type="ftr" sz="quarter" idx="11"/>
          </p:nvPr>
        </p:nvSpPr>
        <p:spPr/>
        <p:txBody>
          <a:bodyPr/>
          <a:lstStyle/>
          <a:p>
            <a:pPr>
              <a:defRPr/>
            </a:pPr>
            <a:r>
              <a:rPr lang="en-US"/>
              <a:t>www.nfhs.org</a:t>
            </a:r>
          </a:p>
        </p:txBody>
      </p:sp>
      <p:pic>
        <p:nvPicPr>
          <p:cNvPr id="7" name="Picture 6" descr="Text&#10;&#10;Description automatically generated with low confidence">
            <a:extLst>
              <a:ext uri="{FF2B5EF4-FFF2-40B4-BE49-F238E27FC236}">
                <a16:creationId xmlns:a16="http://schemas.microsoft.com/office/drawing/2014/main" xmlns="" id="{C128D9BB-AF0F-466A-85E3-CD2B89A75D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0780" y="1910251"/>
            <a:ext cx="3996436" cy="4422286"/>
          </a:xfrm>
          <a:prstGeom prst="rect">
            <a:avLst/>
          </a:prstGeom>
        </p:spPr>
      </p:pic>
      <p:sp>
        <p:nvSpPr>
          <p:cNvPr id="8" name="TextBox 7">
            <a:extLst>
              <a:ext uri="{FF2B5EF4-FFF2-40B4-BE49-F238E27FC236}">
                <a16:creationId xmlns:a16="http://schemas.microsoft.com/office/drawing/2014/main" xmlns="" id="{EE1B60BD-F316-4837-B6B6-F9A0FF41481E}"/>
              </a:ext>
            </a:extLst>
          </p:cNvPr>
          <p:cNvSpPr txBox="1"/>
          <p:nvPr/>
        </p:nvSpPr>
        <p:spPr>
          <a:xfrm>
            <a:off x="5754916" y="2137786"/>
            <a:ext cx="5613300" cy="1815882"/>
          </a:xfrm>
          <a:prstGeom prst="rect">
            <a:avLst/>
          </a:prstGeom>
          <a:noFill/>
        </p:spPr>
        <p:txBody>
          <a:bodyPr wrap="square">
            <a:spAutoFit/>
          </a:bodyPr>
          <a:lstStyle/>
          <a:p>
            <a:pPr marL="285750" indent="-285750">
              <a:buFont typeface="Wingdings" panose="05000000000000000000" pitchFamily="2" charset="2"/>
              <a:buChar char="§"/>
            </a:pPr>
            <a:r>
              <a:rPr lang="en-US" sz="2800" dirty="0">
                <a:effectLst/>
                <a:latin typeface="+mj-lt"/>
                <a:ea typeface="Times New Roman" panose="02020603050405020304" pitchFamily="18" charset="0"/>
                <a:cs typeface="Times New Roman" panose="02020603050405020304" pitchFamily="18" charset="0"/>
              </a:rPr>
              <a:t>Adds language to identify a batter entering the batter’s box with a damaged bat previously removed from the game is out.</a:t>
            </a:r>
            <a:endParaRPr lang="en-US" sz="2800" dirty="0">
              <a:latin typeface="+mj-lt"/>
            </a:endParaRPr>
          </a:p>
        </p:txBody>
      </p:sp>
    </p:spTree>
    <p:extLst>
      <p:ext uri="{BB962C8B-B14F-4D97-AF65-F5344CB8AC3E}">
        <p14:creationId xmlns:p14="http://schemas.microsoft.com/office/powerpoint/2010/main" val="563526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ACBEC1-4789-44F4-91A8-7CE116A529D3}"/>
              </a:ext>
            </a:extLst>
          </p:cNvPr>
          <p:cNvSpPr>
            <a:spLocks noGrp="1"/>
          </p:cNvSpPr>
          <p:nvPr>
            <p:ph type="title"/>
          </p:nvPr>
        </p:nvSpPr>
        <p:spPr/>
        <p:txBody>
          <a:bodyPr/>
          <a:lstStyle/>
          <a:p>
            <a:r>
              <a:rPr lang="en-US" dirty="0"/>
              <a:t>Batter-runner is out</a:t>
            </a:r>
            <a:br>
              <a:rPr lang="en-US" dirty="0"/>
            </a:br>
            <a:r>
              <a:rPr lang="en-US" dirty="0"/>
              <a:t>rule 8-2-6</a:t>
            </a:r>
          </a:p>
        </p:txBody>
      </p:sp>
      <p:sp>
        <p:nvSpPr>
          <p:cNvPr id="3" name="Content Placeholder 2">
            <a:extLst>
              <a:ext uri="{FF2B5EF4-FFF2-40B4-BE49-F238E27FC236}">
                <a16:creationId xmlns:a16="http://schemas.microsoft.com/office/drawing/2014/main" xmlns="" id="{BF86C218-2F1C-45FC-8F74-262B151AA6D6}"/>
              </a:ext>
            </a:extLst>
          </p:cNvPr>
          <p:cNvSpPr>
            <a:spLocks noGrp="1"/>
          </p:cNvSpPr>
          <p:nvPr>
            <p:ph idx="1"/>
          </p:nvPr>
        </p:nvSpPr>
        <p:spPr>
          <a:xfrm>
            <a:off x="6096000" y="2286385"/>
            <a:ext cx="5871634" cy="3682230"/>
          </a:xfrm>
        </p:spPr>
        <p:txBody>
          <a:bodyPr/>
          <a:lstStyle/>
          <a:p>
            <a:r>
              <a:rPr lang="en-US" sz="2800" dirty="0">
                <a:effectLst/>
                <a:latin typeface="+mj-lt"/>
                <a:ea typeface="Times New Roman" panose="02020603050405020304" pitchFamily="18" charset="0"/>
                <a:cs typeface="Times New Roman" panose="02020603050405020304" pitchFamily="18" charset="0"/>
              </a:rPr>
              <a:t>A runner is considered outside the running lane if either foot last contacted the ground completely outside the lane. </a:t>
            </a:r>
            <a:endParaRPr lang="en-US" sz="2800" dirty="0">
              <a:latin typeface="+mj-lt"/>
            </a:endParaRPr>
          </a:p>
        </p:txBody>
      </p:sp>
      <p:sp>
        <p:nvSpPr>
          <p:cNvPr id="4" name="Footer Placeholder 3">
            <a:extLst>
              <a:ext uri="{FF2B5EF4-FFF2-40B4-BE49-F238E27FC236}">
                <a16:creationId xmlns:a16="http://schemas.microsoft.com/office/drawing/2014/main" xmlns="" id="{8ED2F391-0395-4B78-B5F2-19D418F8EA90}"/>
              </a:ext>
            </a:extLst>
          </p:cNvPr>
          <p:cNvSpPr>
            <a:spLocks noGrp="1"/>
          </p:cNvSpPr>
          <p:nvPr>
            <p:ph type="ftr" sz="quarter" idx="11"/>
          </p:nvPr>
        </p:nvSpPr>
        <p:spPr/>
        <p:txBody>
          <a:bodyPr/>
          <a:lstStyle/>
          <a:p>
            <a:pPr>
              <a:defRPr/>
            </a:pPr>
            <a:r>
              <a:rPr lang="en-US"/>
              <a:t>www.nfhs.org</a:t>
            </a:r>
          </a:p>
        </p:txBody>
      </p:sp>
      <p:pic>
        <p:nvPicPr>
          <p:cNvPr id="6" name="Picture 5" descr="A picture containing text, automaton&#10;&#10;Description automatically generated">
            <a:extLst>
              <a:ext uri="{FF2B5EF4-FFF2-40B4-BE49-F238E27FC236}">
                <a16:creationId xmlns:a16="http://schemas.microsoft.com/office/drawing/2014/main" xmlns="" id="{3D3D6DF8-EA32-4552-B181-521BDCFE6C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0381" y="2041864"/>
            <a:ext cx="4079227" cy="4389248"/>
          </a:xfrm>
          <a:prstGeom prst="rect">
            <a:avLst/>
          </a:prstGeom>
        </p:spPr>
      </p:pic>
    </p:spTree>
    <p:extLst>
      <p:ext uri="{BB962C8B-B14F-4D97-AF65-F5344CB8AC3E}">
        <p14:creationId xmlns:p14="http://schemas.microsoft.com/office/powerpoint/2010/main" val="914695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2022 NFHS Softball </a:t>
            </a:r>
            <a:br>
              <a:rPr lang="en-US" dirty="0"/>
            </a:br>
            <a:r>
              <a:rPr lang="en-US" dirty="0"/>
              <a:t>Major Editorial Changes </a:t>
            </a:r>
          </a:p>
        </p:txBody>
      </p:sp>
    </p:spTree>
    <p:extLst>
      <p:ext uri="{BB962C8B-B14F-4D97-AF65-F5344CB8AC3E}">
        <p14:creationId xmlns:p14="http://schemas.microsoft.com/office/powerpoint/2010/main" val="2141615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402221-FAAA-4712-8C83-D8749EAAC9D4}"/>
              </a:ext>
            </a:extLst>
          </p:cNvPr>
          <p:cNvSpPr>
            <a:spLocks noGrp="1"/>
          </p:cNvSpPr>
          <p:nvPr>
            <p:ph type="title"/>
          </p:nvPr>
        </p:nvSpPr>
        <p:spPr/>
        <p:txBody>
          <a:bodyPr/>
          <a:lstStyle/>
          <a:p>
            <a:r>
              <a:rPr lang="en-US" dirty="0"/>
              <a:t>Damaged bat</a:t>
            </a:r>
            <a:br>
              <a:rPr lang="en-US" dirty="0"/>
            </a:br>
            <a:r>
              <a:rPr lang="en-US" dirty="0"/>
              <a:t>rule 2-4-3</a:t>
            </a:r>
          </a:p>
        </p:txBody>
      </p:sp>
      <p:sp>
        <p:nvSpPr>
          <p:cNvPr id="3" name="Content Placeholder 2">
            <a:extLst>
              <a:ext uri="{FF2B5EF4-FFF2-40B4-BE49-F238E27FC236}">
                <a16:creationId xmlns:a16="http://schemas.microsoft.com/office/drawing/2014/main" xmlns="" id="{D79FC1C1-668A-41BB-9B95-A4C0E941A09F}"/>
              </a:ext>
            </a:extLst>
          </p:cNvPr>
          <p:cNvSpPr>
            <a:spLocks noGrp="1"/>
          </p:cNvSpPr>
          <p:nvPr>
            <p:ph idx="1"/>
          </p:nvPr>
        </p:nvSpPr>
        <p:spPr>
          <a:xfrm>
            <a:off x="7302500" y="2147824"/>
            <a:ext cx="4494084" cy="4179952"/>
          </a:xfrm>
        </p:spPr>
        <p:txBody>
          <a:bodyPr/>
          <a:lstStyle/>
          <a:p>
            <a:r>
              <a:rPr lang="en-US" sz="2400" dirty="0">
                <a:effectLst/>
                <a:latin typeface="+mj-lt"/>
                <a:ea typeface="Times New Roman" panose="02020603050405020304" pitchFamily="18" charset="0"/>
                <a:cs typeface="Times New Roman" panose="02020603050405020304" pitchFamily="18" charset="0"/>
              </a:rPr>
              <a:t>A damaged bat is one that could deface the ball and the bat shall be removed </a:t>
            </a:r>
            <a:r>
              <a:rPr lang="en-US" sz="2400" u="sng" dirty="0">
                <a:solidFill>
                  <a:srgbClr val="FF0000"/>
                </a:solidFill>
                <a:effectLst/>
                <a:latin typeface="+mj-lt"/>
                <a:ea typeface="Times New Roman" panose="02020603050405020304" pitchFamily="18" charset="0"/>
                <a:cs typeface="Times New Roman" panose="02020603050405020304" pitchFamily="18" charset="0"/>
              </a:rPr>
              <a:t>when initially detected </a:t>
            </a:r>
            <a:r>
              <a:rPr lang="en-US" sz="2400" dirty="0">
                <a:effectLst/>
                <a:latin typeface="+mj-lt"/>
                <a:ea typeface="Times New Roman" panose="02020603050405020304" pitchFamily="18" charset="0"/>
                <a:cs typeface="Times New Roman" panose="02020603050405020304" pitchFamily="18" charset="0"/>
              </a:rPr>
              <a:t>without penalty. </a:t>
            </a:r>
          </a:p>
          <a:p>
            <a:endParaRPr lang="en-US" sz="2400" dirty="0">
              <a:effectLst/>
              <a:latin typeface="+mj-lt"/>
              <a:ea typeface="Times New Roman" panose="02020603050405020304" pitchFamily="18" charset="0"/>
              <a:cs typeface="Times New Roman" panose="02020603050405020304" pitchFamily="18" charset="0"/>
            </a:endParaRPr>
          </a:p>
          <a:p>
            <a:r>
              <a:rPr lang="en-US" sz="2400" dirty="0">
                <a:effectLst/>
                <a:latin typeface="+mj-lt"/>
                <a:ea typeface="Times New Roman" panose="02020603050405020304" pitchFamily="18" charset="0"/>
                <a:cs typeface="Times New Roman" panose="02020603050405020304" pitchFamily="18" charset="0"/>
              </a:rPr>
              <a:t>Also, a penalty was added for a batter detected using a damaged bat after it has been previously removed from the game. </a:t>
            </a:r>
            <a:endParaRPr lang="en-US" sz="2400" dirty="0">
              <a:latin typeface="+mj-lt"/>
            </a:endParaRPr>
          </a:p>
        </p:txBody>
      </p:sp>
      <p:sp>
        <p:nvSpPr>
          <p:cNvPr id="4" name="Footer Placeholder 3">
            <a:extLst>
              <a:ext uri="{FF2B5EF4-FFF2-40B4-BE49-F238E27FC236}">
                <a16:creationId xmlns:a16="http://schemas.microsoft.com/office/drawing/2014/main" xmlns="" id="{FE3CCE6F-F2B4-45FA-AC73-7D7B3DC72E85}"/>
              </a:ext>
            </a:extLst>
          </p:cNvPr>
          <p:cNvSpPr>
            <a:spLocks noGrp="1"/>
          </p:cNvSpPr>
          <p:nvPr>
            <p:ph type="ftr" sz="quarter" idx="11"/>
          </p:nvPr>
        </p:nvSpPr>
        <p:spPr/>
        <p:txBody>
          <a:bodyPr/>
          <a:lstStyle/>
          <a:p>
            <a:pPr>
              <a:defRPr/>
            </a:pPr>
            <a:r>
              <a:rPr lang="en-US"/>
              <a:t>www.nfhs.org</a:t>
            </a:r>
          </a:p>
        </p:txBody>
      </p:sp>
      <p:pic>
        <p:nvPicPr>
          <p:cNvPr id="6" name="Picture 5" descr="Diagram&#10;&#10;Description automatically generated">
            <a:extLst>
              <a:ext uri="{FF2B5EF4-FFF2-40B4-BE49-F238E27FC236}">
                <a16:creationId xmlns:a16="http://schemas.microsoft.com/office/drawing/2014/main" xmlns="" id="{340DA3CC-6022-4170-82A3-F5813D0505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4112" y="2147824"/>
            <a:ext cx="5751576" cy="3959352"/>
          </a:xfrm>
          <a:prstGeom prst="rect">
            <a:avLst/>
          </a:prstGeom>
        </p:spPr>
      </p:pic>
    </p:spTree>
    <p:extLst>
      <p:ext uri="{BB962C8B-B14F-4D97-AF65-F5344CB8AC3E}">
        <p14:creationId xmlns:p14="http://schemas.microsoft.com/office/powerpoint/2010/main" val="706059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402221-FAAA-4712-8C83-D8749EAAC9D4}"/>
              </a:ext>
            </a:extLst>
          </p:cNvPr>
          <p:cNvSpPr>
            <a:spLocks noGrp="1"/>
          </p:cNvSpPr>
          <p:nvPr>
            <p:ph type="title"/>
          </p:nvPr>
        </p:nvSpPr>
        <p:spPr/>
        <p:txBody>
          <a:bodyPr/>
          <a:lstStyle/>
          <a:p>
            <a:r>
              <a:rPr lang="en-US" dirty="0"/>
              <a:t>pitcher</a:t>
            </a:r>
            <a:br>
              <a:rPr lang="en-US" dirty="0"/>
            </a:br>
            <a:r>
              <a:rPr lang="en-US" dirty="0"/>
              <a:t>rule 2-44</a:t>
            </a:r>
          </a:p>
        </p:txBody>
      </p:sp>
      <p:sp>
        <p:nvSpPr>
          <p:cNvPr id="3" name="Content Placeholder 2">
            <a:extLst>
              <a:ext uri="{FF2B5EF4-FFF2-40B4-BE49-F238E27FC236}">
                <a16:creationId xmlns:a16="http://schemas.microsoft.com/office/drawing/2014/main" xmlns="" id="{D79FC1C1-668A-41BB-9B95-A4C0E941A09F}"/>
              </a:ext>
            </a:extLst>
          </p:cNvPr>
          <p:cNvSpPr>
            <a:spLocks noGrp="1"/>
          </p:cNvSpPr>
          <p:nvPr>
            <p:ph idx="1"/>
          </p:nvPr>
        </p:nvSpPr>
        <p:spPr>
          <a:xfrm>
            <a:off x="7302500" y="2147824"/>
            <a:ext cx="4494084" cy="4179952"/>
          </a:xfrm>
        </p:spPr>
        <p:txBody>
          <a:bodyPr/>
          <a:lstStyle/>
          <a:p>
            <a:endParaRPr lang="en-US" sz="2400" dirty="0"/>
          </a:p>
          <a:p>
            <a:r>
              <a:rPr lang="en-US" sz="2400" dirty="0"/>
              <a:t>The pitcher is the player who is </a:t>
            </a:r>
            <a:r>
              <a:rPr lang="en-US" sz="2400" strike="sngStrike" dirty="0">
                <a:solidFill>
                  <a:srgbClr val="FF0000"/>
                </a:solidFill>
                <a:effectLst/>
                <a:latin typeface="Calibri" panose="020F0502020204030204" pitchFamily="34" charset="0"/>
                <a:ea typeface="Arial" panose="020B0604020202020204" pitchFamily="34" charset="0"/>
                <a:cs typeface="Times New Roman" panose="02020603050405020304" pitchFamily="18" charset="0"/>
              </a:rPr>
              <a:t>designated in the scorebook as being</a:t>
            </a:r>
            <a:r>
              <a:rPr lang="en-US" sz="16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r>
              <a:rPr lang="en-US" sz="2400" dirty="0"/>
              <a:t>responsible for delivering (pitching) the ball to the batter. </a:t>
            </a:r>
          </a:p>
        </p:txBody>
      </p:sp>
      <p:sp>
        <p:nvSpPr>
          <p:cNvPr id="4" name="Footer Placeholder 3">
            <a:extLst>
              <a:ext uri="{FF2B5EF4-FFF2-40B4-BE49-F238E27FC236}">
                <a16:creationId xmlns:a16="http://schemas.microsoft.com/office/drawing/2014/main" xmlns="" id="{FE3CCE6F-F2B4-45FA-AC73-7D7B3DC72E85}"/>
              </a:ext>
            </a:extLst>
          </p:cNvPr>
          <p:cNvSpPr>
            <a:spLocks noGrp="1"/>
          </p:cNvSpPr>
          <p:nvPr>
            <p:ph type="ftr" sz="quarter" idx="11"/>
          </p:nvPr>
        </p:nvSpPr>
        <p:spPr/>
        <p:txBody>
          <a:bodyPr/>
          <a:lstStyle/>
          <a:p>
            <a:pPr>
              <a:defRPr/>
            </a:pPr>
            <a:r>
              <a:rPr lang="en-US"/>
              <a:t>www.nfhs.org</a:t>
            </a:r>
          </a:p>
        </p:txBody>
      </p:sp>
      <p:pic>
        <p:nvPicPr>
          <p:cNvPr id="7" name="Picture 6" descr="A picture containing text, athletic game, sport&#10;&#10;Description automatically generated">
            <a:extLst>
              <a:ext uri="{FF2B5EF4-FFF2-40B4-BE49-F238E27FC236}">
                <a16:creationId xmlns:a16="http://schemas.microsoft.com/office/drawing/2014/main" xmlns="" id="{7CB2269B-4025-46C0-B35B-D46F7EAD8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2927" y="2040636"/>
            <a:ext cx="5734481" cy="4169664"/>
          </a:xfrm>
          <a:prstGeom prst="rect">
            <a:avLst/>
          </a:prstGeom>
        </p:spPr>
      </p:pic>
    </p:spTree>
    <p:extLst>
      <p:ext uri="{BB962C8B-B14F-4D97-AF65-F5344CB8AC3E}">
        <p14:creationId xmlns:p14="http://schemas.microsoft.com/office/powerpoint/2010/main" val="1696805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75A5C1-4466-42FB-A29E-FED89CF38544}"/>
              </a:ext>
            </a:extLst>
          </p:cNvPr>
          <p:cNvSpPr>
            <a:spLocks noGrp="1"/>
          </p:cNvSpPr>
          <p:nvPr>
            <p:ph type="title"/>
          </p:nvPr>
        </p:nvSpPr>
        <p:spPr/>
        <p:txBody>
          <a:bodyPr/>
          <a:lstStyle/>
          <a:p>
            <a:r>
              <a:rPr lang="en-US" dirty="0"/>
              <a:t>Warm-up pitches</a:t>
            </a:r>
            <a:br>
              <a:rPr lang="en-US" dirty="0"/>
            </a:br>
            <a:r>
              <a:rPr lang="en-US" dirty="0"/>
              <a:t>rule 3-7-1 Note</a:t>
            </a:r>
          </a:p>
        </p:txBody>
      </p:sp>
      <p:sp>
        <p:nvSpPr>
          <p:cNvPr id="3" name="Content Placeholder 2">
            <a:extLst>
              <a:ext uri="{FF2B5EF4-FFF2-40B4-BE49-F238E27FC236}">
                <a16:creationId xmlns:a16="http://schemas.microsoft.com/office/drawing/2014/main" xmlns="" id="{E3017CDD-F408-4049-975D-2E20BA94EA44}"/>
              </a:ext>
            </a:extLst>
          </p:cNvPr>
          <p:cNvSpPr>
            <a:spLocks noGrp="1"/>
          </p:cNvSpPr>
          <p:nvPr>
            <p:ph idx="1"/>
          </p:nvPr>
        </p:nvSpPr>
        <p:spPr>
          <a:xfrm>
            <a:off x="7518400" y="2335212"/>
            <a:ext cx="4253470" cy="3584576"/>
          </a:xfrm>
        </p:spPr>
        <p:txBody>
          <a:bodyPr/>
          <a:lstStyle/>
          <a:p>
            <a:r>
              <a:rPr lang="en-US" sz="2800" dirty="0">
                <a:effectLst/>
                <a:latin typeface="+mj-lt"/>
                <a:ea typeface="Times New Roman" panose="02020603050405020304" pitchFamily="18" charset="0"/>
                <a:cs typeface="Times New Roman" panose="02020603050405020304" pitchFamily="18" charset="0"/>
              </a:rPr>
              <a:t>Clarifies no warm-up pitches are permitted if a pitcher is removed and then returns to the pitching circle in the same half-inning.</a:t>
            </a:r>
            <a:endParaRPr lang="en-US" sz="2800" dirty="0">
              <a:latin typeface="+mj-lt"/>
            </a:endParaRPr>
          </a:p>
        </p:txBody>
      </p:sp>
      <p:sp>
        <p:nvSpPr>
          <p:cNvPr id="4" name="Footer Placeholder 3">
            <a:extLst>
              <a:ext uri="{FF2B5EF4-FFF2-40B4-BE49-F238E27FC236}">
                <a16:creationId xmlns:a16="http://schemas.microsoft.com/office/drawing/2014/main" xmlns="" id="{F582A1F6-2B13-453A-9051-DCC104D8DC74}"/>
              </a:ext>
            </a:extLst>
          </p:cNvPr>
          <p:cNvSpPr>
            <a:spLocks noGrp="1"/>
          </p:cNvSpPr>
          <p:nvPr>
            <p:ph type="ftr" sz="quarter" idx="11"/>
          </p:nvPr>
        </p:nvSpPr>
        <p:spPr/>
        <p:txBody>
          <a:bodyPr/>
          <a:lstStyle/>
          <a:p>
            <a:pPr>
              <a:defRPr/>
            </a:pPr>
            <a:r>
              <a:rPr lang="en-US"/>
              <a:t>www.nfhs.org</a:t>
            </a:r>
          </a:p>
        </p:txBody>
      </p:sp>
      <p:pic>
        <p:nvPicPr>
          <p:cNvPr id="6" name="Picture 5" descr="Diagram&#10;&#10;Description automatically generated">
            <a:extLst>
              <a:ext uri="{FF2B5EF4-FFF2-40B4-BE49-F238E27FC236}">
                <a16:creationId xmlns:a16="http://schemas.microsoft.com/office/drawing/2014/main" xmlns="" id="{03BDFAFD-C188-4B34-82F7-D867290911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5313" y="2166112"/>
            <a:ext cx="5413248" cy="3922776"/>
          </a:xfrm>
          <a:prstGeom prst="rect">
            <a:avLst/>
          </a:prstGeom>
        </p:spPr>
      </p:pic>
    </p:spTree>
    <p:extLst>
      <p:ext uri="{BB962C8B-B14F-4D97-AF65-F5344CB8AC3E}">
        <p14:creationId xmlns:p14="http://schemas.microsoft.com/office/powerpoint/2010/main" val="2162187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2522AD-9463-478C-8AA3-662344423949}"/>
              </a:ext>
            </a:extLst>
          </p:cNvPr>
          <p:cNvSpPr>
            <a:spLocks noGrp="1"/>
          </p:cNvSpPr>
          <p:nvPr>
            <p:ph type="title"/>
          </p:nvPr>
        </p:nvSpPr>
        <p:spPr/>
        <p:txBody>
          <a:bodyPr/>
          <a:lstStyle/>
          <a:p>
            <a:r>
              <a:rPr lang="en-US" dirty="0"/>
              <a:t>Doubleheaders</a:t>
            </a:r>
            <a:br>
              <a:rPr lang="en-US" dirty="0"/>
            </a:br>
            <a:r>
              <a:rPr lang="en-US" dirty="0"/>
              <a:t>rule 4-2-3 note 2</a:t>
            </a:r>
          </a:p>
        </p:txBody>
      </p:sp>
      <p:sp>
        <p:nvSpPr>
          <p:cNvPr id="3" name="Content Placeholder 2">
            <a:extLst>
              <a:ext uri="{FF2B5EF4-FFF2-40B4-BE49-F238E27FC236}">
                <a16:creationId xmlns:a16="http://schemas.microsoft.com/office/drawing/2014/main" xmlns="" id="{350AA1EA-4B03-466A-9E1B-DF4D0F418676}"/>
              </a:ext>
            </a:extLst>
          </p:cNvPr>
          <p:cNvSpPr>
            <a:spLocks noGrp="1"/>
          </p:cNvSpPr>
          <p:nvPr>
            <p:ph idx="1"/>
          </p:nvPr>
        </p:nvSpPr>
        <p:spPr>
          <a:xfrm>
            <a:off x="1554055" y="2199952"/>
            <a:ext cx="10026650" cy="3832548"/>
          </a:xfrm>
        </p:spPr>
        <p:txBody>
          <a:bodyPr/>
          <a:lstStyle/>
          <a:p>
            <a:r>
              <a:rPr lang="en-US" sz="3600" dirty="0">
                <a:effectLst/>
                <a:latin typeface="+mj-lt"/>
                <a:ea typeface="Times New Roman" panose="02020603050405020304" pitchFamily="18" charset="0"/>
                <a:cs typeface="Times New Roman" panose="02020603050405020304" pitchFamily="18" charset="0"/>
              </a:rPr>
              <a:t>The number of innings for one or both games of a doubleheader may be scheduled for less than seven innings, by state association adoption.</a:t>
            </a:r>
            <a:endParaRPr lang="en-US" sz="3600" dirty="0">
              <a:latin typeface="+mj-lt"/>
            </a:endParaRPr>
          </a:p>
        </p:txBody>
      </p:sp>
      <p:sp>
        <p:nvSpPr>
          <p:cNvPr id="4" name="Footer Placeholder 3">
            <a:extLst>
              <a:ext uri="{FF2B5EF4-FFF2-40B4-BE49-F238E27FC236}">
                <a16:creationId xmlns:a16="http://schemas.microsoft.com/office/drawing/2014/main" xmlns="" id="{124441D7-F8C2-4B3A-9126-03E6F922466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666797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1CB105-D4C1-4EBC-9D80-96E40AFA5473}"/>
              </a:ext>
            </a:extLst>
          </p:cNvPr>
          <p:cNvSpPr>
            <a:spLocks noGrp="1"/>
          </p:cNvSpPr>
          <p:nvPr>
            <p:ph type="title"/>
          </p:nvPr>
        </p:nvSpPr>
        <p:spPr/>
        <p:txBody>
          <a:bodyPr/>
          <a:lstStyle/>
          <a:p>
            <a:r>
              <a:rPr lang="en-US" dirty="0"/>
              <a:t>Dead ball</a:t>
            </a:r>
            <a:br>
              <a:rPr lang="en-US" dirty="0"/>
            </a:br>
            <a:r>
              <a:rPr lang="en-US" dirty="0"/>
              <a:t>rule 5-1</a:t>
            </a:r>
          </a:p>
        </p:txBody>
      </p:sp>
      <p:sp>
        <p:nvSpPr>
          <p:cNvPr id="3" name="Content Placeholder 2">
            <a:extLst>
              <a:ext uri="{FF2B5EF4-FFF2-40B4-BE49-F238E27FC236}">
                <a16:creationId xmlns:a16="http://schemas.microsoft.com/office/drawing/2014/main" xmlns="" id="{94168CBE-A76C-4161-B32B-78428D00C062}"/>
              </a:ext>
            </a:extLst>
          </p:cNvPr>
          <p:cNvSpPr>
            <a:spLocks noGrp="1"/>
          </p:cNvSpPr>
          <p:nvPr>
            <p:ph idx="1"/>
          </p:nvPr>
        </p:nvSpPr>
        <p:spPr>
          <a:xfrm>
            <a:off x="6952343" y="2325391"/>
            <a:ext cx="4798844" cy="3625466"/>
          </a:xfrm>
        </p:spPr>
        <p:txBody>
          <a:bodyPr/>
          <a:lstStyle/>
          <a:p>
            <a:r>
              <a:rPr lang="en-US" sz="2400" kern="1200" dirty="0">
                <a:solidFill>
                  <a:schemeClr val="tx1"/>
                </a:solidFill>
                <a:effectLst/>
                <a:latin typeface="+mn-lt"/>
                <a:ea typeface="+mn-ea"/>
                <a:cs typeface="+mn-cs"/>
              </a:rPr>
              <a:t>Table 5-1 previously combined two different rules with two completely different penalties/awards. The change separates the two rules and penalties/awards.</a:t>
            </a:r>
            <a:r>
              <a:rPr lang="en-US" sz="2400" dirty="0">
                <a:effectLst/>
              </a:rPr>
              <a:t> </a:t>
            </a:r>
          </a:p>
          <a:p>
            <a:pPr marL="0" indent="0">
              <a:buNone/>
            </a:pPr>
            <a:endParaRPr kumimoji="0" lang="en-US" altLang="en-US" sz="2400" b="0" i="0" u="none" strike="noStrike" cap="none" normalizeH="0" baseline="0" dirty="0">
              <a:ln>
                <a:noFill/>
              </a:ln>
              <a:effectLst/>
              <a:latin typeface="+mn-lt"/>
              <a:cs typeface="+mn-cs"/>
            </a:endParaRPr>
          </a:p>
          <a:p>
            <a:r>
              <a:rPr kumimoji="0" lang="en-US" altLang="en-US" sz="2400" b="0" i="0" u="none" strike="noStrike" cap="none" normalizeH="0" baseline="0" dirty="0">
                <a:ln>
                  <a:noFill/>
                </a:ln>
                <a:effectLst/>
                <a:latin typeface="+mn-lt"/>
                <a:cs typeface="+mn-cs"/>
              </a:rPr>
              <a:t>The remainin</a:t>
            </a:r>
            <a:r>
              <a:rPr lang="en-US" altLang="en-US" sz="2400" dirty="0"/>
              <a:t>g rule references were r</a:t>
            </a:r>
            <a:r>
              <a:rPr kumimoji="0" lang="en-US" altLang="en-US" sz="2400" b="0" i="0" u="none" strike="noStrike" cap="none" normalizeH="0" baseline="0" dirty="0">
                <a:ln>
                  <a:noFill/>
                </a:ln>
                <a:effectLst/>
                <a:latin typeface="+mn-lt"/>
                <a:cs typeface="+mn-cs"/>
              </a:rPr>
              <a:t>enumbered.</a:t>
            </a:r>
          </a:p>
          <a:p>
            <a:pPr marL="0" indent="0">
              <a:buNone/>
            </a:pPr>
            <a:endParaRPr lang="en-US" sz="3200" dirty="0">
              <a:latin typeface="+mj-lt"/>
            </a:endParaRPr>
          </a:p>
        </p:txBody>
      </p:sp>
      <p:sp>
        <p:nvSpPr>
          <p:cNvPr id="4" name="Footer Placeholder 3">
            <a:extLst>
              <a:ext uri="{FF2B5EF4-FFF2-40B4-BE49-F238E27FC236}">
                <a16:creationId xmlns:a16="http://schemas.microsoft.com/office/drawing/2014/main" xmlns="" id="{5D887D4D-BB2B-465D-BFEB-D222A7D1EF9E}"/>
              </a:ext>
            </a:extLst>
          </p:cNvPr>
          <p:cNvSpPr>
            <a:spLocks noGrp="1"/>
          </p:cNvSpPr>
          <p:nvPr>
            <p:ph type="ftr" sz="quarter" idx="11"/>
          </p:nvPr>
        </p:nvSpPr>
        <p:spPr/>
        <p:txBody>
          <a:bodyPr/>
          <a:lstStyle/>
          <a:p>
            <a:pPr>
              <a:defRPr/>
            </a:pPr>
            <a:r>
              <a:rPr lang="en-US"/>
              <a:t>www.nfhs.org</a:t>
            </a:r>
          </a:p>
        </p:txBody>
      </p:sp>
      <p:graphicFrame>
        <p:nvGraphicFramePr>
          <p:cNvPr id="7" name="Content Placeholder 6">
            <a:extLst>
              <a:ext uri="{FF2B5EF4-FFF2-40B4-BE49-F238E27FC236}">
                <a16:creationId xmlns:a16="http://schemas.microsoft.com/office/drawing/2014/main" xmlns="" id="{F9BEBE74-051A-4DAB-B940-D4BC3159767E}"/>
              </a:ext>
            </a:extLst>
          </p:cNvPr>
          <p:cNvGraphicFramePr>
            <a:graphicFrameLocks/>
          </p:cNvGraphicFramePr>
          <p:nvPr>
            <p:extLst>
              <p:ext uri="{D42A27DB-BD31-4B8C-83A1-F6EECF244321}">
                <p14:modId xmlns:p14="http://schemas.microsoft.com/office/powerpoint/2010/main" val="590274186"/>
              </p:ext>
            </p:extLst>
          </p:nvPr>
        </p:nvGraphicFramePr>
        <p:xfrm>
          <a:off x="1054856" y="2130296"/>
          <a:ext cx="5384803" cy="4165462"/>
        </p:xfrm>
        <a:graphic>
          <a:graphicData uri="http://schemas.openxmlformats.org/drawingml/2006/table">
            <a:tbl>
              <a:tblPr firstRow="1" firstCol="1" bandRow="1">
                <a:noFill/>
                <a:tableStyleId>{5C22544A-7EE6-4342-B048-85BDC9FD1C3A}</a:tableStyleId>
              </a:tblPr>
              <a:tblGrid>
                <a:gridCol w="1644971">
                  <a:extLst>
                    <a:ext uri="{9D8B030D-6E8A-4147-A177-3AD203B41FA5}">
                      <a16:colId xmlns:a16="http://schemas.microsoft.com/office/drawing/2014/main" xmlns="" val="3778051411"/>
                    </a:ext>
                  </a:extLst>
                </a:gridCol>
                <a:gridCol w="1173555">
                  <a:extLst>
                    <a:ext uri="{9D8B030D-6E8A-4147-A177-3AD203B41FA5}">
                      <a16:colId xmlns:a16="http://schemas.microsoft.com/office/drawing/2014/main" xmlns="" val="950653356"/>
                    </a:ext>
                  </a:extLst>
                </a:gridCol>
                <a:gridCol w="1392722">
                  <a:extLst>
                    <a:ext uri="{9D8B030D-6E8A-4147-A177-3AD203B41FA5}">
                      <a16:colId xmlns:a16="http://schemas.microsoft.com/office/drawing/2014/main" xmlns="" val="142644984"/>
                    </a:ext>
                  </a:extLst>
                </a:gridCol>
                <a:gridCol w="1173555">
                  <a:extLst>
                    <a:ext uri="{9D8B030D-6E8A-4147-A177-3AD203B41FA5}">
                      <a16:colId xmlns:a16="http://schemas.microsoft.com/office/drawing/2014/main" xmlns="" val="3674834434"/>
                    </a:ext>
                  </a:extLst>
                </a:gridCol>
              </a:tblGrid>
              <a:tr h="803461">
                <a:tc gridSpan="4">
                  <a:txBody>
                    <a:bodyPr/>
                    <a:lstStyle/>
                    <a:p>
                      <a:pPr marL="0" marR="0" algn="ctr">
                        <a:spcBef>
                          <a:spcPts val="0"/>
                        </a:spcBef>
                        <a:spcAft>
                          <a:spcPts val="0"/>
                        </a:spcAft>
                      </a:pPr>
                      <a:r>
                        <a:rPr lang="en-US" sz="1700" b="1" dirty="0">
                          <a:solidFill>
                            <a:schemeClr val="tx1">
                              <a:lumMod val="75000"/>
                              <a:lumOff val="25000"/>
                            </a:schemeClr>
                          </a:solidFill>
                          <a:effectLst/>
                        </a:rPr>
                        <a:t>TABLE 5-1</a:t>
                      </a:r>
                    </a:p>
                    <a:p>
                      <a:pPr marL="0" marR="0">
                        <a:spcBef>
                          <a:spcPts val="0"/>
                        </a:spcBef>
                        <a:spcAft>
                          <a:spcPts val="0"/>
                        </a:spcAft>
                      </a:pPr>
                      <a:r>
                        <a:rPr lang="en-US" sz="1700" b="1" dirty="0">
                          <a:solidFill>
                            <a:schemeClr val="tx1">
                              <a:lumMod val="75000"/>
                              <a:lumOff val="25000"/>
                            </a:schemeClr>
                          </a:solidFill>
                          <a:effectLst/>
                        </a:rPr>
                        <a:t>BALL DEAD IMMEDIATELY</a:t>
                      </a:r>
                      <a:endParaRPr lang="en-US" sz="1700" b="1"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28212" marT="128212" marB="1282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prstDash val="soli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955927"/>
                  </a:ext>
                </a:extLst>
              </a:tr>
              <a:tr h="655305">
                <a:tc>
                  <a:txBody>
                    <a:bodyPr/>
                    <a:lstStyle/>
                    <a:p>
                      <a:pPr marL="0" marR="0" algn="ctr">
                        <a:spcBef>
                          <a:spcPts val="0"/>
                        </a:spcBef>
                        <a:spcAft>
                          <a:spcPts val="0"/>
                        </a:spcAft>
                      </a:pPr>
                      <a:r>
                        <a:rPr lang="en-US" sz="1300" b="1">
                          <a:solidFill>
                            <a:schemeClr val="tx1">
                              <a:lumMod val="75000"/>
                              <a:lumOff val="25000"/>
                            </a:schemeClr>
                          </a:solidFill>
                          <a:effectLst/>
                        </a:rPr>
                        <a:t>Activity</a:t>
                      </a:r>
                      <a:endParaRPr lang="en-US" sz="1300" b="1">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nchor="ctr">
                    <a:lnL w="12700" cap="flat" cmpd="sng" algn="ctr">
                      <a:solidFill>
                        <a:schemeClr val="tx1"/>
                      </a:solidFill>
                      <a:prstDash val="solid"/>
                      <a:round/>
                      <a:headEnd type="none" w="med" len="med"/>
                      <a:tailEnd type="none" w="med" len="me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tc>
                  <a:txBody>
                    <a:bodyPr/>
                    <a:lstStyle/>
                    <a:p>
                      <a:pPr marL="0" marR="0" algn="ctr">
                        <a:spcBef>
                          <a:spcPts val="0"/>
                        </a:spcBef>
                        <a:spcAft>
                          <a:spcPts val="0"/>
                        </a:spcAft>
                      </a:pPr>
                      <a:r>
                        <a:rPr lang="en-US" sz="1300" dirty="0">
                          <a:solidFill>
                            <a:schemeClr val="tx1">
                              <a:lumMod val="75000"/>
                              <a:lumOff val="25000"/>
                            </a:schemeClr>
                          </a:solidFill>
                          <a:effectLst/>
                        </a:rPr>
                        <a:t>References</a:t>
                      </a:r>
                      <a:endParaRPr lang="en-US" sz="130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nchor="ctr">
                    <a:lnL w="19050" cap="flat" cmpd="sng" algn="ctr">
                      <a:solidFill>
                        <a:srgbClr val="FFFFFF"/>
                      </a:solid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a:txBody>
                    <a:bodyPr/>
                    <a:lstStyle/>
                    <a:p>
                      <a:pPr marL="0" marR="0" algn="ctr">
                        <a:spcBef>
                          <a:spcPts val="0"/>
                        </a:spcBef>
                        <a:spcAft>
                          <a:spcPts val="0"/>
                        </a:spcAft>
                      </a:pPr>
                      <a:r>
                        <a:rPr lang="en-US" sz="1300">
                          <a:solidFill>
                            <a:schemeClr val="tx1">
                              <a:lumMod val="75000"/>
                              <a:lumOff val="25000"/>
                            </a:schemeClr>
                          </a:solidFill>
                          <a:effectLst/>
                        </a:rPr>
                        <a:t>Awards or Penalties</a:t>
                      </a:r>
                      <a:endParaRPr lang="en-US" sz="13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nchor="ctr">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a:txBody>
                    <a:bodyPr/>
                    <a:lstStyle/>
                    <a:p>
                      <a:pPr marL="0" marR="0" algn="ctr">
                        <a:spcBef>
                          <a:spcPts val="0"/>
                        </a:spcBef>
                        <a:spcAft>
                          <a:spcPts val="0"/>
                        </a:spcAft>
                      </a:pPr>
                      <a:r>
                        <a:rPr lang="en-US" sz="1300" dirty="0">
                          <a:solidFill>
                            <a:schemeClr val="tx1">
                              <a:lumMod val="75000"/>
                              <a:lumOff val="25000"/>
                            </a:schemeClr>
                          </a:solidFill>
                          <a:effectLst/>
                        </a:rPr>
                        <a:t>References</a:t>
                      </a:r>
                      <a:endParaRPr lang="en-US" sz="130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nchor="ctr">
                    <a:lnL w="12700" cmpd="sng">
                      <a:noFill/>
                      <a:prstDash val="solid"/>
                    </a:lnL>
                    <a:lnR w="12700" cap="flat" cmpd="sng" algn="ctr">
                      <a:solidFill>
                        <a:schemeClr val="tx1"/>
                      </a:solidFill>
                      <a:prstDash val="solid"/>
                      <a:round/>
                      <a:headEnd type="none" w="med" len="med"/>
                      <a:tailEnd type="none" w="med" len="med"/>
                    </a:lnR>
                    <a:lnT w="12700" cmpd="sng">
                      <a:no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xmlns="" val="3414766784"/>
                  </a:ext>
                </a:extLst>
              </a:tr>
              <a:tr h="1652509">
                <a:tc>
                  <a:txBody>
                    <a:bodyPr/>
                    <a:lstStyle/>
                    <a:p>
                      <a:pPr marL="0" marR="0">
                        <a:spcBef>
                          <a:spcPts val="0"/>
                        </a:spcBef>
                        <a:spcAft>
                          <a:spcPts val="0"/>
                        </a:spcAft>
                      </a:pPr>
                      <a:r>
                        <a:rPr lang="en-US" sz="1300" b="1" dirty="0">
                          <a:solidFill>
                            <a:schemeClr val="tx1">
                              <a:lumMod val="75000"/>
                              <a:lumOff val="25000"/>
                            </a:schemeClr>
                          </a:solidFill>
                          <a:effectLst/>
                        </a:rPr>
                        <a:t>12. Fair ball touches a spectator.</a:t>
                      </a:r>
                      <a:endParaRPr lang="en-US" sz="1300" b="1"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lnL w="12700" cap="flat" cmpd="sng" algn="ctr">
                      <a:solidFill>
                        <a:schemeClr val="tx1"/>
                      </a:solidFill>
                      <a:prstDash val="solid"/>
                      <a:round/>
                      <a:headEnd type="none" w="med" len="med"/>
                      <a:tailEnd type="none" w="med" len="me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tc>
                  <a:txBody>
                    <a:bodyPr/>
                    <a:lstStyle/>
                    <a:p>
                      <a:pPr marL="0" marR="0">
                        <a:spcBef>
                          <a:spcPts val="0"/>
                        </a:spcBef>
                        <a:spcAft>
                          <a:spcPts val="0"/>
                        </a:spcAft>
                      </a:pPr>
                      <a:r>
                        <a:rPr lang="en-US" sz="1300">
                          <a:solidFill>
                            <a:schemeClr val="tx1">
                              <a:lumMod val="75000"/>
                              <a:lumOff val="25000"/>
                            </a:schemeClr>
                          </a:solidFill>
                          <a:effectLst/>
                        </a:rPr>
                        <a:t>5-1-1f</a:t>
                      </a:r>
                      <a:endParaRPr lang="en-US" sz="13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lnL w="19050" cap="flat" cmpd="sng" algn="ctr">
                      <a:solidFill>
                        <a:srgbClr val="FFFFFF"/>
                      </a:solid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0" marR="0">
                        <a:spcBef>
                          <a:spcPts val="0"/>
                        </a:spcBef>
                        <a:spcAft>
                          <a:spcPts val="0"/>
                        </a:spcAft>
                      </a:pPr>
                      <a:r>
                        <a:rPr lang="en-US" sz="1300" u="none" dirty="0">
                          <a:solidFill>
                            <a:schemeClr val="tx1">
                              <a:lumMod val="75000"/>
                              <a:lumOff val="25000"/>
                            </a:schemeClr>
                          </a:solidFill>
                          <a:effectLst/>
                        </a:rPr>
                        <a:t>Award all runners appropriate number of bases in umpire's judgement.</a:t>
                      </a:r>
                      <a:endParaRPr lang="en-US" sz="1300" u="none"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0" marR="0">
                        <a:spcBef>
                          <a:spcPts val="0"/>
                        </a:spcBef>
                        <a:spcAft>
                          <a:spcPts val="0"/>
                        </a:spcAft>
                      </a:pPr>
                      <a:r>
                        <a:rPr lang="en-US" sz="1300" dirty="0">
                          <a:solidFill>
                            <a:schemeClr val="tx1">
                              <a:lumMod val="75000"/>
                              <a:lumOff val="25000"/>
                            </a:schemeClr>
                          </a:solidFill>
                          <a:effectLst/>
                        </a:rPr>
                        <a:t> 8-4-3j</a:t>
                      </a:r>
                      <a:endParaRPr lang="en-US" sz="130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lnL w="12700" cmpd="sng">
                      <a:noFill/>
                      <a:prstDash val="solid"/>
                    </a:lnL>
                    <a:lnR w="12700" cap="flat" cmpd="sng" algn="ctr">
                      <a:solidFill>
                        <a:schemeClr val="tx1"/>
                      </a:solidFill>
                      <a:prstDash val="solid"/>
                      <a:round/>
                      <a:headEnd type="none" w="med" len="med"/>
                      <a:tailEnd type="none" w="med" len="me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xmlns="" val="617111917"/>
                  </a:ext>
                </a:extLst>
              </a:tr>
              <a:tr h="1054187">
                <a:tc>
                  <a:txBody>
                    <a:bodyPr/>
                    <a:lstStyle/>
                    <a:p>
                      <a:pPr marL="0" marR="0">
                        <a:spcBef>
                          <a:spcPts val="0"/>
                        </a:spcBef>
                        <a:spcAft>
                          <a:spcPts val="0"/>
                        </a:spcAft>
                      </a:pPr>
                      <a:r>
                        <a:rPr lang="en-US" sz="1300" b="1" u="none">
                          <a:solidFill>
                            <a:schemeClr val="tx1">
                              <a:lumMod val="75000"/>
                              <a:lumOff val="25000"/>
                            </a:schemeClr>
                          </a:solidFill>
                          <a:effectLst/>
                        </a:rPr>
                        <a:t>13. Fair ball bounces over, through or lodges in fence. </a:t>
                      </a:r>
                      <a:endParaRPr lang="en-US" sz="1300" b="1" u="none">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lnL w="12700" cap="flat" cmpd="sng" algn="ctr">
                      <a:solidFill>
                        <a:schemeClr val="tx1"/>
                      </a:solidFill>
                      <a:prstDash val="solid"/>
                      <a:round/>
                      <a:headEnd type="none" w="med" len="med"/>
                      <a:tailEnd type="none" w="med" len="med"/>
                    </a:lnL>
                    <a:lnR w="19050" cap="flat" cmpd="sng" algn="ctr">
                      <a:solidFill>
                        <a:srgbClr val="FFFFFF"/>
                      </a:solidFill>
                      <a:prstDash val="solid"/>
                    </a:lnR>
                    <a:lnT w="12700" cmpd="sng">
                      <a:noFill/>
                      <a:prstDash val="solid"/>
                    </a:lnT>
                    <a:lnB w="12700" cap="flat" cmpd="sng" algn="ctr">
                      <a:solidFill>
                        <a:schemeClr val="tx1"/>
                      </a:solidFill>
                      <a:prstDash val="solid"/>
                      <a:round/>
                      <a:headEnd type="none" w="med" len="med"/>
                      <a:tailEnd type="none" w="med" len="med"/>
                    </a:lnB>
                    <a:solidFill>
                      <a:srgbClr val="B4BCBE">
                        <a:alpha val="20000"/>
                      </a:srgbClr>
                    </a:solidFill>
                  </a:tcPr>
                </a:tc>
                <a:tc>
                  <a:txBody>
                    <a:bodyPr/>
                    <a:lstStyle/>
                    <a:p>
                      <a:pPr marL="0" marR="0">
                        <a:spcBef>
                          <a:spcPts val="0"/>
                        </a:spcBef>
                        <a:spcAft>
                          <a:spcPts val="0"/>
                        </a:spcAft>
                      </a:pPr>
                      <a:r>
                        <a:rPr lang="en-US" sz="1300" u="none">
                          <a:solidFill>
                            <a:schemeClr val="tx1">
                              <a:lumMod val="75000"/>
                              <a:lumOff val="25000"/>
                            </a:schemeClr>
                          </a:solidFill>
                          <a:effectLst/>
                        </a:rPr>
                        <a:t>5-1-1f</a:t>
                      </a:r>
                      <a:endParaRPr lang="en-US" sz="1300" u="none">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lnL w="19050" cap="flat" cmpd="sng" algn="ctr">
                      <a:solidFill>
                        <a:srgbClr val="FFFFFF"/>
                      </a:solidFill>
                      <a:prstDash val="solid"/>
                    </a:lnL>
                    <a:lnR w="12700" cmpd="sng">
                      <a:noFill/>
                      <a:prstDash val="solid"/>
                    </a:lnR>
                    <a:lnT w="19050" cap="flat" cmpd="sng" algn="ctr">
                      <a:solidFill>
                        <a:srgbClr val="FFFFFF"/>
                      </a:solidFill>
                      <a:prstDash val="solid"/>
                    </a:lnT>
                    <a:lnB w="12700" cap="flat" cmpd="sng" algn="ctr">
                      <a:solidFill>
                        <a:schemeClr val="tx1"/>
                      </a:solidFill>
                      <a:prstDash val="solid"/>
                      <a:round/>
                      <a:headEnd type="none" w="med" len="med"/>
                      <a:tailEnd type="none" w="med" len="med"/>
                    </a:lnB>
                    <a:solidFill>
                      <a:srgbClr val="B4BCBE">
                        <a:alpha val="34902"/>
                      </a:srgbClr>
                    </a:solidFill>
                  </a:tcPr>
                </a:tc>
                <a:tc>
                  <a:txBody>
                    <a:bodyPr/>
                    <a:lstStyle/>
                    <a:p>
                      <a:pPr marL="0" marR="0">
                        <a:spcBef>
                          <a:spcPts val="0"/>
                        </a:spcBef>
                        <a:spcAft>
                          <a:spcPts val="0"/>
                        </a:spcAft>
                      </a:pPr>
                      <a:r>
                        <a:rPr lang="en-US" sz="1300" u="none">
                          <a:solidFill>
                            <a:schemeClr val="tx1">
                              <a:lumMod val="75000"/>
                              <a:lumOff val="25000"/>
                            </a:schemeClr>
                          </a:solidFill>
                          <a:effectLst/>
                        </a:rPr>
                        <a:t>Award all runners two bases.</a:t>
                      </a:r>
                      <a:endParaRPr lang="en-US" sz="1300" u="none">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lnL w="12700" cmpd="sng">
                      <a:noFill/>
                      <a:prstDash val="solid"/>
                    </a:lnL>
                    <a:lnR w="12700" cmpd="sng">
                      <a:noFill/>
                      <a:prstDash val="solid"/>
                    </a:lnR>
                    <a:lnT w="19050" cap="flat" cmpd="sng" algn="ctr">
                      <a:solidFill>
                        <a:srgbClr val="FFFFFF"/>
                      </a:solidFill>
                      <a:prstDash val="solid"/>
                    </a:lnT>
                    <a:lnB w="12700" cap="flat" cmpd="sng" algn="ctr">
                      <a:solidFill>
                        <a:schemeClr val="tx1"/>
                      </a:solidFill>
                      <a:prstDash val="solid"/>
                      <a:round/>
                      <a:headEnd type="none" w="med" len="med"/>
                      <a:tailEnd type="none" w="med" len="med"/>
                    </a:lnB>
                    <a:solidFill>
                      <a:srgbClr val="B4BCBE">
                        <a:alpha val="34902"/>
                      </a:srgbClr>
                    </a:solidFill>
                  </a:tcPr>
                </a:tc>
                <a:tc>
                  <a:txBody>
                    <a:bodyPr/>
                    <a:lstStyle/>
                    <a:p>
                      <a:pPr marL="0" marR="0">
                        <a:spcBef>
                          <a:spcPts val="0"/>
                        </a:spcBef>
                        <a:spcAft>
                          <a:spcPts val="0"/>
                        </a:spcAft>
                      </a:pPr>
                      <a:r>
                        <a:rPr lang="en-US" sz="1300" u="none" dirty="0">
                          <a:solidFill>
                            <a:schemeClr val="tx1">
                              <a:lumMod val="75000"/>
                              <a:lumOff val="25000"/>
                            </a:schemeClr>
                          </a:solidFill>
                          <a:effectLst/>
                        </a:rPr>
                        <a:t>8-4-3g</a:t>
                      </a:r>
                      <a:endParaRPr lang="en-US" sz="1300" u="none"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213686" marR="111117" marT="111117" marB="111117">
                    <a:lnL w="12700" cmpd="sng">
                      <a:noFill/>
                      <a:prstDash val="solid"/>
                    </a:lnL>
                    <a:lnR w="12700" cap="flat" cmpd="sng" algn="ctr">
                      <a:solidFill>
                        <a:schemeClr val="tx1"/>
                      </a:solidFill>
                      <a:prstDash val="solid"/>
                      <a:round/>
                      <a:headEnd type="none" w="med" len="med"/>
                      <a:tailEnd type="none" w="med" len="med"/>
                    </a:lnR>
                    <a:lnT w="19050" cap="flat" cmpd="sng" algn="ctr">
                      <a:solidFill>
                        <a:srgbClr val="FFFFFF"/>
                      </a:solidFill>
                      <a:prstDash val="solid"/>
                    </a:lnT>
                    <a:lnB w="12700" cap="flat" cmpd="sng" algn="ctr">
                      <a:solidFill>
                        <a:schemeClr val="tx1"/>
                      </a:solidFill>
                      <a:prstDash val="solid"/>
                      <a:round/>
                      <a:headEnd type="none" w="med" len="med"/>
                      <a:tailEnd type="none" w="med" len="med"/>
                    </a:lnB>
                    <a:solidFill>
                      <a:srgbClr val="B4BCBE">
                        <a:alpha val="34902"/>
                      </a:srgbClr>
                    </a:solidFill>
                  </a:tcPr>
                </a:tc>
                <a:extLst>
                  <a:ext uri="{0D108BD9-81ED-4DB2-BD59-A6C34878D82A}">
                    <a16:rowId xmlns:a16="http://schemas.microsoft.com/office/drawing/2014/main" xmlns="" val="156152449"/>
                  </a:ext>
                </a:extLst>
              </a:tr>
            </a:tbl>
          </a:graphicData>
        </a:graphic>
      </p:graphicFrame>
    </p:spTree>
    <p:extLst>
      <p:ext uri="{BB962C8B-B14F-4D97-AF65-F5344CB8AC3E}">
        <p14:creationId xmlns:p14="http://schemas.microsoft.com/office/powerpoint/2010/main" val="4124321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1CB105-D4C1-4EBC-9D80-96E40AFA5473}"/>
              </a:ext>
            </a:extLst>
          </p:cNvPr>
          <p:cNvSpPr>
            <a:spLocks noGrp="1"/>
          </p:cNvSpPr>
          <p:nvPr>
            <p:ph type="title"/>
          </p:nvPr>
        </p:nvSpPr>
        <p:spPr/>
        <p:txBody>
          <a:bodyPr/>
          <a:lstStyle/>
          <a:p>
            <a:r>
              <a:rPr lang="en-US" dirty="0"/>
              <a:t>Batter’s box restrictions</a:t>
            </a:r>
            <a:br>
              <a:rPr lang="en-US" dirty="0"/>
            </a:br>
            <a:r>
              <a:rPr lang="en-US" dirty="0"/>
              <a:t>rule 7-3-1</a:t>
            </a:r>
          </a:p>
        </p:txBody>
      </p:sp>
      <p:sp>
        <p:nvSpPr>
          <p:cNvPr id="3" name="Content Placeholder 2">
            <a:extLst>
              <a:ext uri="{FF2B5EF4-FFF2-40B4-BE49-F238E27FC236}">
                <a16:creationId xmlns:a16="http://schemas.microsoft.com/office/drawing/2014/main" xmlns="" id="{94168CBE-A76C-4161-B32B-78428D00C062}"/>
              </a:ext>
            </a:extLst>
          </p:cNvPr>
          <p:cNvSpPr>
            <a:spLocks noGrp="1"/>
          </p:cNvSpPr>
          <p:nvPr>
            <p:ph idx="1"/>
          </p:nvPr>
        </p:nvSpPr>
        <p:spPr>
          <a:xfrm>
            <a:off x="5734373" y="2325391"/>
            <a:ext cx="6016814" cy="3165475"/>
          </a:xfrm>
        </p:spPr>
        <p:txBody>
          <a:bodyPr/>
          <a:lstStyle/>
          <a:p>
            <a:r>
              <a:rPr lang="en-US" sz="3200" dirty="0">
                <a:effectLst/>
                <a:latin typeface="+mj-lt"/>
                <a:ea typeface="Times New Roman" panose="02020603050405020304" pitchFamily="18" charset="0"/>
                <a:cs typeface="Times New Roman" panose="02020603050405020304" pitchFamily="18" charset="0"/>
              </a:rPr>
              <a:t>A batter may not step out of the batter’s box when the pitcher is </a:t>
            </a:r>
            <a:r>
              <a:rPr lang="en-US" sz="3200" u="sng" dirty="0">
                <a:solidFill>
                  <a:srgbClr val="FF0000"/>
                </a:solidFill>
                <a:effectLst/>
                <a:latin typeface="+mj-lt"/>
                <a:ea typeface="Times New Roman" panose="02020603050405020304" pitchFamily="18" charset="0"/>
                <a:cs typeface="Times New Roman" panose="02020603050405020304" pitchFamily="18" charset="0"/>
              </a:rPr>
              <a:t>in contact with</a:t>
            </a:r>
            <a:r>
              <a:rPr lang="en-US" sz="3200" dirty="0">
                <a:effectLst/>
                <a:latin typeface="+mj-lt"/>
                <a:ea typeface="Times New Roman" panose="02020603050405020304" pitchFamily="18" charset="0"/>
                <a:cs typeface="Times New Roman" panose="02020603050405020304" pitchFamily="18" charset="0"/>
              </a:rPr>
              <a:t> the pitcher’s plate.</a:t>
            </a:r>
            <a:endParaRPr lang="en-US" sz="3200" dirty="0">
              <a:latin typeface="+mj-lt"/>
            </a:endParaRPr>
          </a:p>
        </p:txBody>
      </p:sp>
      <p:sp>
        <p:nvSpPr>
          <p:cNvPr id="4" name="Footer Placeholder 3">
            <a:extLst>
              <a:ext uri="{FF2B5EF4-FFF2-40B4-BE49-F238E27FC236}">
                <a16:creationId xmlns:a16="http://schemas.microsoft.com/office/drawing/2014/main" xmlns="" id="{5D887D4D-BB2B-465D-BFEB-D222A7D1EF9E}"/>
              </a:ext>
            </a:extLst>
          </p:cNvPr>
          <p:cNvSpPr>
            <a:spLocks noGrp="1"/>
          </p:cNvSpPr>
          <p:nvPr>
            <p:ph type="ftr" sz="quarter" idx="11"/>
          </p:nvPr>
        </p:nvSpPr>
        <p:spPr/>
        <p:txBody>
          <a:bodyPr/>
          <a:lstStyle/>
          <a:p>
            <a:pPr>
              <a:defRPr/>
            </a:pPr>
            <a:r>
              <a:rPr lang="en-US"/>
              <a:t>www.nfhs.org</a:t>
            </a:r>
          </a:p>
        </p:txBody>
      </p:sp>
      <p:pic>
        <p:nvPicPr>
          <p:cNvPr id="6" name="Picture 5" descr="A picture containing text&#10;&#10;Description automatically generated">
            <a:extLst>
              <a:ext uri="{FF2B5EF4-FFF2-40B4-BE49-F238E27FC236}">
                <a16:creationId xmlns:a16="http://schemas.microsoft.com/office/drawing/2014/main" xmlns="" id="{CB05A451-27CC-4C5D-B30C-AA44A75B24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1989138"/>
            <a:ext cx="2840579" cy="4338637"/>
          </a:xfrm>
          <a:prstGeom prst="rect">
            <a:avLst/>
          </a:prstGeom>
        </p:spPr>
      </p:pic>
    </p:spTree>
    <p:extLst>
      <p:ext uri="{BB962C8B-B14F-4D97-AF65-F5344CB8AC3E}">
        <p14:creationId xmlns:p14="http://schemas.microsoft.com/office/powerpoint/2010/main" val="388323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2022 NFHS Softball Points of Emphasis</a:t>
            </a:r>
          </a:p>
        </p:txBody>
      </p:sp>
    </p:spTree>
    <p:extLst>
      <p:ext uri="{BB962C8B-B14F-4D97-AF65-F5344CB8AC3E}">
        <p14:creationId xmlns:p14="http://schemas.microsoft.com/office/powerpoint/2010/main" val="1902555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0F0ADC-22F9-4BFB-BBA0-456ACD2294AB}"/>
              </a:ext>
            </a:extLst>
          </p:cNvPr>
          <p:cNvSpPr>
            <a:spLocks noGrp="1"/>
          </p:cNvSpPr>
          <p:nvPr>
            <p:ph type="title"/>
          </p:nvPr>
        </p:nvSpPr>
        <p:spPr/>
        <p:txBody>
          <a:bodyPr/>
          <a:lstStyle/>
          <a:p>
            <a:r>
              <a:rPr lang="en-US" dirty="0"/>
              <a:t>Huddles between innings</a:t>
            </a:r>
          </a:p>
        </p:txBody>
      </p:sp>
      <p:sp>
        <p:nvSpPr>
          <p:cNvPr id="4" name="Footer Placeholder 3">
            <a:extLst>
              <a:ext uri="{FF2B5EF4-FFF2-40B4-BE49-F238E27FC236}">
                <a16:creationId xmlns:a16="http://schemas.microsoft.com/office/drawing/2014/main" xmlns="" id="{54A8EE1E-48D3-4D46-A2FF-2C46DCEB77DC}"/>
              </a:ext>
            </a:extLst>
          </p:cNvPr>
          <p:cNvSpPr>
            <a:spLocks noGrp="1"/>
          </p:cNvSpPr>
          <p:nvPr>
            <p:ph type="ftr" sz="quarter" idx="11"/>
          </p:nvPr>
        </p:nvSpPr>
        <p:spPr/>
        <p:txBody>
          <a:bodyPr/>
          <a:lstStyle/>
          <a:p>
            <a:pPr>
              <a:defRPr/>
            </a:pPr>
            <a:r>
              <a:rPr lang="en-US"/>
              <a:t>www.nfhs.org</a:t>
            </a:r>
          </a:p>
        </p:txBody>
      </p:sp>
      <p:sp>
        <p:nvSpPr>
          <p:cNvPr id="8" name="Content Placeholder 7">
            <a:extLst>
              <a:ext uri="{FF2B5EF4-FFF2-40B4-BE49-F238E27FC236}">
                <a16:creationId xmlns:a16="http://schemas.microsoft.com/office/drawing/2014/main" xmlns="" id="{CAA92E04-B44C-4061-8957-B9868E9423A7}"/>
              </a:ext>
            </a:extLst>
          </p:cNvPr>
          <p:cNvSpPr>
            <a:spLocks noGrp="1"/>
          </p:cNvSpPr>
          <p:nvPr>
            <p:ph idx="1"/>
          </p:nvPr>
        </p:nvSpPr>
        <p:spPr>
          <a:xfrm>
            <a:off x="6664411" y="2087792"/>
            <a:ext cx="5303223" cy="4436832"/>
          </a:xfrm>
        </p:spPr>
        <p:txBody>
          <a:bodyPr/>
          <a:lstStyle/>
          <a:p>
            <a:r>
              <a:rPr lang="en-US" sz="2400" dirty="0">
                <a:effectLst/>
                <a:latin typeface="+mj-lt"/>
                <a:ea typeface="Times New Roman" panose="02020603050405020304" pitchFamily="18" charset="0"/>
                <a:cs typeface="Times New Roman" panose="02020603050405020304" pitchFamily="18" charset="0"/>
              </a:rPr>
              <a:t>Teams choosing to huddle:</a:t>
            </a:r>
          </a:p>
          <a:p>
            <a:pPr marL="0" indent="0">
              <a:buNone/>
            </a:pPr>
            <a:endParaRPr lang="en-US" sz="2400" dirty="0">
              <a:latin typeface="+mj-lt"/>
              <a:ea typeface="Times New Roman" panose="02020603050405020304" pitchFamily="18" charset="0"/>
              <a:cs typeface="Times New Roman" panose="02020603050405020304" pitchFamily="18" charset="0"/>
            </a:endParaRPr>
          </a:p>
          <a:p>
            <a:pPr indent="-4763">
              <a:buFont typeface="Courier New" panose="02070309020205020404" pitchFamily="49" charset="0"/>
              <a:buChar char="o"/>
              <a:tabLst>
                <a:tab pos="693738" algn="l"/>
              </a:tabLst>
            </a:pPr>
            <a:r>
              <a:rPr lang="en-US" sz="2400" dirty="0">
                <a:effectLst/>
                <a:latin typeface="+mj-lt"/>
                <a:ea typeface="Times New Roman" panose="02020603050405020304" pitchFamily="18" charset="0"/>
                <a:cs typeface="Times New Roman" panose="02020603050405020304" pitchFamily="18" charset="0"/>
              </a:rPr>
              <a:t>   should be in a safe location</a:t>
            </a:r>
            <a:br>
              <a:rPr lang="en-US" sz="2400" dirty="0">
                <a:effectLst/>
                <a:latin typeface="+mj-lt"/>
                <a:ea typeface="Times New Roman" panose="02020603050405020304" pitchFamily="18" charset="0"/>
                <a:cs typeface="Times New Roman" panose="02020603050405020304" pitchFamily="18" charset="0"/>
              </a:rPr>
            </a:br>
            <a:r>
              <a:rPr lang="en-US" sz="2400" dirty="0">
                <a:effectLst/>
                <a:latin typeface="+mj-lt"/>
                <a:ea typeface="Times New Roman" panose="02020603050405020304" pitchFamily="18" charset="0"/>
                <a:cs typeface="Times New Roman" panose="02020603050405020304" pitchFamily="18" charset="0"/>
              </a:rPr>
              <a:t>      when the other team is</a:t>
            </a:r>
            <a:br>
              <a:rPr lang="en-US" sz="2400" dirty="0">
                <a:effectLst/>
                <a:latin typeface="+mj-lt"/>
                <a:ea typeface="Times New Roman" panose="02020603050405020304" pitchFamily="18" charset="0"/>
                <a:cs typeface="Times New Roman" panose="02020603050405020304" pitchFamily="18" charset="0"/>
              </a:rPr>
            </a:br>
            <a:r>
              <a:rPr lang="en-US" sz="2400" dirty="0">
                <a:effectLst/>
                <a:latin typeface="+mj-lt"/>
                <a:ea typeface="Times New Roman" panose="02020603050405020304" pitchFamily="18" charset="0"/>
                <a:cs typeface="Times New Roman" panose="02020603050405020304" pitchFamily="18" charset="0"/>
              </a:rPr>
              <a:t>      warming up on the field; </a:t>
            </a:r>
          </a:p>
          <a:p>
            <a:pPr marL="338137" indent="0">
              <a:buNone/>
              <a:tabLst>
                <a:tab pos="693738" algn="l"/>
              </a:tabLst>
            </a:pPr>
            <a:endParaRPr lang="en-US" sz="2400" dirty="0">
              <a:effectLst/>
              <a:latin typeface="+mj-lt"/>
              <a:ea typeface="Times New Roman" panose="02020603050405020304" pitchFamily="18" charset="0"/>
              <a:cs typeface="Times New Roman" panose="02020603050405020304" pitchFamily="18" charset="0"/>
            </a:endParaRPr>
          </a:p>
          <a:p>
            <a:pPr indent="-4763">
              <a:buFont typeface="Courier New" panose="02070309020205020404" pitchFamily="49" charset="0"/>
              <a:buChar char="o"/>
              <a:tabLst>
                <a:tab pos="693738" algn="l"/>
              </a:tabLst>
            </a:pPr>
            <a:r>
              <a:rPr lang="en-US" sz="2400" dirty="0">
                <a:latin typeface="+mj-lt"/>
                <a:ea typeface="Times New Roman" panose="02020603050405020304" pitchFamily="18" charset="0"/>
                <a:cs typeface="Times New Roman" panose="02020603050405020304" pitchFamily="18" charset="0"/>
              </a:rPr>
              <a:t>   </a:t>
            </a:r>
            <a:r>
              <a:rPr lang="en-US" sz="2400" dirty="0">
                <a:effectLst/>
                <a:latin typeface="+mj-lt"/>
                <a:ea typeface="Times New Roman" panose="02020603050405020304" pitchFamily="18" charset="0"/>
                <a:cs typeface="Times New Roman" panose="02020603050405020304" pitchFamily="18" charset="0"/>
              </a:rPr>
              <a:t>does not impede the warm</a:t>
            </a:r>
            <a:br>
              <a:rPr lang="en-US" sz="2400" dirty="0">
                <a:effectLst/>
                <a:latin typeface="+mj-lt"/>
                <a:ea typeface="Times New Roman" panose="02020603050405020304" pitchFamily="18" charset="0"/>
                <a:cs typeface="Times New Roman" panose="02020603050405020304" pitchFamily="18" charset="0"/>
              </a:rPr>
            </a:br>
            <a:r>
              <a:rPr lang="en-US" sz="2400" dirty="0">
                <a:effectLst/>
                <a:latin typeface="+mj-lt"/>
                <a:ea typeface="Times New Roman" panose="02020603050405020304" pitchFamily="18" charset="0"/>
                <a:cs typeface="Times New Roman" panose="02020603050405020304" pitchFamily="18" charset="0"/>
              </a:rPr>
              <a:t>      up of the defensive team;</a:t>
            </a:r>
          </a:p>
          <a:p>
            <a:pPr indent="-4763">
              <a:buFont typeface="Courier New" panose="02070309020205020404" pitchFamily="49" charset="0"/>
              <a:buChar char="o"/>
              <a:tabLst>
                <a:tab pos="693738" algn="l"/>
              </a:tabLst>
            </a:pPr>
            <a:endParaRPr lang="en-US" sz="2400" dirty="0">
              <a:effectLst/>
              <a:latin typeface="+mj-lt"/>
              <a:ea typeface="Times New Roman" panose="02020603050405020304" pitchFamily="18" charset="0"/>
              <a:cs typeface="Times New Roman" panose="02020603050405020304" pitchFamily="18" charset="0"/>
            </a:endParaRPr>
          </a:p>
          <a:p>
            <a:pPr indent="-4763">
              <a:buFont typeface="Courier New" panose="02070309020205020404" pitchFamily="49" charset="0"/>
              <a:buChar char="o"/>
              <a:tabLst>
                <a:tab pos="693738" algn="l"/>
              </a:tabLst>
            </a:pPr>
            <a:r>
              <a:rPr lang="en-US" sz="2400" dirty="0">
                <a:latin typeface="+mj-lt"/>
                <a:ea typeface="Times New Roman" panose="02020603050405020304" pitchFamily="18" charset="0"/>
                <a:cs typeface="Times New Roman" panose="02020603050405020304" pitchFamily="18" charset="0"/>
              </a:rPr>
              <a:t>    does not </a:t>
            </a:r>
            <a:r>
              <a:rPr lang="en-US" sz="2400" dirty="0">
                <a:effectLst/>
                <a:latin typeface="+mj-lt"/>
                <a:ea typeface="Times New Roman" panose="02020603050405020304" pitchFamily="18" charset="0"/>
                <a:cs typeface="Times New Roman" panose="02020603050405020304" pitchFamily="18" charset="0"/>
              </a:rPr>
              <a:t>place them in areas</a:t>
            </a:r>
            <a:br>
              <a:rPr lang="en-US" sz="2400" dirty="0">
                <a:effectLst/>
                <a:latin typeface="+mj-lt"/>
                <a:ea typeface="Times New Roman" panose="02020603050405020304" pitchFamily="18" charset="0"/>
                <a:cs typeface="Times New Roman" panose="02020603050405020304" pitchFamily="18" charset="0"/>
              </a:rPr>
            </a:br>
            <a:r>
              <a:rPr lang="en-US" sz="2400" dirty="0">
                <a:effectLst/>
                <a:latin typeface="+mj-lt"/>
                <a:ea typeface="Times New Roman" panose="02020603050405020304" pitchFamily="18" charset="0"/>
                <a:cs typeface="Times New Roman" panose="02020603050405020304" pitchFamily="18" charset="0"/>
              </a:rPr>
              <a:t>       where overthrows are likely.</a:t>
            </a:r>
          </a:p>
        </p:txBody>
      </p:sp>
      <p:pic>
        <p:nvPicPr>
          <p:cNvPr id="10" name="Picture 9" descr="Diagram, schematic&#10;&#10;Description automatically generated">
            <a:extLst>
              <a:ext uri="{FF2B5EF4-FFF2-40B4-BE49-F238E27FC236}">
                <a16:creationId xmlns:a16="http://schemas.microsoft.com/office/drawing/2014/main" xmlns="" id="{41EA9837-00B0-4E89-A4CD-44C235B37F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1957414"/>
            <a:ext cx="4439101" cy="4422517"/>
          </a:xfrm>
          <a:prstGeom prst="rect">
            <a:avLst/>
          </a:prstGeom>
        </p:spPr>
      </p:pic>
    </p:spTree>
    <p:extLst>
      <p:ext uri="{BB962C8B-B14F-4D97-AF65-F5344CB8AC3E}">
        <p14:creationId xmlns:p14="http://schemas.microsoft.com/office/powerpoint/2010/main" val="1145536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5B1F8A-005A-4F55-A597-5826C2EE6890}"/>
              </a:ext>
            </a:extLst>
          </p:cNvPr>
          <p:cNvSpPr>
            <a:spLocks noGrp="1"/>
          </p:cNvSpPr>
          <p:nvPr>
            <p:ph type="title"/>
          </p:nvPr>
        </p:nvSpPr>
        <p:spPr/>
        <p:txBody>
          <a:bodyPr/>
          <a:lstStyle/>
          <a:p>
            <a:r>
              <a:rPr lang="en-US" dirty="0"/>
              <a:t>Guidance for pitcher utilization</a:t>
            </a:r>
          </a:p>
        </p:txBody>
      </p:sp>
      <p:sp>
        <p:nvSpPr>
          <p:cNvPr id="4" name="Footer Placeholder 3">
            <a:extLst>
              <a:ext uri="{FF2B5EF4-FFF2-40B4-BE49-F238E27FC236}">
                <a16:creationId xmlns:a16="http://schemas.microsoft.com/office/drawing/2014/main" xmlns="" id="{555F82BB-CC93-4A77-902A-CB3643393D87}"/>
              </a:ext>
            </a:extLst>
          </p:cNvPr>
          <p:cNvSpPr>
            <a:spLocks noGrp="1"/>
          </p:cNvSpPr>
          <p:nvPr>
            <p:ph type="ftr" sz="quarter" idx="11"/>
          </p:nvPr>
        </p:nvSpPr>
        <p:spPr/>
        <p:txBody>
          <a:bodyPr/>
          <a:lstStyle/>
          <a:p>
            <a:pPr>
              <a:defRPr/>
            </a:pPr>
            <a:r>
              <a:rPr lang="en-US"/>
              <a:t>www.nfhs.org</a:t>
            </a:r>
          </a:p>
        </p:txBody>
      </p:sp>
      <p:sp>
        <p:nvSpPr>
          <p:cNvPr id="8" name="Content Placeholder 7">
            <a:extLst>
              <a:ext uri="{FF2B5EF4-FFF2-40B4-BE49-F238E27FC236}">
                <a16:creationId xmlns:a16="http://schemas.microsoft.com/office/drawing/2014/main" xmlns="" id="{C29E79FD-95E6-41DD-9D41-17D577D0C8AC}"/>
              </a:ext>
            </a:extLst>
          </p:cNvPr>
          <p:cNvSpPr>
            <a:spLocks noGrp="1"/>
          </p:cNvSpPr>
          <p:nvPr>
            <p:ph idx="1"/>
          </p:nvPr>
        </p:nvSpPr>
        <p:spPr>
          <a:xfrm>
            <a:off x="6365818" y="2073320"/>
            <a:ext cx="5602345" cy="4439072"/>
          </a:xfrm>
        </p:spPr>
        <p:txBody>
          <a:bodyPr/>
          <a:lstStyle/>
          <a:p>
            <a:r>
              <a:rPr lang="en-US" sz="2400" dirty="0">
                <a:latin typeface="+mj-lt"/>
                <a:ea typeface="Times New Roman" panose="02020603050405020304" pitchFamily="18" charset="0"/>
                <a:cs typeface="Times New Roman" panose="02020603050405020304" pitchFamily="18" charset="0"/>
              </a:rPr>
              <a:t>Ongoing</a:t>
            </a:r>
            <a:r>
              <a:rPr lang="en-US" sz="2400" dirty="0">
                <a:effectLst/>
                <a:latin typeface="+mj-lt"/>
                <a:ea typeface="Times New Roman" panose="02020603050405020304" pitchFamily="18" charset="0"/>
                <a:cs typeface="Times New Roman" panose="02020603050405020304" pitchFamily="18" charset="0"/>
              </a:rPr>
              <a:t> concern regarding overuse injuries of the shoulder and elbow of softball pitchers at the high school level; </a:t>
            </a:r>
          </a:p>
          <a:p>
            <a:endParaRPr lang="en-US" sz="2400" dirty="0">
              <a:effectLst/>
              <a:latin typeface="+mj-lt"/>
              <a:ea typeface="Times New Roman" panose="02020603050405020304" pitchFamily="18" charset="0"/>
              <a:cs typeface="Times New Roman" panose="02020603050405020304" pitchFamily="18" charset="0"/>
            </a:endParaRPr>
          </a:p>
          <a:p>
            <a:r>
              <a:rPr lang="en-US" sz="2400" dirty="0">
                <a:effectLst/>
                <a:latin typeface="+mj-lt"/>
                <a:ea typeface="Times New Roman" panose="02020603050405020304" pitchFamily="18" charset="0"/>
                <a:cs typeface="Times New Roman" panose="02020603050405020304" pitchFamily="18" charset="0"/>
              </a:rPr>
              <a:t>Available injury data do not warrant the implementation of pitch or inning limitations;</a:t>
            </a:r>
          </a:p>
          <a:p>
            <a:endParaRPr lang="en-US" sz="2400" dirty="0">
              <a:latin typeface="+mj-lt"/>
              <a:ea typeface="Times New Roman" panose="02020603050405020304" pitchFamily="18" charset="0"/>
              <a:cs typeface="Times New Roman" panose="02020603050405020304" pitchFamily="18" charset="0"/>
            </a:endParaRPr>
          </a:p>
          <a:p>
            <a:r>
              <a:rPr lang="en-US" sz="2400" dirty="0">
                <a:effectLst/>
                <a:latin typeface="+mj-lt"/>
                <a:ea typeface="Times New Roman" panose="02020603050405020304" pitchFamily="18" charset="0"/>
                <a:cs typeface="Times New Roman" panose="02020603050405020304" pitchFamily="18" charset="0"/>
              </a:rPr>
              <a:t>Committees will continue to monitor all available research. </a:t>
            </a:r>
            <a:endParaRPr lang="en-US" sz="2400" dirty="0">
              <a:latin typeface="+mj-lt"/>
            </a:endParaRPr>
          </a:p>
        </p:txBody>
      </p:sp>
      <p:pic>
        <p:nvPicPr>
          <p:cNvPr id="10" name="Picture 9" descr="A person throwing a baseball&#10;&#10;Description automatically generated with low confidence">
            <a:extLst>
              <a:ext uri="{FF2B5EF4-FFF2-40B4-BE49-F238E27FC236}">
                <a16:creationId xmlns:a16="http://schemas.microsoft.com/office/drawing/2014/main" xmlns="" id="{89010403-9E7A-4462-AF4A-99BBD57529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6257" y="1993557"/>
            <a:ext cx="4349743" cy="4518835"/>
          </a:xfrm>
          <a:prstGeom prst="rect">
            <a:avLst/>
          </a:prstGeom>
        </p:spPr>
      </p:pic>
    </p:spTree>
    <p:extLst>
      <p:ext uri="{BB962C8B-B14F-4D97-AF65-F5344CB8AC3E}">
        <p14:creationId xmlns:p14="http://schemas.microsoft.com/office/powerpoint/2010/main" val="4039880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6D49B8-712D-4BCC-9014-D99CE2C4672E}"/>
              </a:ext>
            </a:extLst>
          </p:cNvPr>
          <p:cNvSpPr>
            <a:spLocks noGrp="1"/>
          </p:cNvSpPr>
          <p:nvPr>
            <p:ph type="title"/>
          </p:nvPr>
        </p:nvSpPr>
        <p:spPr/>
        <p:txBody>
          <a:bodyPr/>
          <a:lstStyle/>
          <a:p>
            <a:r>
              <a:rPr lang="en-US" dirty="0"/>
              <a:t>Assisting a runner</a:t>
            </a:r>
          </a:p>
        </p:txBody>
      </p:sp>
      <p:sp>
        <p:nvSpPr>
          <p:cNvPr id="4" name="Footer Placeholder 3">
            <a:extLst>
              <a:ext uri="{FF2B5EF4-FFF2-40B4-BE49-F238E27FC236}">
                <a16:creationId xmlns:a16="http://schemas.microsoft.com/office/drawing/2014/main" xmlns="" id="{9A7CABE9-BF89-4CC5-9AD8-8E123FEEF9FD}"/>
              </a:ext>
            </a:extLst>
          </p:cNvPr>
          <p:cNvSpPr>
            <a:spLocks noGrp="1"/>
          </p:cNvSpPr>
          <p:nvPr>
            <p:ph type="ftr" sz="quarter" idx="11"/>
          </p:nvPr>
        </p:nvSpPr>
        <p:spPr/>
        <p:txBody>
          <a:bodyPr/>
          <a:lstStyle/>
          <a:p>
            <a:pPr>
              <a:defRPr/>
            </a:pPr>
            <a:r>
              <a:rPr lang="en-US"/>
              <a:t>www.nfhs.org</a:t>
            </a:r>
          </a:p>
        </p:txBody>
      </p:sp>
      <p:sp>
        <p:nvSpPr>
          <p:cNvPr id="8" name="Content Placeholder 7">
            <a:extLst>
              <a:ext uri="{FF2B5EF4-FFF2-40B4-BE49-F238E27FC236}">
                <a16:creationId xmlns:a16="http://schemas.microsoft.com/office/drawing/2014/main" xmlns="" id="{0A12CB4B-CD67-4B6B-AA40-068D4F512590}"/>
              </a:ext>
            </a:extLst>
          </p:cNvPr>
          <p:cNvSpPr>
            <a:spLocks noGrp="1"/>
          </p:cNvSpPr>
          <p:nvPr>
            <p:ph idx="1"/>
          </p:nvPr>
        </p:nvSpPr>
        <p:spPr>
          <a:xfrm>
            <a:off x="6392563" y="2034746"/>
            <a:ext cx="5575072" cy="4293030"/>
          </a:xfrm>
        </p:spPr>
        <p:txBody>
          <a:bodyPr/>
          <a:lstStyle/>
          <a:p>
            <a:r>
              <a:rPr lang="en-US" sz="2400" dirty="0">
                <a:effectLst/>
                <a:latin typeface="+mj-lt"/>
                <a:ea typeface="Times New Roman" panose="02020603050405020304" pitchFamily="18" charset="0"/>
                <a:cs typeface="Times New Roman" panose="02020603050405020304" pitchFamily="18" charset="0"/>
              </a:rPr>
              <a:t>Coaches or any other team personnel are not permitted to assist a runner  during playing action. </a:t>
            </a:r>
          </a:p>
          <a:p>
            <a:endParaRPr lang="en-US" sz="2400" dirty="0">
              <a:effectLst/>
              <a:latin typeface="+mj-lt"/>
              <a:ea typeface="Times New Roman" panose="02020603050405020304" pitchFamily="18" charset="0"/>
              <a:cs typeface="Times New Roman" panose="02020603050405020304" pitchFamily="18" charset="0"/>
            </a:endParaRPr>
          </a:p>
          <a:p>
            <a:r>
              <a:rPr lang="en-US" sz="2400" dirty="0">
                <a:effectLst/>
                <a:latin typeface="+mj-lt"/>
                <a:ea typeface="Times New Roman" panose="02020603050405020304" pitchFamily="18" charset="0"/>
                <a:cs typeface="Times New Roman" panose="02020603050405020304" pitchFamily="18" charset="0"/>
              </a:rPr>
              <a:t>When a home run occurs, although the ball is out of play (enters dead ball territory), runners have live ball running responsibilities and are still required to legally run the bases. </a:t>
            </a:r>
          </a:p>
          <a:p>
            <a:pPr marL="0" indent="0">
              <a:buNone/>
            </a:pPr>
            <a:endParaRPr lang="en-US" sz="2400" dirty="0">
              <a:effectLst/>
              <a:latin typeface="+mj-lt"/>
              <a:ea typeface="Times New Roman" panose="02020603050405020304" pitchFamily="18" charset="0"/>
              <a:cs typeface="Times New Roman" panose="02020603050405020304" pitchFamily="18" charset="0"/>
            </a:endParaRPr>
          </a:p>
        </p:txBody>
      </p:sp>
      <p:pic>
        <p:nvPicPr>
          <p:cNvPr id="10" name="Picture 9" descr="A person running on a track&#10;&#10;Description automatically generated with low confidence">
            <a:extLst>
              <a:ext uri="{FF2B5EF4-FFF2-40B4-BE49-F238E27FC236}">
                <a16:creationId xmlns:a16="http://schemas.microsoft.com/office/drawing/2014/main" xmlns="" id="{9F18F53A-69B0-4B4F-B96A-42ABA78234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6750" y="1968843"/>
            <a:ext cx="4295759" cy="4439334"/>
          </a:xfrm>
          <a:prstGeom prst="rect">
            <a:avLst/>
          </a:prstGeom>
        </p:spPr>
      </p:pic>
    </p:spTree>
    <p:extLst>
      <p:ext uri="{BB962C8B-B14F-4D97-AF65-F5344CB8AC3E}">
        <p14:creationId xmlns:p14="http://schemas.microsoft.com/office/powerpoint/2010/main" val="2501287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F9EBAA-08F3-4965-A66D-C5A34CE3E8DA}"/>
              </a:ext>
            </a:extLst>
          </p:cNvPr>
          <p:cNvSpPr>
            <a:spLocks noGrp="1"/>
          </p:cNvSpPr>
          <p:nvPr>
            <p:ph type="title"/>
          </p:nvPr>
        </p:nvSpPr>
        <p:spPr/>
        <p:txBody>
          <a:bodyPr/>
          <a:lstStyle/>
          <a:p>
            <a:r>
              <a:rPr lang="en-US" dirty="0"/>
              <a:t>Pitcher simulating taking a sign</a:t>
            </a:r>
          </a:p>
        </p:txBody>
      </p:sp>
      <p:sp>
        <p:nvSpPr>
          <p:cNvPr id="3" name="Content Placeholder 2">
            <a:extLst>
              <a:ext uri="{FF2B5EF4-FFF2-40B4-BE49-F238E27FC236}">
                <a16:creationId xmlns:a16="http://schemas.microsoft.com/office/drawing/2014/main" xmlns="" id="{007C21F9-F255-49C7-9C99-BE7902B63DF6}"/>
              </a:ext>
            </a:extLst>
          </p:cNvPr>
          <p:cNvSpPr>
            <a:spLocks noGrp="1"/>
          </p:cNvSpPr>
          <p:nvPr>
            <p:ph idx="1"/>
          </p:nvPr>
        </p:nvSpPr>
        <p:spPr>
          <a:xfrm>
            <a:off x="5807677" y="2130525"/>
            <a:ext cx="6159958" cy="4197251"/>
          </a:xfrm>
        </p:spPr>
        <p:txBody>
          <a:bodyPr/>
          <a:lstStyle/>
          <a:p>
            <a:r>
              <a:rPr lang="en-US" sz="2400" dirty="0">
                <a:effectLst/>
                <a:latin typeface="+mj-lt"/>
                <a:ea typeface="Times New Roman" panose="02020603050405020304" pitchFamily="18" charset="0"/>
                <a:cs typeface="Times New Roman" panose="02020603050405020304" pitchFamily="18" charset="0"/>
              </a:rPr>
              <a:t>While the pivot foot is in contact with the pitcher’s plate and prior to bringing the </a:t>
            </a:r>
            <a:r>
              <a:rPr lang="en-US" sz="2400">
                <a:effectLst/>
                <a:latin typeface="+mj-lt"/>
                <a:ea typeface="Times New Roman" panose="02020603050405020304" pitchFamily="18" charset="0"/>
                <a:cs typeface="Times New Roman" panose="02020603050405020304" pitchFamily="18" charset="0"/>
              </a:rPr>
              <a:t>hands together, </a:t>
            </a:r>
            <a:r>
              <a:rPr lang="en-US" sz="2400" dirty="0">
                <a:effectLst/>
                <a:latin typeface="+mj-lt"/>
                <a:ea typeface="Times New Roman" panose="02020603050405020304" pitchFamily="18" charset="0"/>
                <a:cs typeface="Times New Roman" panose="02020603050405020304" pitchFamily="18" charset="0"/>
              </a:rPr>
              <a:t>the pitcher must take or simulate taking a signal from the catcher. </a:t>
            </a:r>
          </a:p>
          <a:p>
            <a:endParaRPr lang="en-US" sz="1000" dirty="0">
              <a:effectLst/>
              <a:latin typeface="+mj-lt"/>
              <a:ea typeface="Times New Roman" panose="02020603050405020304" pitchFamily="18" charset="0"/>
              <a:cs typeface="Times New Roman" panose="02020603050405020304" pitchFamily="18" charset="0"/>
            </a:endParaRPr>
          </a:p>
          <a:p>
            <a:r>
              <a:rPr lang="en-US" sz="2400" dirty="0">
                <a:effectLst/>
                <a:latin typeface="+mj-lt"/>
                <a:ea typeface="Times New Roman" panose="02020603050405020304" pitchFamily="18" charset="0"/>
                <a:cs typeface="Times New Roman" panose="02020603050405020304" pitchFamily="18" charset="0"/>
              </a:rPr>
              <a:t>A signal may be taken from a coach either by hand signal, verbal call, or by looking up on a wristband with a playbook/</a:t>
            </a:r>
            <a:r>
              <a:rPr lang="en-US" sz="2400" dirty="0" err="1">
                <a:effectLst/>
                <a:latin typeface="+mj-lt"/>
                <a:ea typeface="Times New Roman" panose="02020603050405020304" pitchFamily="18" charset="0"/>
                <a:cs typeface="Times New Roman" panose="02020603050405020304" pitchFamily="18" charset="0"/>
              </a:rPr>
              <a:t>playcard</a:t>
            </a:r>
            <a:r>
              <a:rPr lang="en-US" sz="2400" dirty="0">
                <a:effectLst/>
                <a:latin typeface="+mj-lt"/>
                <a:ea typeface="Times New Roman" panose="02020603050405020304" pitchFamily="18" charset="0"/>
                <a:cs typeface="Times New Roman" panose="02020603050405020304" pitchFamily="18" charset="0"/>
              </a:rPr>
              <a:t>. </a:t>
            </a:r>
          </a:p>
          <a:p>
            <a:endParaRPr lang="en-US" sz="1000" dirty="0">
              <a:effectLst/>
              <a:latin typeface="+mj-lt"/>
              <a:ea typeface="Times New Roman" panose="02020603050405020304" pitchFamily="18" charset="0"/>
              <a:cs typeface="Times New Roman" panose="02020603050405020304" pitchFamily="18" charset="0"/>
            </a:endParaRPr>
          </a:p>
          <a:p>
            <a:r>
              <a:rPr lang="en-US" sz="2400" dirty="0">
                <a:effectLst/>
                <a:latin typeface="+mj-lt"/>
                <a:ea typeface="Times New Roman" panose="02020603050405020304" pitchFamily="18" charset="0"/>
                <a:cs typeface="Times New Roman" panose="02020603050405020304" pitchFamily="18" charset="0"/>
              </a:rPr>
              <a:t>If the pitcher does not pause after stepping onto the pitcher’s plate, an illegal pitch should be called. </a:t>
            </a:r>
            <a:endParaRPr lang="en-US" sz="2400" dirty="0">
              <a:latin typeface="+mj-lt"/>
            </a:endParaRPr>
          </a:p>
        </p:txBody>
      </p:sp>
      <p:sp>
        <p:nvSpPr>
          <p:cNvPr id="4" name="Footer Placeholder 3">
            <a:extLst>
              <a:ext uri="{FF2B5EF4-FFF2-40B4-BE49-F238E27FC236}">
                <a16:creationId xmlns:a16="http://schemas.microsoft.com/office/drawing/2014/main" xmlns="" id="{C8CF734B-00D0-4996-B76A-EB9B37DCC7E3}"/>
              </a:ext>
            </a:extLst>
          </p:cNvPr>
          <p:cNvSpPr>
            <a:spLocks noGrp="1"/>
          </p:cNvSpPr>
          <p:nvPr>
            <p:ph type="ftr" sz="quarter" idx="11"/>
          </p:nvPr>
        </p:nvSpPr>
        <p:spPr/>
        <p:txBody>
          <a:bodyPr/>
          <a:lstStyle/>
          <a:p>
            <a:pPr>
              <a:defRPr/>
            </a:pPr>
            <a:r>
              <a:rPr lang="en-US"/>
              <a:t>www.nfhs.org</a:t>
            </a:r>
          </a:p>
        </p:txBody>
      </p:sp>
      <p:pic>
        <p:nvPicPr>
          <p:cNvPr id="6" name="Picture 5" descr="Diagram&#10;&#10;Description automatically generated">
            <a:extLst>
              <a:ext uri="{FF2B5EF4-FFF2-40B4-BE49-F238E27FC236}">
                <a16:creationId xmlns:a16="http://schemas.microsoft.com/office/drawing/2014/main" xmlns="" id="{4C562D95-2EE2-4A19-A233-22BFF839B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2850" y="2130525"/>
            <a:ext cx="4050266" cy="4197251"/>
          </a:xfrm>
          <a:prstGeom prst="rect">
            <a:avLst/>
          </a:prstGeom>
        </p:spPr>
      </p:pic>
    </p:spTree>
    <p:extLst>
      <p:ext uri="{BB962C8B-B14F-4D97-AF65-F5344CB8AC3E}">
        <p14:creationId xmlns:p14="http://schemas.microsoft.com/office/powerpoint/2010/main" val="2500025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NFHS OFFICIALS Education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group of people posing for a photo&#10;&#10;Description automatically generated">
            <a:extLst>
              <a:ext uri="{FF2B5EF4-FFF2-40B4-BE49-F238E27FC236}">
                <a16:creationId xmlns:a16="http://schemas.microsoft.com/office/drawing/2014/main" xmlns="" id="{E2D8BD22-AB23-498D-BECF-8511F60E7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40106"/>
            <a:ext cx="12192000" cy="6898106"/>
          </a:xfrm>
          <a:prstGeom prst="rect">
            <a:avLst/>
          </a:prstGeom>
        </p:spPr>
      </p:pic>
      <p:sp>
        <p:nvSpPr>
          <p:cNvPr id="16" name="Rectangle 15">
            <a:extLst>
              <a:ext uri="{FF2B5EF4-FFF2-40B4-BE49-F238E27FC236}">
                <a16:creationId xmlns:a16="http://schemas.microsoft.com/office/drawing/2014/main" xmlns="" id="{D509CA3B-5A26-4087-B0CF-38D6C7BD6C0A}"/>
              </a:ext>
            </a:extLst>
          </p:cNvPr>
          <p:cNvSpPr/>
          <p:nvPr/>
        </p:nvSpPr>
        <p:spPr>
          <a:xfrm>
            <a:off x="0" y="1685925"/>
            <a:ext cx="12192000" cy="2635251"/>
          </a:xfrm>
          <a:prstGeom prst="rect">
            <a:avLst/>
          </a:prstGeom>
          <a:solidFill>
            <a:srgbClr val="ED18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xmlns="" id="{22E89D67-CA80-4EA1-8361-29581A4964F2}"/>
              </a:ext>
            </a:extLst>
          </p:cNvPr>
          <p:cNvSpPr txBox="1">
            <a:spLocks/>
          </p:cNvSpPr>
          <p:nvPr/>
        </p:nvSpPr>
        <p:spPr>
          <a:xfrm>
            <a:off x="36589" y="2319338"/>
            <a:ext cx="9144000" cy="1726025"/>
          </a:xfrm>
          <a:prstGeom prst="rect">
            <a:avLst/>
          </a:prstGeom>
        </p:spPr>
        <p:txBody>
          <a:bodyPr>
            <a:normAutofit fontScale="97500" lnSpcReduction="1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6000" dirty="0">
                <a:solidFill>
                  <a:schemeClr val="bg1"/>
                </a:solidFill>
                <a:effectLst>
                  <a:outerShdw blurRad="50800" dist="50800" dir="5400000" algn="ctr" rotWithShape="0">
                    <a:schemeClr val="tx2"/>
                  </a:outerShdw>
                </a:effectLst>
                <a:latin typeface="+mn-lt"/>
              </a:rPr>
              <a:t>OFFICIALS EDUCATION </a:t>
            </a:r>
          </a:p>
          <a:p>
            <a:pPr algn="ctr">
              <a:lnSpc>
                <a:spcPct val="100000"/>
              </a:lnSpc>
            </a:pPr>
            <a:r>
              <a:rPr lang="en-US" sz="6000" dirty="0">
                <a:solidFill>
                  <a:schemeClr val="bg1"/>
                </a:solidFill>
                <a:effectLst>
                  <a:outerShdw blurRad="50800" dist="50800" dir="5400000" algn="ctr" rotWithShape="0">
                    <a:schemeClr val="tx2"/>
                  </a:outerShdw>
                </a:effectLst>
                <a:latin typeface="+mn-lt"/>
              </a:rPr>
              <a:t>CONTENT IS NOW FREE</a:t>
            </a:r>
          </a:p>
        </p:txBody>
      </p:sp>
      <p:pic>
        <p:nvPicPr>
          <p:cNvPr id="18" name="Picture 17" descr="A picture containing text, sign&#10;&#10;Description automatically generated">
            <a:extLst>
              <a:ext uri="{FF2B5EF4-FFF2-40B4-BE49-F238E27FC236}">
                <a16:creationId xmlns:a16="http://schemas.microsoft.com/office/drawing/2014/main" xmlns="" id="{8BA2AB7C-DE3D-40E1-A41D-223E9C757A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2171" y="10446"/>
            <a:ext cx="2681968" cy="2654968"/>
          </a:xfrm>
          <a:prstGeom prst="rect">
            <a:avLst/>
          </a:prstGeom>
        </p:spPr>
      </p:pic>
      <p:sp>
        <p:nvSpPr>
          <p:cNvPr id="19" name="Rectangle 14">
            <a:extLst>
              <a:ext uri="{FF2B5EF4-FFF2-40B4-BE49-F238E27FC236}">
                <a16:creationId xmlns:a16="http://schemas.microsoft.com/office/drawing/2014/main" xmlns="" id="{EC14E5AE-3A8C-431A-9310-B9A4197E842A}"/>
              </a:ext>
            </a:extLst>
          </p:cNvPr>
          <p:cNvSpPr/>
          <p:nvPr/>
        </p:nvSpPr>
        <p:spPr>
          <a:xfrm>
            <a:off x="-12705" y="5411313"/>
            <a:ext cx="9978190" cy="1486509"/>
          </a:xfrm>
          <a:custGeom>
            <a:avLst/>
            <a:gdLst>
              <a:gd name="connsiteX0" fmla="*/ 0 w 9681411"/>
              <a:gd name="connsiteY0" fmla="*/ 0 h 1355558"/>
              <a:gd name="connsiteX1" fmla="*/ 9681411 w 9681411"/>
              <a:gd name="connsiteY1" fmla="*/ 0 h 1355558"/>
              <a:gd name="connsiteX2" fmla="*/ 9681411 w 9681411"/>
              <a:gd name="connsiteY2" fmla="*/ 1355558 h 1355558"/>
              <a:gd name="connsiteX3" fmla="*/ 0 w 9681411"/>
              <a:gd name="connsiteY3" fmla="*/ 1355558 h 1355558"/>
              <a:gd name="connsiteX4" fmla="*/ 0 w 9681411"/>
              <a:gd name="connsiteY4" fmla="*/ 0 h 1355558"/>
              <a:gd name="connsiteX0" fmla="*/ 0 w 10242884"/>
              <a:gd name="connsiteY0" fmla="*/ 0 h 1355558"/>
              <a:gd name="connsiteX1" fmla="*/ 9681411 w 10242884"/>
              <a:gd name="connsiteY1" fmla="*/ 0 h 1355558"/>
              <a:gd name="connsiteX2" fmla="*/ 10242884 w 10242884"/>
              <a:gd name="connsiteY2" fmla="*/ 1347537 h 1355558"/>
              <a:gd name="connsiteX3" fmla="*/ 0 w 10242884"/>
              <a:gd name="connsiteY3" fmla="*/ 1355558 h 1355558"/>
              <a:gd name="connsiteX4" fmla="*/ 0 w 10242884"/>
              <a:gd name="connsiteY4" fmla="*/ 0 h 1355558"/>
              <a:gd name="connsiteX0" fmla="*/ 0 w 9978190"/>
              <a:gd name="connsiteY0" fmla="*/ 0 h 1395663"/>
              <a:gd name="connsiteX1" fmla="*/ 9681411 w 9978190"/>
              <a:gd name="connsiteY1" fmla="*/ 0 h 1395663"/>
              <a:gd name="connsiteX2" fmla="*/ 9978190 w 9978190"/>
              <a:gd name="connsiteY2" fmla="*/ 1395663 h 1395663"/>
              <a:gd name="connsiteX3" fmla="*/ 0 w 9978190"/>
              <a:gd name="connsiteY3" fmla="*/ 1355558 h 1395663"/>
              <a:gd name="connsiteX4" fmla="*/ 0 w 9978190"/>
              <a:gd name="connsiteY4" fmla="*/ 0 h 1395663"/>
              <a:gd name="connsiteX0" fmla="*/ 0 w 9978190"/>
              <a:gd name="connsiteY0" fmla="*/ 16042 h 1411705"/>
              <a:gd name="connsiteX1" fmla="*/ 9713495 w 9978190"/>
              <a:gd name="connsiteY1" fmla="*/ 0 h 1411705"/>
              <a:gd name="connsiteX2" fmla="*/ 9978190 w 9978190"/>
              <a:gd name="connsiteY2" fmla="*/ 1411705 h 1411705"/>
              <a:gd name="connsiteX3" fmla="*/ 0 w 9978190"/>
              <a:gd name="connsiteY3" fmla="*/ 1371600 h 1411705"/>
              <a:gd name="connsiteX4" fmla="*/ 0 w 9978190"/>
              <a:gd name="connsiteY4" fmla="*/ 16042 h 141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8190" h="1411705">
                <a:moveTo>
                  <a:pt x="0" y="16042"/>
                </a:moveTo>
                <a:lnTo>
                  <a:pt x="9713495" y="0"/>
                </a:lnTo>
                <a:lnTo>
                  <a:pt x="9978190" y="1411705"/>
                </a:lnTo>
                <a:lnTo>
                  <a:pt x="0" y="1371600"/>
                </a:lnTo>
                <a:lnTo>
                  <a:pt x="0" y="16042"/>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0" name="Rectangle 19">
            <a:extLst>
              <a:ext uri="{FF2B5EF4-FFF2-40B4-BE49-F238E27FC236}">
                <a16:creationId xmlns:a16="http://schemas.microsoft.com/office/drawing/2014/main" xmlns="" id="{A647CD96-12C9-4BF0-8F9C-E61D193F3D7E}"/>
              </a:ext>
            </a:extLst>
          </p:cNvPr>
          <p:cNvSpPr/>
          <p:nvPr/>
        </p:nvSpPr>
        <p:spPr>
          <a:xfrm>
            <a:off x="-2543" y="4337425"/>
            <a:ext cx="12192002" cy="1075013"/>
          </a:xfrm>
          <a:prstGeom prst="rect">
            <a:avLst/>
          </a:prstGeom>
          <a:solidFill>
            <a:schemeClr val="bg2">
              <a:lumMod val="25000"/>
              <a:alpha val="71000"/>
            </a:schemeClr>
          </a:solidFill>
          <a:effectLst>
            <a:outerShdw blurRad="50800" dist="50800" dir="5400000" algn="ctr" rotWithShape="0">
              <a:srgbClr val="000000">
                <a:alpha val="0"/>
              </a:srgb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atin typeface="Acumin Pro Ultra Black" panose="020B0A04020202020204" pitchFamily="34" charset="0"/>
              </a:rPr>
              <a:t>   </a:t>
            </a:r>
          </a:p>
        </p:txBody>
      </p:sp>
      <p:pic>
        <p:nvPicPr>
          <p:cNvPr id="21" name="Picture 20" descr="A picture containing text&#10;&#10;Description automatically generated">
            <a:extLst>
              <a:ext uri="{FF2B5EF4-FFF2-40B4-BE49-F238E27FC236}">
                <a16:creationId xmlns:a16="http://schemas.microsoft.com/office/drawing/2014/main" xmlns="" id="{18F22E08-6DB2-402A-A11E-DB9841505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8284" y="5499259"/>
            <a:ext cx="3467100" cy="1314450"/>
          </a:xfrm>
          <a:prstGeom prst="rect">
            <a:avLst/>
          </a:prstGeom>
        </p:spPr>
      </p:pic>
      <p:pic>
        <p:nvPicPr>
          <p:cNvPr id="22" name="Picture 21" descr="A blue and white sign&#10;&#10;Description automatically generated with low confidence">
            <a:extLst>
              <a:ext uri="{FF2B5EF4-FFF2-40B4-BE49-F238E27FC236}">
                <a16:creationId xmlns:a16="http://schemas.microsoft.com/office/drawing/2014/main" xmlns="" id="{220B0497-562A-41A6-829A-F41ABA5290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2973" y="5535526"/>
            <a:ext cx="3166311" cy="1317332"/>
          </a:xfrm>
          <a:prstGeom prst="rect">
            <a:avLst/>
          </a:prstGeom>
        </p:spPr>
      </p:pic>
      <p:pic>
        <p:nvPicPr>
          <p:cNvPr id="23" name="Picture 22" descr="Logo&#10;&#10;Description automatically generated">
            <a:extLst>
              <a:ext uri="{FF2B5EF4-FFF2-40B4-BE49-F238E27FC236}">
                <a16:creationId xmlns:a16="http://schemas.microsoft.com/office/drawing/2014/main" xmlns="" id="{E097E946-130F-44C9-9ED0-16CD704A818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6619" t="9081" r="12638" b="10722"/>
          <a:stretch/>
        </p:blipFill>
        <p:spPr>
          <a:xfrm>
            <a:off x="36588" y="5423345"/>
            <a:ext cx="1251191" cy="1418394"/>
          </a:xfrm>
          <a:prstGeom prst="rect">
            <a:avLst/>
          </a:prstGeom>
        </p:spPr>
      </p:pic>
      <p:pic>
        <p:nvPicPr>
          <p:cNvPr id="24" name="Picture 23" descr="Icon&#10;&#10;Description automatically generated">
            <a:extLst>
              <a:ext uri="{FF2B5EF4-FFF2-40B4-BE49-F238E27FC236}">
                <a16:creationId xmlns:a16="http://schemas.microsoft.com/office/drawing/2014/main" xmlns="" id="{73F95254-8358-4D37-A212-AA09FD6890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91753" y="5456153"/>
            <a:ext cx="1413867" cy="1413867"/>
          </a:xfrm>
          <a:prstGeom prst="rect">
            <a:avLst/>
          </a:prstGeom>
        </p:spPr>
      </p:pic>
      <p:pic>
        <p:nvPicPr>
          <p:cNvPr id="25" name="Picture 24" descr="A person with his arms crossed&#10;&#10;Description automatically generated with low confidence">
            <a:extLst>
              <a:ext uri="{FF2B5EF4-FFF2-40B4-BE49-F238E27FC236}">
                <a16:creationId xmlns:a16="http://schemas.microsoft.com/office/drawing/2014/main" xmlns="" id="{49693F1C-58F7-4AE8-AABE-F8D57C332D7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5378" r="11071"/>
          <a:stretch/>
        </p:blipFill>
        <p:spPr>
          <a:xfrm>
            <a:off x="8913364" y="0"/>
            <a:ext cx="3288013" cy="6858000"/>
          </a:xfrm>
          <a:prstGeom prst="rect">
            <a:avLst/>
          </a:prstGeom>
        </p:spPr>
      </p:pic>
      <p:sp>
        <p:nvSpPr>
          <p:cNvPr id="26" name="TextBox 25">
            <a:extLst>
              <a:ext uri="{FF2B5EF4-FFF2-40B4-BE49-F238E27FC236}">
                <a16:creationId xmlns:a16="http://schemas.microsoft.com/office/drawing/2014/main" xmlns="" id="{B1ECF481-D485-4CB4-9B12-ABD780723536}"/>
              </a:ext>
            </a:extLst>
          </p:cNvPr>
          <p:cNvSpPr txBox="1"/>
          <p:nvPr/>
        </p:nvSpPr>
        <p:spPr>
          <a:xfrm>
            <a:off x="0" y="448140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 AIDS</a:t>
            </a:r>
          </a:p>
        </p:txBody>
      </p:sp>
      <p:sp>
        <p:nvSpPr>
          <p:cNvPr id="27" name="TextBox 26">
            <a:extLst>
              <a:ext uri="{FF2B5EF4-FFF2-40B4-BE49-F238E27FC236}">
                <a16:creationId xmlns:a16="http://schemas.microsoft.com/office/drawing/2014/main" xmlns="" id="{3549584B-B798-4529-822D-BAA25DFB0BA1}"/>
              </a:ext>
            </a:extLst>
          </p:cNvPr>
          <p:cNvSpPr txBox="1"/>
          <p:nvPr/>
        </p:nvSpPr>
        <p:spPr>
          <a:xfrm>
            <a:off x="2225424" y="448953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28" name="TextBox 27">
            <a:extLst>
              <a:ext uri="{FF2B5EF4-FFF2-40B4-BE49-F238E27FC236}">
                <a16:creationId xmlns:a16="http://schemas.microsoft.com/office/drawing/2014/main" xmlns="" id="{BE03C23B-62EB-4385-949D-DBFBDBEC847F}"/>
              </a:ext>
            </a:extLst>
          </p:cNvPr>
          <p:cNvSpPr txBox="1"/>
          <p:nvPr/>
        </p:nvSpPr>
        <p:spPr>
          <a:xfrm>
            <a:off x="4288038" y="4619901"/>
            <a:ext cx="1543179" cy="369332"/>
          </a:xfrm>
          <a:prstGeom prst="rect">
            <a:avLst/>
          </a:prstGeom>
          <a:noFill/>
        </p:spPr>
        <p:txBody>
          <a:bodyPr wrap="none" rtlCol="0">
            <a:spAutoFit/>
          </a:bodyPr>
          <a:lstStyle/>
          <a:p>
            <a:r>
              <a:rPr lang="en-US" dirty="0">
                <a:solidFill>
                  <a:schemeClr val="bg1"/>
                </a:solidFill>
                <a:latin typeface="Acumin Pro Ultra Black" panose="020B0A04020202020204" pitchFamily="34" charset="0"/>
              </a:rPr>
              <a:t>DIAGRAMS</a:t>
            </a:r>
          </a:p>
        </p:txBody>
      </p:sp>
      <p:sp>
        <p:nvSpPr>
          <p:cNvPr id="29" name="TextBox 28">
            <a:extLst>
              <a:ext uri="{FF2B5EF4-FFF2-40B4-BE49-F238E27FC236}">
                <a16:creationId xmlns:a16="http://schemas.microsoft.com/office/drawing/2014/main" xmlns="" id="{21D4A1B7-B596-4FF0-AB9F-BDE9FB69AB6F}"/>
              </a:ext>
            </a:extLst>
          </p:cNvPr>
          <p:cNvSpPr txBox="1"/>
          <p:nvPr/>
        </p:nvSpPr>
        <p:spPr>
          <a:xfrm>
            <a:off x="6169709" y="447165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30" name="TextBox 29">
            <a:extLst>
              <a:ext uri="{FF2B5EF4-FFF2-40B4-BE49-F238E27FC236}">
                <a16:creationId xmlns:a16="http://schemas.microsoft.com/office/drawing/2014/main" xmlns="" id="{9E582620-76B3-4DE4-A01E-B1470E975464}"/>
              </a:ext>
            </a:extLst>
          </p:cNvPr>
          <p:cNvSpPr txBox="1"/>
          <p:nvPr/>
        </p:nvSpPr>
        <p:spPr>
          <a:xfrm>
            <a:off x="7850382" y="447479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7F86D8C-784E-4BDB-B423-18685E294EF5}"/>
              </a:ext>
            </a:extLst>
          </p:cNvPr>
          <p:cNvPicPr>
            <a:picLocks noChangeAspect="1"/>
          </p:cNvPicPr>
          <p:nvPr/>
        </p:nvPicPr>
        <p:blipFill>
          <a:blip r:embed="rId3"/>
          <a:srcRect t="58" b="58"/>
          <a:stretch/>
        </p:blipFill>
        <p:spPr>
          <a:xfrm>
            <a:off x="20" y="1282"/>
            <a:ext cx="12191980" cy="6856718"/>
          </a:xfrm>
          <a:prstGeom prst="rect">
            <a:avLst/>
          </a:prstGeom>
        </p:spPr>
      </p:pic>
    </p:spTree>
    <p:extLst>
      <p:ext uri="{BB962C8B-B14F-4D97-AF65-F5344CB8AC3E}">
        <p14:creationId xmlns:p14="http://schemas.microsoft.com/office/powerpoint/2010/main" val="3465780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a:t>
            </a:r>
            <a:br>
              <a:rPr lang="en-US" dirty="0"/>
            </a:br>
            <a:r>
              <a:rPr lang="en-US" dirty="0"/>
              <a:t>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outdoor, screenshot&#10;&#10;Description automatically generated">
            <a:extLst>
              <a:ext uri="{FF2B5EF4-FFF2-40B4-BE49-F238E27FC236}">
                <a16:creationId xmlns:a16="http://schemas.microsoft.com/office/drawing/2014/main" xmlns="" id="{77BF718D-85B6-46EE-8AF5-377B91DB21B4}"/>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dirty="0"/>
              <a:t>By 2025, every high school sporting event in America will be streamed live. </a:t>
            </a:r>
          </a:p>
          <a:p>
            <a:r>
              <a:rPr lang="en-US" altLang="en-US" dirty="0"/>
              <a:t>The NFHS Network will be </a:t>
            </a:r>
            <a:br>
              <a:rPr lang="en-US" altLang="en-US" dirty="0"/>
            </a:br>
            <a:r>
              <a:rPr lang="en-US" altLang="en-US" dirty="0"/>
              <a:t>THE DESTINATION for fans </a:t>
            </a:r>
            <a:br>
              <a:rPr lang="en-US" altLang="en-US" dirty="0"/>
            </a:br>
            <a:r>
              <a:rPr lang="en-US" altLang="en-US" dirty="0"/>
              <a:t>to view these broadcasts. </a:t>
            </a:r>
          </a:p>
          <a:p>
            <a:r>
              <a:rPr lang="en-US" altLang="en-US" dirty="0"/>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0262B"/>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B41000DE-E878-4821-A582-BD013015CFDB}"/>
              </a:ext>
            </a:extLst>
          </p:cNvPr>
          <p:cNvSpPr>
            <a:spLocks noGrp="1"/>
          </p:cNvSpPr>
          <p:nvPr>
            <p:ph type="ftr" sz="quarter" idx="3"/>
          </p:nvPr>
        </p:nvSpPr>
        <p:spPr>
          <a:xfrm>
            <a:off x="10199688" y="6524625"/>
            <a:ext cx="1992312" cy="295275"/>
          </a:xfrm>
        </p:spPr>
        <p:txBody>
          <a:bodyPr/>
          <a:lstStyle/>
          <a:p>
            <a:pPr>
              <a:defRPr/>
            </a:pPr>
            <a:r>
              <a:rPr lang="en-US"/>
              <a:t>www.nfhs.org</a:t>
            </a:r>
          </a:p>
        </p:txBody>
      </p:sp>
      <p:pic>
        <p:nvPicPr>
          <p:cNvPr id="40963" name="Picture 5" descr="Slide10.png">
            <a:extLst>
              <a:ext uri="{FF2B5EF4-FFF2-40B4-BE49-F238E27FC236}">
                <a16:creationId xmlns:a16="http://schemas.microsoft.com/office/drawing/2014/main" xmlns="" id="{F40B21C5-BFFC-4F71-9658-E47C8A2CE6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2022 NFHS softball resources</a:t>
            </a:r>
          </a:p>
        </p:txBody>
      </p:sp>
    </p:spTree>
    <p:extLst>
      <p:ext uri="{BB962C8B-B14F-4D97-AF65-F5344CB8AC3E}">
        <p14:creationId xmlns:p14="http://schemas.microsoft.com/office/powerpoint/2010/main" val="36253397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err="1"/>
              <a:t>nfhs</a:t>
            </a:r>
            <a:r>
              <a:rPr lang="en-US" dirty="0"/>
              <a:t> softball resources</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155941" y="1989138"/>
            <a:ext cx="5587760" cy="4338637"/>
          </a:xfrm>
        </p:spPr>
        <p:txBody>
          <a:bodyPr/>
          <a:lstStyle/>
          <a:p>
            <a:pPr>
              <a:defRPr/>
            </a:pPr>
            <a:r>
              <a:rPr lang="en-US" sz="3200" dirty="0"/>
              <a:t>NFHS Rules Books, Case Books </a:t>
            </a:r>
            <a:br>
              <a:rPr lang="en-US" sz="3200" dirty="0"/>
            </a:br>
            <a:r>
              <a:rPr lang="en-US" sz="3200" dirty="0"/>
              <a:t>and other softball resources can be ordered:</a:t>
            </a:r>
          </a:p>
          <a:p>
            <a:pPr marL="457200" lvl="1" indent="0">
              <a:buFont typeface="Arial" panose="020B0604020202020204" pitchFamily="34" charset="0"/>
              <a:buNone/>
              <a:defRPr/>
            </a:pPr>
            <a:r>
              <a:rPr lang="en-US" sz="3200" dirty="0"/>
              <a:t> </a:t>
            </a:r>
          </a:p>
          <a:p>
            <a:pPr lvl="1">
              <a:defRPr/>
            </a:pPr>
            <a:r>
              <a:rPr lang="en-US" sz="3200" dirty="0"/>
              <a:t>online at </a:t>
            </a:r>
            <a:r>
              <a:rPr lang="en-US" sz="3200" dirty="0">
                <a:hlinkClick r:id="rId3"/>
              </a:rPr>
              <a:t>www.nfhs.com</a:t>
            </a:r>
            <a:r>
              <a:rPr lang="en-US" sz="3200" dirty="0"/>
              <a:t> </a:t>
            </a:r>
          </a:p>
          <a:p>
            <a:pPr lvl="1">
              <a:defRPr/>
            </a:pPr>
            <a:endParaRPr lang="en-US" sz="3200" dirty="0"/>
          </a:p>
          <a:p>
            <a:pPr lvl="1">
              <a:defRPr/>
            </a:pPr>
            <a:r>
              <a:rPr lang="en-US" sz="3200" dirty="0"/>
              <a:t>by calling 1-800-776-3462</a:t>
            </a:r>
          </a:p>
        </p:txBody>
      </p:sp>
      <p:pic>
        <p:nvPicPr>
          <p:cNvPr id="4" name="Picture 3" descr="A person wearing a helmet and holding a sword&#10;&#10;Description automatically generated with low confidence">
            <a:extLst>
              <a:ext uri="{FF2B5EF4-FFF2-40B4-BE49-F238E27FC236}">
                <a16:creationId xmlns:a16="http://schemas.microsoft.com/office/drawing/2014/main" xmlns="" id="{5D628F8A-8741-4CA1-9E13-1CC39DFD2A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8367" y="2155055"/>
            <a:ext cx="1432993" cy="1933574"/>
          </a:xfrm>
          <a:prstGeom prst="rect">
            <a:avLst/>
          </a:prstGeom>
          <a:ln w="38100">
            <a:solidFill>
              <a:schemeClr val="tx1"/>
            </a:solidFill>
          </a:ln>
        </p:spPr>
      </p:pic>
      <p:pic>
        <p:nvPicPr>
          <p:cNvPr id="6" name="Picture 5" descr="A picture containing text, person, outdoor&#10;&#10;Description automatically generated">
            <a:extLst>
              <a:ext uri="{FF2B5EF4-FFF2-40B4-BE49-F238E27FC236}">
                <a16:creationId xmlns:a16="http://schemas.microsoft.com/office/drawing/2014/main" xmlns="" id="{CEABA8A4-2A2B-4E51-BFC5-8A13CB9BDC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20056" y="2155055"/>
            <a:ext cx="1432994" cy="1933574"/>
          </a:xfrm>
          <a:prstGeom prst="rect">
            <a:avLst/>
          </a:prstGeom>
          <a:ln w="38100">
            <a:solidFill>
              <a:schemeClr val="tx1"/>
            </a:solidFill>
          </a:ln>
        </p:spPr>
      </p:pic>
      <p:pic>
        <p:nvPicPr>
          <p:cNvPr id="13" name="Picture 12" descr="A person wearing a helmet and holding a sword&#10;&#10;Description automatically generated with medium confidence">
            <a:extLst>
              <a:ext uri="{FF2B5EF4-FFF2-40B4-BE49-F238E27FC236}">
                <a16:creationId xmlns:a16="http://schemas.microsoft.com/office/drawing/2014/main" xmlns="" id="{5A9D6C92-DB24-4F23-B106-C4CADB4744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1746" y="2155055"/>
            <a:ext cx="1432993" cy="1933574"/>
          </a:xfrm>
          <a:prstGeom prst="rect">
            <a:avLst/>
          </a:prstGeom>
          <a:ln w="38100">
            <a:solidFill>
              <a:schemeClr val="tx1"/>
            </a:solidFill>
          </a:ln>
        </p:spPr>
      </p:pic>
      <p:pic>
        <p:nvPicPr>
          <p:cNvPr id="15" name="Picture 14" descr="A person wearing a helmet and holding a sword&#10;&#10;Description automatically generated with low confidence">
            <a:extLst>
              <a:ext uri="{FF2B5EF4-FFF2-40B4-BE49-F238E27FC236}">
                <a16:creationId xmlns:a16="http://schemas.microsoft.com/office/drawing/2014/main" xmlns="" id="{66242163-E635-43BD-A8D3-4E2FA87842C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89433" y="4282921"/>
            <a:ext cx="1248767" cy="1933574"/>
          </a:xfrm>
          <a:prstGeom prst="rect">
            <a:avLst/>
          </a:prstGeom>
          <a:ln w="38100">
            <a:solidFill>
              <a:schemeClr val="tx1"/>
            </a:solidFill>
          </a:ln>
        </p:spPr>
      </p:pic>
      <p:pic>
        <p:nvPicPr>
          <p:cNvPr id="17" name="Picture 16" descr="A picture containing text, person, outdoor&#10;&#10;Description automatically generated">
            <a:extLst>
              <a:ext uri="{FF2B5EF4-FFF2-40B4-BE49-F238E27FC236}">
                <a16:creationId xmlns:a16="http://schemas.microsoft.com/office/drawing/2014/main" xmlns="" id="{027B22BD-9524-4B2C-98EE-0002F40483A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95124" y="4282920"/>
            <a:ext cx="1248767" cy="1933575"/>
          </a:xfrm>
          <a:prstGeom prst="rect">
            <a:avLst/>
          </a:prstGeom>
          <a:ln w="38100">
            <a:solidFill>
              <a:schemeClr val="tx1"/>
            </a:solidFill>
          </a:ln>
        </p:spPr>
      </p:pic>
    </p:spTree>
    <p:extLst>
      <p:ext uri="{BB962C8B-B14F-4D97-AF65-F5344CB8AC3E}">
        <p14:creationId xmlns:p14="http://schemas.microsoft.com/office/powerpoint/2010/main" val="21255505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1-22 NFHS Stock PowerPoint Slides_Wide Format" id="{89D44C4E-CFDD-4DDF-B5E4-B67F722553BD}" vid="{4FCEAB40-1046-48F4-9692-B48735950D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B8277D50-A8F4-41EA-8AAF-2B8EFD1D1E78}">
  <ds:schemaRefs>
    <ds:schemaRef ds:uri="http://schemas.microsoft.com/office/2006/metadata/properties"/>
    <ds:schemaRef ds:uri="http://purl.org/dc/term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ffc60a71-4a50-4afc-be20-b1cf64734936"/>
    <ds:schemaRef ds:uri="3bb8d7d1-06b8-47b8-a0de-bad91f18ef4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2021-22 NFHS Stock PowerPoint Slides_Wide Format</Template>
  <TotalTime>2243</TotalTime>
  <Words>3545</Words>
  <Application>Microsoft Office PowerPoint</Application>
  <PresentationFormat>Custom</PresentationFormat>
  <Paragraphs>375</Paragraphs>
  <Slides>41</Slides>
  <Notes>35</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2022 NFHS Softball Rules PowerPoint</vt:lpstr>
      <vt:lpstr>National federation of state high school associations  (NFHS) </vt:lpstr>
      <vt:lpstr>National Federation of  State High School Associations</vt:lpstr>
      <vt:lpstr>NFHS Rules Review Committee</vt:lpstr>
      <vt:lpstr>National Federation of  State High School Associations</vt:lpstr>
      <vt:lpstr>NFHS Rules Book as e-Books </vt:lpstr>
      <vt:lpstr>NEW NFHS Rules App</vt:lpstr>
      <vt:lpstr> Guidelines for Schools and state associations for consideration of accommodations </vt:lpstr>
      <vt:lpstr> 2022 nfhs softball RULES CHANGES</vt:lpstr>
      <vt:lpstr>Bases, plates Rule 1-2-1</vt:lpstr>
      <vt:lpstr>softballs Rule 1-3-3</vt:lpstr>
      <vt:lpstr>Uniforms, player equipment rule 3-2-5b, 3-2-12</vt:lpstr>
      <vt:lpstr>Uniforms, player equipment rule 3-2-5c </vt:lpstr>
      <vt:lpstr>Coach attire Rule 3-5-3</vt:lpstr>
      <vt:lpstr>BENCH AND FIELD CONDUCT Rule 3-6-21 &amp; penalty (NEW)</vt:lpstr>
      <vt:lpstr>Infractions by Pitcher (fp) rule 6-2-2 &amp; Note (NEW)</vt:lpstr>
      <vt:lpstr>Damaged bat Rule 7-4-15 (NEW)</vt:lpstr>
      <vt:lpstr>Batter-runner is out rule 8-2-6</vt:lpstr>
      <vt:lpstr> 2022 NFHS Softball  Major Editorial Changes </vt:lpstr>
      <vt:lpstr>Damaged bat rule 2-4-3</vt:lpstr>
      <vt:lpstr>pitcher rule 2-44</vt:lpstr>
      <vt:lpstr>Warm-up pitches rule 3-7-1 Note</vt:lpstr>
      <vt:lpstr>Doubleheaders rule 4-2-3 note 2</vt:lpstr>
      <vt:lpstr>Dead ball rule 5-1</vt:lpstr>
      <vt:lpstr>Batter’s box restrictions rule 7-3-1</vt:lpstr>
      <vt:lpstr> 2022 NFHS Softball Points of Emphasis</vt:lpstr>
      <vt:lpstr>Huddles between innings</vt:lpstr>
      <vt:lpstr>Guidance for pitcher utilization</vt:lpstr>
      <vt:lpstr>Assisting a runner</vt:lpstr>
      <vt:lpstr>Pitcher simulating taking a sign</vt:lpstr>
      <vt:lpstr> NFHS OFFICIALS Education </vt:lpstr>
      <vt:lpstr>PowerPoint Presentation</vt:lpstr>
      <vt:lpstr>PowerPoint Presentation</vt:lpstr>
      <vt:lpstr>  NFHS Learning Center</vt:lpstr>
      <vt:lpstr>PowerPoint Presentation</vt:lpstr>
      <vt:lpstr> NFHS Network</vt:lpstr>
      <vt:lpstr>NFHS Network</vt:lpstr>
      <vt:lpstr>PowerPoint Presentation</vt:lpstr>
      <vt:lpstr> 2022 NFHS softball resources</vt:lpstr>
      <vt:lpstr>nfhs softball resources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2021-22 NFHS Sport Rules PowerPoint</dc:title>
  <dc:creator>Sandy Searcy</dc:creator>
  <cp:lastModifiedBy>jay</cp:lastModifiedBy>
  <cp:revision>23</cp:revision>
  <cp:lastPrinted>2020-02-10T18:46:21Z</cp:lastPrinted>
  <dcterms:created xsi:type="dcterms:W3CDTF">2021-08-28T22:36:00Z</dcterms:created>
  <dcterms:modified xsi:type="dcterms:W3CDTF">2022-02-07T16:38:40Z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