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89" r:id="rId2"/>
    <p:sldId id="403" r:id="rId3"/>
    <p:sldId id="776" r:id="rId4"/>
    <p:sldId id="405" r:id="rId5"/>
    <p:sldId id="406" r:id="rId6"/>
    <p:sldId id="810" r:id="rId7"/>
    <p:sldId id="258" r:id="rId8"/>
    <p:sldId id="815" r:id="rId9"/>
    <p:sldId id="817" r:id="rId10"/>
    <p:sldId id="311" r:id="rId11"/>
    <p:sldId id="285" r:id="rId12"/>
    <p:sldId id="820" r:id="rId13"/>
    <p:sldId id="816" r:id="rId14"/>
    <p:sldId id="819" r:id="rId15"/>
    <p:sldId id="291" r:id="rId16"/>
    <p:sldId id="818" r:id="rId17"/>
    <p:sldId id="299" r:id="rId18"/>
    <p:sldId id="821" r:id="rId19"/>
    <p:sldId id="306" r:id="rId20"/>
    <p:sldId id="822" r:id="rId21"/>
    <p:sldId id="823" r:id="rId22"/>
    <p:sldId id="407" r:id="rId23"/>
    <p:sldId id="434" r:id="rId24"/>
    <p:sldId id="409" r:id="rId25"/>
    <p:sldId id="671" r:id="rId26"/>
    <p:sldId id="262" r:id="rId27"/>
    <p:sldId id="811" r:id="rId28"/>
    <p:sldId id="813" r:id="rId29"/>
    <p:sldId id="812" r:id="rId30"/>
    <p:sldId id="288" r:id="rId31"/>
    <p:sldId id="782" r:id="rId32"/>
    <p:sldId id="783" r:id="rId33"/>
    <p:sldId id="784" r:id="rId34"/>
    <p:sldId id="312" r:id="rId35"/>
    <p:sldId id="795" r:id="rId36"/>
    <p:sldId id="797" r:id="rId37"/>
    <p:sldId id="286" r:id="rId38"/>
    <p:sldId id="280" r:id="rId39"/>
    <p:sldId id="281" r:id="rId40"/>
    <p:sldId id="814" r:id="rId41"/>
    <p:sldId id="787" r:id="rId42"/>
    <p:sldId id="788" r:id="rId43"/>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19" autoAdjust="0"/>
    <p:restoredTop sz="83784" autoAdjust="0"/>
  </p:normalViewPr>
  <p:slideViewPr>
    <p:cSldViewPr snapToGrid="0">
      <p:cViewPr>
        <p:scale>
          <a:sx n="70" d="100"/>
          <a:sy n="70" d="100"/>
        </p:scale>
        <p:origin x="-726" y="-72"/>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11/15/2021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11/15/2021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3932747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memberadmin@NFHSNetwork.com"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Thank you for participating in this annual interpretation meeting.  While the rules of baseball are in great shape, we continue to work toward improving the sport by recruiting and retaining more young people.  We have to continue to strive to provide safe conditions and place them in situations that they are able to find success in some aspect of the sport.  Ultimately, our goal is for them to be safe, have fun and gain some valuable life lessons from participation.  New additions to our rules are indicated by </a:t>
            </a:r>
            <a:r>
              <a:rPr kumimoji="0" lang="en-US" sz="1200" b="0" i="0" u="sng" strike="noStrike" kern="1200" cap="none" spc="0" normalizeH="0" baseline="0" noProof="0" dirty="0">
                <a:ln>
                  <a:noFill/>
                </a:ln>
                <a:solidFill>
                  <a:prstClr val="black"/>
                </a:solidFill>
                <a:effectLst/>
                <a:uLnTx/>
                <a:uFillTx/>
                <a:latin typeface="+mn-lt"/>
                <a:ea typeface="+mn-ea"/>
                <a:cs typeface="+mn-cs"/>
              </a:rPr>
              <a:t>underlining</a:t>
            </a:r>
            <a:r>
              <a:rPr kumimoji="0" lang="en-US" sz="1200" b="0" i="0" u="none" strike="noStrike" kern="1200" cap="none" spc="0" normalizeH="0" baseline="0" noProof="0" dirty="0">
                <a:ln>
                  <a:noFill/>
                </a:ln>
                <a:solidFill>
                  <a:prstClr val="black"/>
                </a:solidFill>
                <a:effectLst/>
                <a:uLnTx/>
                <a:uFillTx/>
                <a:latin typeface="+mn-lt"/>
                <a:ea typeface="+mn-ea"/>
                <a:cs typeface="+mn-cs"/>
              </a:rPr>
              <a:t> of the change.  Deletions are noted by a </a:t>
            </a:r>
            <a:r>
              <a:rPr kumimoji="0" lang="en-US" sz="1200" b="0" i="0" u="none" strike="sngStrike" kern="1200" cap="none" spc="0" normalizeH="0" baseline="0" noProof="0" dirty="0">
                <a:ln>
                  <a:noFill/>
                </a:ln>
                <a:solidFill>
                  <a:prstClr val="black"/>
                </a:solidFill>
                <a:effectLst/>
                <a:uLnTx/>
                <a:uFillTx/>
                <a:latin typeface="+mn-lt"/>
                <a:ea typeface="+mn-ea"/>
                <a:cs typeface="+mn-cs"/>
              </a:rPr>
              <a:t>strike-through</a:t>
            </a:r>
            <a:r>
              <a:rPr kumimoji="0" lang="en-US" sz="1200" b="0" i="0" u="none" strike="noStrike" kern="1200" cap="none" spc="0" normalizeH="0" baseline="0" noProof="0" dirty="0">
                <a:ln>
                  <a:noFill/>
                </a:ln>
                <a:solidFill>
                  <a:prstClr val="black"/>
                </a:solidFill>
                <a:effectLst/>
                <a:uLnTx/>
                <a:uFillTx/>
                <a:latin typeface="+mn-lt"/>
                <a:ea typeface="+mn-ea"/>
                <a:cs typeface="+mn-cs"/>
              </a:rPr>
              <a:t> of the deleted text.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267250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welcomes and thanks Game Changer as our exclusive corporate partner</a:t>
            </a:r>
            <a:r>
              <a:rPr lang="en-US" baseline="0" dirty="0"/>
              <a:t>. As their status with the NFHS has been contractually established, they are the only company that can use our logo/wordmark.</a:t>
            </a:r>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3915827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288225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All rules committee recommended rules changes are vetted through the NFHS Rules Review Committee before advancing to the NFHS Board of Directors for final action.  The committee </a:t>
            </a:r>
            <a:r>
              <a:rPr lang="en-US" baseline="0" dirty="0"/>
              <a:t>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3921771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24 should be 2 - 4</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673598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writes playing rules for 17 sports, publishes High School Today (HST)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017340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Rules app for all NFHS rules books and case books are available on iTunes and Google Play. Rules books and case books are cross-linked and enabled for searchable content.</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App is free to download.</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1727381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3701616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27</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DCA4F086-DF8D-4E97-8A98-D8D76ABD1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xmlns="" id="{F089520D-577B-4EBB-9D96-DB169FFDFE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Learning Center,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altLang="en-US" dirty="0"/>
          </a:p>
        </p:txBody>
      </p:sp>
      <p:sp>
        <p:nvSpPr>
          <p:cNvPr id="36868" name="Slide Number Placeholder 3">
            <a:extLst>
              <a:ext uri="{FF2B5EF4-FFF2-40B4-BE49-F238E27FC236}">
                <a16:creationId xmlns:a16="http://schemas.microsoft.com/office/drawing/2014/main" xmlns="" id="{A84FB205-2659-4FEE-93FF-514577F3B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B0D28-D401-42C9-8164-1A42160C87B0}" type="slidenum">
              <a:rPr lang="en-US" altLang="en-US" smtClean="0"/>
              <a:pPr/>
              <a:t>28</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29254CED-E021-4BFC-BCBC-BCC006DB53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xmlns="" id="{EB6E3B54-C298-4E01-BBB2-BCAA055EA4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55000" lnSpcReduction="20000"/>
          </a:bodyPr>
          <a:lstStyle/>
          <a:p>
            <a:endParaRPr lang="en-US" altLang="en-US" dirty="0"/>
          </a:p>
          <a:p>
            <a:endParaRPr lang="en-US" altLang="en-US" sz="800" dirty="0"/>
          </a:p>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p:txBody>
      </p:sp>
      <p:sp>
        <p:nvSpPr>
          <p:cNvPr id="31748" name="Slide Number Placeholder 3">
            <a:extLst>
              <a:ext uri="{FF2B5EF4-FFF2-40B4-BE49-F238E27FC236}">
                <a16:creationId xmlns:a16="http://schemas.microsoft.com/office/drawing/2014/main" xmlns="" id="{C24E8B6A-0BDC-4A51-8939-E2565CAF73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F37734-BAF8-4D08-AF4B-DE4A13ED7E70}" type="slidenum">
              <a:rPr lang="en-US" altLang="en-US" smtClean="0"/>
              <a:pPr/>
              <a:t>29</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xmlns="" id="{B1B72B27-7D4D-4466-AAB0-1A003862711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B31F667B-33F4-4779-A9B9-E2741F66CA4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NFHS CENTER FOR OFFICIALS SERVICES (COS)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Your Complete Solution for Officials Management and More: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Registration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Assignment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Payment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Testing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Background Checks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For More Information on the NFHS – Center for Officials Services (COS) Contact: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Theresia Wynns, Director of Sports and Officials, twynns@nfhs.org</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Also If You’re Interested in Eligibility and Monitoring Requirements Contact </a:t>
            </a:r>
            <a:br>
              <a:rPr kumimoji="0" lang="en-US" sz="1200" b="1" i="0" u="none" strike="noStrike" kern="1200" cap="none" spc="0" normalizeH="0" baseline="0" noProof="0" dirty="0">
                <a:ln>
                  <a:noFill/>
                </a:ln>
                <a:solidFill>
                  <a:prstClr val="black"/>
                </a:solidFill>
                <a:effectLst/>
                <a:uLnTx/>
                <a:uFillTx/>
                <a:latin typeface="Calibri"/>
                <a:ea typeface="+mn-ea"/>
                <a:cs typeface="+mn-cs"/>
              </a:rPr>
            </a:br>
            <a:r>
              <a:rPr kumimoji="0" lang="en-US" sz="1200" b="1" i="0" u="none" strike="noStrike" kern="1200" cap="none" spc="0" normalizeH="0" baseline="0" noProof="0" dirty="0">
                <a:ln>
                  <a:noFill/>
                </a:ln>
                <a:solidFill>
                  <a:prstClr val="black"/>
                </a:solidFill>
                <a:effectLst/>
                <a:uLnTx/>
                <a:uFillTx/>
                <a:latin typeface="Calibri"/>
                <a:ea typeface="+mn-ea"/>
                <a:cs typeface="+mn-cs"/>
              </a:rPr>
              <a:t>the Folks at Dragonfly: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Kirk Miller,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3"/>
              </a:rPr>
              <a:t>kirk@dragonflyathletics.com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Brandon Wallace,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4"/>
              </a:rPr>
              <a:t>brandon@dragonflyathletics.com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796" name="Slide Number Placeholder 3">
            <a:extLst>
              <a:ext uri="{FF2B5EF4-FFF2-40B4-BE49-F238E27FC236}">
                <a16:creationId xmlns:a16="http://schemas.microsoft.com/office/drawing/2014/main" xmlns="" id="{C69A5919-F2C8-4726-A9FF-D9E67F41F5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8990BFD-B979-48E1-B9BD-9FF2F96ECF99}" type="slidenum">
              <a:rPr lang="en-US" altLang="en-US" smtClean="0"/>
              <a:pPr/>
              <a:t>30</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NFHS OFFICIAL EDUCATION</a:t>
            </a:r>
          </a:p>
          <a:p>
            <a:r>
              <a:rPr lang="en-US" dirty="0"/>
              <a:t>	</a:t>
            </a:r>
          </a:p>
          <a:p>
            <a:r>
              <a:rPr lang="en-US" b="1" u="sng" dirty="0">
                <a:solidFill>
                  <a:srgbClr val="FF0000"/>
                </a:solidFill>
              </a:rPr>
              <a:t>Courses Available</a:t>
            </a:r>
          </a:p>
          <a:p>
            <a:r>
              <a:rPr lang="en-US" b="0" dirty="0">
                <a:solidFill>
                  <a:schemeClr val="bg2">
                    <a:lumMod val="10000"/>
                  </a:schemeClr>
                </a:solidFill>
              </a:rPr>
              <a:t>Officiating Football</a:t>
            </a:r>
            <a:r>
              <a:rPr lang="en-US" b="0" dirty="0"/>
              <a:t> </a:t>
            </a:r>
          </a:p>
          <a:p>
            <a:r>
              <a:rPr lang="en-US" b="0" dirty="0"/>
              <a:t>Soccer – Fouls and Misconduct</a:t>
            </a:r>
          </a:p>
          <a:p>
            <a:r>
              <a:rPr lang="en-US" b="0" dirty="0"/>
              <a:t>Swimming and Diving</a:t>
            </a:r>
          </a:p>
          <a:p>
            <a:r>
              <a:rPr lang="en-US" b="0" dirty="0"/>
              <a:t>Officiating Wrestling </a:t>
            </a:r>
          </a:p>
          <a:p>
            <a:r>
              <a:rPr lang="en-US" b="0" dirty="0"/>
              <a:t>Officiating Basketball</a:t>
            </a:r>
          </a:p>
          <a:p>
            <a:r>
              <a:rPr lang="en-US" b="0" dirty="0"/>
              <a:t>Umpiring Softball</a:t>
            </a:r>
          </a:p>
          <a:p>
            <a:r>
              <a:rPr lang="en-US" b="0" dirty="0"/>
              <a:t>Officiating Volleyball – Ball Handling</a:t>
            </a:r>
          </a:p>
          <a:p>
            <a:r>
              <a:rPr lang="en-US" dirty="0"/>
              <a:t> </a:t>
            </a:r>
          </a:p>
          <a:p>
            <a:r>
              <a:rPr lang="en-US" b="1" u="sng" dirty="0">
                <a:solidFill>
                  <a:schemeClr val="accent2"/>
                </a:solidFill>
              </a:rPr>
              <a:t>Future Courses</a:t>
            </a:r>
          </a:p>
          <a:p>
            <a:r>
              <a:rPr lang="en-US" b="0" dirty="0"/>
              <a:t>Officiating Baseball</a:t>
            </a:r>
          </a:p>
          <a:p>
            <a:r>
              <a:rPr lang="en-US" b="0" dirty="0"/>
              <a:t>Basketball – Three-Person Mechanics</a:t>
            </a:r>
          </a:p>
          <a:p>
            <a:r>
              <a:rPr lang="en-US" b="0" dirty="0"/>
              <a:t>Field Hockey</a:t>
            </a:r>
          </a:p>
          <a:p>
            <a:r>
              <a:rPr lang="en-US" b="0" dirty="0"/>
              <a:t>Track and Field</a:t>
            </a:r>
          </a:p>
          <a:p>
            <a:r>
              <a:rPr lang="en-US" b="0" dirty="0"/>
              <a:t>Volleyball – Overlapping</a:t>
            </a:r>
          </a:p>
          <a:p>
            <a:r>
              <a:rPr lang="en-US" b="0" dirty="0"/>
              <a:t>Softball – Mechanics</a:t>
            </a:r>
          </a:p>
          <a:p>
            <a:r>
              <a:rPr lang="en-US" b="0" dirty="0"/>
              <a:t>Communication Among Officials and Coaches</a:t>
            </a:r>
          </a:p>
          <a:p>
            <a:r>
              <a:rPr lang="en-US" b="0" dirty="0"/>
              <a:t>Soccer - Offside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719598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The Interscholastic Officiating Course contains the following information:</a:t>
            </a:r>
          </a:p>
          <a:p>
            <a:pPr marL="171450" indent="-171450">
              <a:spcBef>
                <a:spcPct val="0"/>
              </a:spcBef>
              <a:buFont typeface="Wingdings" panose="05000000000000000000" pitchFamily="2" charset="2"/>
              <a:buChar char="§"/>
            </a:pPr>
            <a:r>
              <a:rPr lang="en-US" dirty="0"/>
              <a:t>Introduction to skills and concepts used as an official</a:t>
            </a:r>
          </a:p>
          <a:p>
            <a:pPr marL="171450" indent="-171450">
              <a:spcBef>
                <a:spcPct val="0"/>
              </a:spcBef>
              <a:buFont typeface="Wingdings" panose="05000000000000000000" pitchFamily="2" charset="2"/>
              <a:buChar char="§"/>
            </a:pPr>
            <a:r>
              <a:rPr lang="en-US" dirty="0"/>
              <a:t>Ideal for new officials or those in first few years of officiating</a:t>
            </a:r>
          </a:p>
          <a:p>
            <a:pPr marL="171450" indent="-171450">
              <a:spcBef>
                <a:spcPct val="0"/>
              </a:spcBef>
              <a:buFont typeface="Wingdings" panose="05000000000000000000" pitchFamily="2" charset="2"/>
              <a:buChar char="§"/>
            </a:pPr>
            <a:r>
              <a:rPr lang="en-US" dirty="0"/>
              <a:t>30-45 minutes to complete</a:t>
            </a:r>
          </a:p>
          <a:p>
            <a:pPr marL="171450" indent="-171450">
              <a:spcBef>
                <a:spcPct val="0"/>
              </a:spcBef>
              <a:buFont typeface="Wingdings" panose="05000000000000000000" pitchFamily="2" charset="2"/>
              <a:buChar char="§"/>
            </a:pPr>
            <a:r>
              <a:rPr lang="en-US" dirty="0"/>
              <a:t>Topics include: basics of becoming and staying an official, science of officiating, art of officiating, how to combine these skills for successful officiating</a:t>
            </a:r>
          </a:p>
          <a:p>
            <a:pPr marL="171450" indent="-171450">
              <a:spcBef>
                <a:spcPct val="0"/>
              </a:spcBef>
              <a:buFont typeface="Wingdings" panose="05000000000000000000" pitchFamily="2" charset="2"/>
              <a:buChar char="§"/>
            </a:pPr>
            <a:r>
              <a:rPr lang="en-US" dirty="0"/>
              <a:t>Course is FREE to any NFHS Officials Association member</a:t>
            </a:r>
          </a:p>
          <a:p>
            <a:pPr marL="171450" indent="-171450">
              <a:spcBef>
                <a:spcPct val="0"/>
              </a:spcBef>
              <a:buFont typeface="Wingdings" panose="05000000000000000000" pitchFamily="2" charset="2"/>
              <a:buChar char="§"/>
            </a:pPr>
            <a:r>
              <a:rPr lang="en-US" dirty="0"/>
              <a:t>Non-members course is $20</a:t>
            </a:r>
          </a:p>
          <a:p>
            <a:pPr marL="171450" indent="-171450">
              <a:buFont typeface="Wingdings" panose="05000000000000000000" pitchFamily="2" charset="2"/>
              <a:buChar char="§"/>
            </a:pPr>
            <a:r>
              <a:rPr lang="en-US" sz="1200" dirty="0">
                <a:cs typeface="Arial" charset="0"/>
              </a:rPr>
              <a:t>API  available to state associations to collect results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3326751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VIDEO FOR TEACHING AND LEARNING</a:t>
            </a:r>
          </a:p>
          <a:p>
            <a:pPr marL="171450" indent="-171450">
              <a:buFont typeface="Wingdings" panose="05000000000000000000" pitchFamily="2" charset="2"/>
              <a:buChar char="§"/>
            </a:pPr>
            <a:r>
              <a:rPr lang="en-US" dirty="0"/>
              <a:t>The new video library is located at www.nfhslearn.com</a:t>
            </a:r>
          </a:p>
          <a:p>
            <a:pPr marL="171450" indent="-171450">
              <a:buFont typeface="Wingdings" panose="05000000000000000000" pitchFamily="2" charset="2"/>
              <a:buChar char="§"/>
            </a:pPr>
            <a:r>
              <a:rPr lang="en-US" dirty="0"/>
              <a:t>A variety of video in many sports is provided.</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155914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Digital platform for online professional development courses are available on www.nfhslearn.com.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3214804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FREE courses include:</a:t>
            </a:r>
          </a:p>
          <a:p>
            <a:pPr marL="628650" lvl="1" indent="-171450">
              <a:buFont typeface="Arial" panose="020B0604020202020204" pitchFamily="34" charset="0"/>
              <a:buChar char="•"/>
            </a:pPr>
            <a:r>
              <a:rPr lang="en-US" dirty="0"/>
              <a:t>Bullying, Hazing and Inappropriate Behaviors</a:t>
            </a:r>
          </a:p>
          <a:p>
            <a:pPr marL="628650" lvl="1" indent="-171450">
              <a:buFont typeface="Arial" panose="020B0604020202020204" pitchFamily="34" charset="0"/>
              <a:buChar char="•"/>
            </a:pPr>
            <a:r>
              <a:rPr lang="en-US" dirty="0"/>
              <a:t>Student Mental Health and Suicide Prevention</a:t>
            </a:r>
          </a:p>
          <a:p>
            <a:pPr marL="628650" lvl="1" indent="-171450">
              <a:buFont typeface="Arial" panose="020B0604020202020204" pitchFamily="34" charset="0"/>
              <a:buChar char="•"/>
            </a:pPr>
            <a:r>
              <a:rPr lang="en-US" dirty="0"/>
              <a:t>Understanding Copyright and Compliance</a:t>
            </a:r>
          </a:p>
          <a:p>
            <a:pPr marL="628650" lvl="1" indent="-171450">
              <a:buFont typeface="Arial" panose="020B0604020202020204" pitchFamily="34" charset="0"/>
              <a:buChar char="•"/>
            </a:pPr>
            <a:r>
              <a:rPr lang="en-US" dirty="0"/>
              <a:t>Protecting Students from Abuse</a:t>
            </a:r>
          </a:p>
          <a:p>
            <a:pPr marL="628650" lvl="1" indent="-171450">
              <a:buFont typeface="Arial" panose="020B0604020202020204" pitchFamily="34" charset="0"/>
              <a:buChar char="•"/>
            </a:pPr>
            <a:r>
              <a:rPr lang="en-US" dirty="0"/>
              <a:t>Hazing Prevention for Students</a:t>
            </a:r>
          </a:p>
          <a:p>
            <a:pPr marL="628650" lvl="1" indent="-171450">
              <a:buFont typeface="Arial" panose="020B0604020202020204" pitchFamily="34" charset="0"/>
              <a:buChar char="•"/>
            </a:pPr>
            <a:r>
              <a:rPr lang="en-US" dirty="0"/>
              <a:t>Coaching Unified Sports</a:t>
            </a:r>
          </a:p>
          <a:p>
            <a:pPr marL="628650" lvl="1" indent="-171450">
              <a:buFont typeface="Arial" panose="020B0604020202020204" pitchFamily="34" charset="0"/>
              <a:buChar char="•"/>
            </a:pPr>
            <a:r>
              <a:rPr lang="en-US" dirty="0"/>
              <a:t>ACL Injury Prevention</a:t>
            </a:r>
          </a:p>
          <a:p>
            <a:pPr marL="628650" lvl="1" indent="-171450">
              <a:buFont typeface="Arial" panose="020B0604020202020204" pitchFamily="34" charset="0"/>
              <a:buChar char="•"/>
            </a:pPr>
            <a:r>
              <a:rPr lang="en-US" dirty="0"/>
              <a:t>Sportsmanship</a:t>
            </a:r>
          </a:p>
          <a:p>
            <a:pPr marL="628650" lvl="1" indent="-171450">
              <a:buFont typeface="Arial" panose="020B0604020202020204" pitchFamily="34" charset="0"/>
              <a:buChar char="•"/>
            </a:pPr>
            <a:r>
              <a:rPr lang="en-US" dirty="0"/>
              <a:t>And many more</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3836368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b="1" dirty="0"/>
              <a:t>What is the NFHS Network?</a:t>
            </a:r>
            <a:r>
              <a:rPr lang="en-US" sz="1200" dirty="0"/>
              <a:t> </a:t>
            </a:r>
          </a:p>
          <a:p>
            <a:pPr marL="0" indent="0">
              <a:buFontTx/>
              <a:buNone/>
            </a:pPr>
            <a:r>
              <a:rPr lang="en-US" sz="1200" dirty="0"/>
              <a:t>     The NFHS Network celebrates and showcases the unique accomplishments of students, whether they are a student-athlete participating in the 27 different</a:t>
            </a:r>
            <a:br>
              <a:rPr lang="en-US" sz="1200" dirty="0"/>
            </a:br>
            <a:r>
              <a:rPr lang="en-US" sz="1200" dirty="0"/>
              <a:t>     sports covered by the Network, or one of the student broadcasters from schools around the country that produce events through the School Broadcast</a:t>
            </a:r>
            <a:br>
              <a:rPr lang="en-US" sz="1200" dirty="0"/>
            </a:br>
            <a:r>
              <a:rPr lang="en-US" sz="1200" dirty="0"/>
              <a:t>     Program. The NFHS Network also features state playoff and championship events for the 34 state members of the NFHS Network.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42662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b="1" dirty="0"/>
              <a:t>What is the NFHS Network?</a:t>
            </a:r>
            <a:r>
              <a:rPr lang="en-US" sz="1200" dirty="0"/>
              <a:t> </a:t>
            </a:r>
          </a:p>
          <a:p>
            <a:pPr marL="0" indent="0">
              <a:buFontTx/>
              <a:buNone/>
            </a:pPr>
            <a:r>
              <a:rPr lang="en-US" sz="1200" dirty="0"/>
              <a:t>     For all questions regarding difficulty viewing, inability to find a specific event link, technical issues within a broadcast, trouble subscribing, billing questions, etc.,</a:t>
            </a:r>
            <a:br>
              <a:rPr lang="en-US" sz="1200" dirty="0"/>
            </a:br>
            <a:r>
              <a:rPr lang="en-US" sz="1200" dirty="0"/>
              <a:t>     please contact </a:t>
            </a:r>
            <a:r>
              <a:rPr lang="en-US" sz="1200" b="1" dirty="0">
                <a:hlinkClick r:id="rId3"/>
              </a:rPr>
              <a:t>memberadmin@NFHSNetwork.com</a:t>
            </a:r>
            <a:r>
              <a:rPr lang="en-US" sz="1200" dirty="0"/>
              <a:t> or </a:t>
            </a:r>
            <a:r>
              <a:rPr lang="en-US" sz="1200" b="1" dirty="0"/>
              <a:t>877-978-2311</a:t>
            </a:r>
            <a:r>
              <a:rPr lang="en-US" sz="1200" dirty="0"/>
              <a:t>.</a:t>
            </a:r>
          </a:p>
          <a:p>
            <a:pPr marL="0" indent="0">
              <a:buFontTx/>
              <a:buNone/>
            </a:pPr>
            <a:endParaRPr lang="en-US" sz="1200" dirty="0"/>
          </a:p>
          <a:p>
            <a:pPr marL="0" indent="0">
              <a:buFontTx/>
              <a:buNone/>
            </a:pPr>
            <a:r>
              <a:rPr lang="en-US" sz="1200" dirty="0"/>
              <a:t>     There are customer representatives standing by to respond to issues and get fans set-up to view their events as quickly as possible. We are happy to issue</a:t>
            </a:r>
            <a:br>
              <a:rPr lang="en-US" sz="1200" dirty="0"/>
            </a:br>
            <a:r>
              <a:rPr lang="en-US" sz="1200" dirty="0"/>
              <a:t>     refunds if you are viewing a game that is experiencing technical difficulties, as well as for as accidental duplicate charges or unwanted renewal charges for</a:t>
            </a:r>
            <a:br>
              <a:rPr lang="en-US" sz="1200" dirty="0"/>
            </a:br>
            <a:r>
              <a:rPr lang="en-US" sz="1200" dirty="0"/>
              <a:t>     recurring subscriptions.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4040921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114E11C4-3B54-420A-9BDE-FDDE153A939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3" name="Picture 12" descr="A picture containing drawing&#10;&#10;Description automatically generated">
            <a:extLst>
              <a:ext uri="{FF2B5EF4-FFF2-40B4-BE49-F238E27FC236}">
                <a16:creationId xmlns:a16="http://schemas.microsoft.com/office/drawing/2014/main" xmlns="" id="{3996EC76-A0F2-42E2-AF73-A468B823A1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5" name="Picture 14" descr="A person wearing a helmet and holding a sword&#10;&#10;Description automatically generated with low confidence">
            <a:extLst>
              <a:ext uri="{FF2B5EF4-FFF2-40B4-BE49-F238E27FC236}">
                <a16:creationId xmlns:a16="http://schemas.microsoft.com/office/drawing/2014/main" xmlns="" id="{55246A5E-A5A7-4B62-948D-A32778BCAD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78"/>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TextBox 12">
            <a:extLst>
              <a:ext uri="{FF2B5EF4-FFF2-40B4-BE49-F238E27FC236}">
                <a16:creationId xmlns:a16="http://schemas.microsoft.com/office/drawing/2014/main" xmlns="" id="{ABDC1DF0-6DB3-44D6-9427-7F1936D37FE8}"/>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4" name="Picture 13" descr="A picture containing drawing&#10;&#10;Description automatically generated">
            <a:extLst>
              <a:ext uri="{FF2B5EF4-FFF2-40B4-BE49-F238E27FC236}">
                <a16:creationId xmlns:a16="http://schemas.microsoft.com/office/drawing/2014/main" xmlns="" id="{13FA26AE-3D31-458E-A5A7-FC7410C990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11/15/2021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11/15/2021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11/15/2021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11/15/2021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11/15/2021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11/15/2021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descr="A person wearing a helmet and holding a sword&#10;&#10;Description automatically generated with low confidence">
            <a:extLst>
              <a:ext uri="{FF2B5EF4-FFF2-40B4-BE49-F238E27FC236}">
                <a16:creationId xmlns:a16="http://schemas.microsoft.com/office/drawing/2014/main" xmlns="" id="{B0701046-DE90-420F-89F8-FD8756D227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78"/>
            <a:ext cx="12192000" cy="440851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9" name="Picture 8" descr="A close up of a sign&#10;&#10;Description automatically generated">
            <a:extLst>
              <a:ext uri="{FF2B5EF4-FFF2-40B4-BE49-F238E27FC236}">
                <a16:creationId xmlns:a16="http://schemas.microsoft.com/office/drawing/2014/main" xmlns="" id="{54C5A6B2-2E1E-4EAE-A5CC-B32D10EEADD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11/15/2021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11/15/2021</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6" name="Picture 15" descr="A close up of a sign&#10;&#10;Description automatically generated">
            <a:extLst>
              <a:ext uri="{FF2B5EF4-FFF2-40B4-BE49-F238E27FC236}">
                <a16:creationId xmlns:a16="http://schemas.microsoft.com/office/drawing/2014/main" xmlns="" id="{6751C4DB-CDC6-46AA-A2EF-2E505AAFD9F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notesSlide" Target="../notesSlides/notesSlide6.xml"/><Relationship Id="rId16" Type="http://schemas.openxmlformats.org/officeDocument/2006/relationships/image" Target="../media/image35.jpeg"/><Relationship Id="rId20" Type="http://schemas.openxmlformats.org/officeDocument/2006/relationships/image" Target="../media/image39.jpeg"/><Relationship Id="rId1" Type="http://schemas.openxmlformats.org/officeDocument/2006/relationships/slideLayout" Target="../slideLayouts/slideLayout3.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jpeg"/><Relationship Id="rId19" Type="http://schemas.openxmlformats.org/officeDocument/2006/relationships/image" Target="../media/image38.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8.jpeg"/><Relationship Id="rId5" Type="http://schemas.openxmlformats.org/officeDocument/2006/relationships/image" Target="../media/image47.jpg"/><Relationship Id="rId4" Type="http://schemas.openxmlformats.org/officeDocument/2006/relationships/image" Target="../media/image46.png"/><Relationship Id="rId9"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hyperlink" Target="http://www.nfhslearn.com/"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9A8998-7583-44B5-9BFD-13327D5DA271}"/>
              </a:ext>
            </a:extLst>
          </p:cNvPr>
          <p:cNvSpPr>
            <a:spLocks noGrp="1"/>
          </p:cNvSpPr>
          <p:nvPr>
            <p:ph type="ctrTitle"/>
          </p:nvPr>
        </p:nvSpPr>
        <p:spPr/>
        <p:txBody>
          <a:bodyPr/>
          <a:lstStyle/>
          <a:p>
            <a:r>
              <a:rPr lang="en-US" dirty="0"/>
              <a:t>2022 NFHS Baseball Rules </a:t>
            </a:r>
            <a:r>
              <a:rPr lang="en-US" dirty="0" err="1"/>
              <a:t>Powerpoint</a:t>
            </a:r>
            <a:endParaRPr lang="en-US" dirty="0"/>
          </a:p>
        </p:txBody>
      </p:sp>
      <p:sp>
        <p:nvSpPr>
          <p:cNvPr id="3" name="Subtitle 2">
            <a:extLst>
              <a:ext uri="{FF2B5EF4-FFF2-40B4-BE49-F238E27FC236}">
                <a16:creationId xmlns:a16="http://schemas.microsoft.com/office/drawing/2014/main" xmlns="" id="{6A76149A-5694-443A-B813-24C9CFADE697}"/>
              </a:ext>
            </a:extLst>
          </p:cNvPr>
          <p:cNvSpPr>
            <a:spLocks noGrp="1"/>
          </p:cNvSpPr>
          <p:nvPr>
            <p:ph type="subTitle" idx="1"/>
          </p:nvPr>
        </p:nvSpPr>
        <p:spPr/>
        <p:txBody>
          <a:bodyPr/>
          <a:lstStyle/>
          <a:p>
            <a:r>
              <a:rPr lang="en-US" dirty="0"/>
              <a:t>B. Elliot Hopkins, MLD, CAA</a:t>
            </a:r>
          </a:p>
          <a:p>
            <a:r>
              <a:rPr lang="en-US" dirty="0"/>
              <a:t>NFHS Director of Sports, Sanctioning and Student Services</a:t>
            </a:r>
          </a:p>
          <a:p>
            <a:endParaRPr lang="en-US" dirty="0"/>
          </a:p>
        </p:txBody>
      </p:sp>
    </p:spTree>
    <p:extLst>
      <p:ext uri="{BB962C8B-B14F-4D97-AF65-F5344CB8AC3E}">
        <p14:creationId xmlns:p14="http://schemas.microsoft.com/office/powerpoint/2010/main" val="420595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NFHS Corporate partner</a:t>
            </a:r>
          </a:p>
        </p:txBody>
      </p:sp>
      <p:sp>
        <p:nvSpPr>
          <p:cNvPr id="4" name="Footer Placeholder 3">
            <a:extLst>
              <a:ext uri="{FF2B5EF4-FFF2-40B4-BE49-F238E27FC236}">
                <a16:creationId xmlns:a16="http://schemas.microsoft.com/office/drawing/2014/main" xmlns="" id="{D8B1C583-58D9-4D9C-9064-74D579EA8F6F}"/>
              </a:ext>
            </a:extLst>
          </p:cNvPr>
          <p:cNvSpPr>
            <a:spLocks noGrp="1"/>
          </p:cNvSpPr>
          <p:nvPr>
            <p:ph type="ftr" sz="quarter" idx="11"/>
          </p:nvPr>
        </p:nvSpPr>
        <p:spPr/>
        <p:txBody>
          <a:bodyPr/>
          <a:lstStyle/>
          <a:p>
            <a:pPr>
              <a:defRPr/>
            </a:pPr>
            <a:r>
              <a:rPr lang="en-US" dirty="0"/>
              <a:t>www.nfhs.org</a:t>
            </a:r>
          </a:p>
        </p:txBody>
      </p:sp>
      <p:graphicFrame>
        <p:nvGraphicFramePr>
          <p:cNvPr id="2" name="Content Placeholder 1">
            <a:hlinkClick r:id="" action="ppaction://ole?verb=0"/>
            <a:extLst>
              <a:ext uri="{FF2B5EF4-FFF2-40B4-BE49-F238E27FC236}">
                <a16:creationId xmlns:a16="http://schemas.microsoft.com/office/drawing/2014/main" xmlns="" id="{F7719F73-D21E-4003-91B7-CAA28416EDDC}"/>
              </a:ext>
            </a:extLst>
          </p:cNvPr>
          <p:cNvGraphicFramePr>
            <a:graphicFrameLocks noGrp="1" noChangeAspect="1"/>
          </p:cNvGraphicFramePr>
          <p:nvPr>
            <p:ph idx="1"/>
            <p:extLst>
              <p:ext uri="{D42A27DB-BD31-4B8C-83A1-F6EECF244321}">
                <p14:modId xmlns:p14="http://schemas.microsoft.com/office/powerpoint/2010/main" val="2468579368"/>
              </p:ext>
            </p:extLst>
          </p:nvPr>
        </p:nvGraphicFramePr>
        <p:xfrm>
          <a:off x="1467803" y="1891100"/>
          <a:ext cx="8110537" cy="4561864"/>
        </p:xfrm>
        <a:graphic>
          <a:graphicData uri="http://schemas.openxmlformats.org/presentationml/2006/ole">
            <mc:AlternateContent xmlns:mc="http://schemas.openxmlformats.org/markup-compatibility/2006">
              <mc:Choice xmlns:v="urn:schemas-microsoft-com:vml" Requires="v">
                <p:oleObj spid="_x0000_s1026" name="Presentation" r:id="rId5" imgW="6350040" imgH="3571920" progId="PowerPoint.Show.12">
                  <p:embed/>
                </p:oleObj>
              </mc:Choice>
              <mc:Fallback>
                <p:oleObj name="Presentation" r:id="rId5" imgW="6350040" imgH="3571920" progId="PowerPoint.Show.12">
                  <p:embed/>
                  <p:pic>
                    <p:nvPicPr>
                      <p:cNvPr id="0" name=""/>
                      <p:cNvPicPr/>
                      <p:nvPr/>
                    </p:nvPicPr>
                    <p:blipFill>
                      <a:blip r:embed="rId6"/>
                      <a:stretch>
                        <a:fillRect/>
                      </a:stretch>
                    </p:blipFill>
                    <p:spPr>
                      <a:xfrm>
                        <a:off x="1467803" y="1891100"/>
                        <a:ext cx="8110537" cy="4561864"/>
                      </a:xfrm>
                      <a:prstGeom prst="rect">
                        <a:avLst/>
                      </a:prstGeom>
                    </p:spPr>
                  </p:pic>
                </p:oleObj>
              </mc:Fallback>
            </mc:AlternateContent>
          </a:graphicData>
        </a:graphic>
      </p:graphicFrame>
    </p:spTree>
    <p:extLst>
      <p:ext uri="{BB962C8B-B14F-4D97-AF65-F5344CB8AC3E}">
        <p14:creationId xmlns:p14="http://schemas.microsoft.com/office/powerpoint/2010/main" val="358591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8C4B7B-29F6-4C44-86DF-1A06A4751E48}"/>
              </a:ext>
            </a:extLst>
          </p:cNvPr>
          <p:cNvSpPr>
            <a:spLocks noGrp="1"/>
          </p:cNvSpPr>
          <p:nvPr>
            <p:ph type="title"/>
          </p:nvPr>
        </p:nvSpPr>
        <p:spPr/>
        <p:txBody>
          <a:bodyPr/>
          <a:lstStyle/>
          <a:p>
            <a:r>
              <a:rPr lang="en-US" dirty="0"/>
              <a:t>Important facts and dates</a:t>
            </a:r>
          </a:p>
        </p:txBody>
      </p:sp>
      <p:sp>
        <p:nvSpPr>
          <p:cNvPr id="3" name="Content Placeholder 2">
            <a:extLst>
              <a:ext uri="{FF2B5EF4-FFF2-40B4-BE49-F238E27FC236}">
                <a16:creationId xmlns:a16="http://schemas.microsoft.com/office/drawing/2014/main" xmlns="" id="{D2F8DC5E-10EE-43C2-94C0-97329B3BEF8B}"/>
              </a:ext>
            </a:extLst>
          </p:cNvPr>
          <p:cNvSpPr>
            <a:spLocks noGrp="1"/>
          </p:cNvSpPr>
          <p:nvPr>
            <p:ph idx="1"/>
          </p:nvPr>
        </p:nvSpPr>
        <p:spPr>
          <a:xfrm>
            <a:off x="1940985" y="1989139"/>
            <a:ext cx="10026649" cy="4535485"/>
          </a:xfrm>
        </p:spPr>
        <p:txBody>
          <a:bodyPr/>
          <a:lstStyle/>
          <a:p>
            <a:r>
              <a:rPr lang="en-US" dirty="0"/>
              <a:t>*2018-19 Participation Results</a:t>
            </a:r>
          </a:p>
          <a:p>
            <a:pPr lvl="1"/>
            <a:r>
              <a:rPr lang="en-US" dirty="0"/>
              <a:t>Baseball (4) 482,740 [down from 2017-18 {487,097}]</a:t>
            </a:r>
          </a:p>
          <a:p>
            <a:pPr lvl="1"/>
            <a:r>
              <a:rPr lang="en-US" dirty="0"/>
              <a:t>Girls’: 1,284 (down from 2017-18 1,762)</a:t>
            </a:r>
          </a:p>
          <a:p>
            <a:r>
              <a:rPr lang="en-US" dirty="0"/>
              <a:t>In-person Interpretation Meeting Date</a:t>
            </a:r>
          </a:p>
          <a:p>
            <a:pPr lvl="1"/>
            <a:r>
              <a:rPr lang="en-US" dirty="0"/>
              <a:t>January 19-20, 2022</a:t>
            </a:r>
          </a:p>
          <a:p>
            <a:r>
              <a:rPr lang="en-US" dirty="0"/>
              <a:t>Mid-Season Webinar Date</a:t>
            </a:r>
          </a:p>
          <a:p>
            <a:pPr lvl="1"/>
            <a:r>
              <a:rPr lang="en-US" dirty="0"/>
              <a:t>April 22, 2022</a:t>
            </a:r>
          </a:p>
          <a:p>
            <a:r>
              <a:rPr lang="en-US" dirty="0"/>
              <a:t>Rule Change Proposal Submission Dates</a:t>
            </a:r>
          </a:p>
          <a:p>
            <a:pPr lvl="1"/>
            <a:r>
              <a:rPr lang="en-US" dirty="0"/>
              <a:t>Open Date: September 1, 2021</a:t>
            </a:r>
          </a:p>
          <a:p>
            <a:pPr lvl="1"/>
            <a:r>
              <a:rPr lang="en-US" dirty="0"/>
              <a:t>Close Date: May 1, 2022</a:t>
            </a:r>
          </a:p>
          <a:p>
            <a:r>
              <a:rPr lang="en-US" dirty="0"/>
              <a:t>Rules Committee Date</a:t>
            </a:r>
          </a:p>
          <a:p>
            <a:pPr lvl="1"/>
            <a:r>
              <a:rPr lang="en-US" dirty="0"/>
              <a:t>June 5-7, 2022</a:t>
            </a:r>
          </a:p>
          <a:p>
            <a:pPr lvl="1"/>
            <a:endParaRPr lang="en-US" dirty="0"/>
          </a:p>
        </p:txBody>
      </p:sp>
      <p:sp>
        <p:nvSpPr>
          <p:cNvPr id="4" name="Footer Placeholder 3">
            <a:extLst>
              <a:ext uri="{FF2B5EF4-FFF2-40B4-BE49-F238E27FC236}">
                <a16:creationId xmlns:a16="http://schemas.microsoft.com/office/drawing/2014/main" xmlns="" id="{AFD6D0B2-AC2B-4B2C-8771-26245714934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2286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91E5C-4D19-426F-80CB-2ABAC16D99DE}"/>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4" name="Footer Placeholder 3">
            <a:extLst>
              <a:ext uri="{FF2B5EF4-FFF2-40B4-BE49-F238E27FC236}">
                <a16:creationId xmlns:a16="http://schemas.microsoft.com/office/drawing/2014/main" xmlns="" id="{6ED262DC-2955-41E6-9A7A-6A37E40E3D57}"/>
              </a:ext>
            </a:extLst>
          </p:cNvPr>
          <p:cNvSpPr>
            <a:spLocks noGrp="1"/>
          </p:cNvSpPr>
          <p:nvPr>
            <p:ph type="ftr" sz="quarter" idx="11"/>
          </p:nvPr>
        </p:nvSpPr>
        <p:spPr/>
        <p:txBody>
          <a:bodyPr/>
          <a:lstStyle/>
          <a:p>
            <a:pPr>
              <a:defRPr/>
            </a:pPr>
            <a:r>
              <a:rPr lang="en-US"/>
              <a:t>www.nfhs.org</a:t>
            </a:r>
          </a:p>
        </p:txBody>
      </p:sp>
      <p:sp>
        <p:nvSpPr>
          <p:cNvPr id="8" name="Content Placeholder 2">
            <a:extLst>
              <a:ext uri="{FF2B5EF4-FFF2-40B4-BE49-F238E27FC236}">
                <a16:creationId xmlns:a16="http://schemas.microsoft.com/office/drawing/2014/main" xmlns="" id="{79153B03-0772-41EA-8558-B0DD4D173354}"/>
              </a:ext>
            </a:extLst>
          </p:cNvPr>
          <p:cNvSpPr>
            <a:spLocks noGrp="1" noChangeArrowheads="1"/>
          </p:cNvSpPr>
          <p:nvPr>
            <p:ph idx="1"/>
          </p:nvPr>
        </p:nvSpPr>
        <p:spPr>
          <a:xfrm>
            <a:off x="1941513" y="1989138"/>
            <a:ext cx="10026650" cy="4338637"/>
          </a:xfrm>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pic>
        <p:nvPicPr>
          <p:cNvPr id="9" name="Picture 2" descr="C:\Users\mkosk\Desktop\Revised USA map with colors.jpg">
            <a:extLst>
              <a:ext uri="{FF2B5EF4-FFF2-40B4-BE49-F238E27FC236}">
                <a16:creationId xmlns:a16="http://schemas.microsoft.com/office/drawing/2014/main" xmlns="" id="{4D3E4D99-273F-41AB-B5DD-51E6EBF36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64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F3B2C-B375-4A1A-88E4-CB8B69383F66}"/>
              </a:ext>
            </a:extLst>
          </p:cNvPr>
          <p:cNvSpPr>
            <a:spLocks noGrp="1"/>
          </p:cNvSpPr>
          <p:nvPr>
            <p:ph type="title"/>
          </p:nvPr>
        </p:nvSpPr>
        <p:spPr/>
        <p:txBody>
          <a:bodyPr/>
          <a:lstStyle/>
          <a:p>
            <a:r>
              <a:rPr lang="en-US" dirty="0"/>
              <a:t>NFHS Rules Review Committee</a:t>
            </a:r>
          </a:p>
        </p:txBody>
      </p:sp>
      <p:sp>
        <p:nvSpPr>
          <p:cNvPr id="3" name="Content Placeholder 2">
            <a:extLst>
              <a:ext uri="{FF2B5EF4-FFF2-40B4-BE49-F238E27FC236}">
                <a16:creationId xmlns:a16="http://schemas.microsoft.com/office/drawing/2014/main" xmlns="" id="{52F5AB98-AB2E-4C27-A390-5F97DF0BF410}"/>
              </a:ext>
            </a:extLst>
          </p:cNvPr>
          <p:cNvSpPr>
            <a:spLocks noGrp="1"/>
          </p:cNvSpPr>
          <p:nvPr>
            <p:ph idx="1"/>
          </p:nvPr>
        </p:nvSpPr>
        <p:spPr>
          <a:xfrm>
            <a:off x="1940985" y="1989139"/>
            <a:ext cx="10026649" cy="2290985"/>
          </a:xfrm>
        </p:spPr>
        <p:txBody>
          <a:bodyPr/>
          <a:lstStyle/>
          <a:p>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0E087EE0-D163-4EEE-B8EC-10AC80EE167A}"/>
              </a:ext>
            </a:extLst>
          </p:cNvPr>
          <p:cNvSpPr>
            <a:spLocks noGrp="1"/>
          </p:cNvSpPr>
          <p:nvPr>
            <p:ph type="ftr" sz="quarter" idx="11"/>
          </p:nvPr>
        </p:nvSpPr>
        <p:spPr/>
        <p:txBody>
          <a:bodyPr/>
          <a:lstStyle/>
          <a:p>
            <a:pPr>
              <a:defRPr/>
            </a:pPr>
            <a:r>
              <a:rPr lang="en-US"/>
              <a:t>www.nfhs.org</a:t>
            </a:r>
          </a:p>
        </p:txBody>
      </p:sp>
      <p:pic>
        <p:nvPicPr>
          <p:cNvPr id="24" name="Picture 4">
            <a:extLst>
              <a:ext uri="{FF2B5EF4-FFF2-40B4-BE49-F238E27FC236}">
                <a16:creationId xmlns:a16="http://schemas.microsoft.com/office/drawing/2014/main" xmlns="" id="{562EFEDA-C5A4-4DB6-8373-541D41FDC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xmlns="" id="{4D81BBE3-888C-433E-80C4-FA91774C98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a:extLst>
              <a:ext uri="{FF2B5EF4-FFF2-40B4-BE49-F238E27FC236}">
                <a16:creationId xmlns:a16="http://schemas.microsoft.com/office/drawing/2014/main" xmlns="" id="{37EC3CDA-93C0-44A5-979E-0D834CA99D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a:extLst>
              <a:ext uri="{FF2B5EF4-FFF2-40B4-BE49-F238E27FC236}">
                <a16:creationId xmlns:a16="http://schemas.microsoft.com/office/drawing/2014/main" xmlns="" id="{6A9CC332-AB07-4D9B-BED6-9DD31327FE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a:extLst>
              <a:ext uri="{FF2B5EF4-FFF2-40B4-BE49-F238E27FC236}">
                <a16:creationId xmlns:a16="http://schemas.microsoft.com/office/drawing/2014/main" xmlns="" id="{71E215F9-679A-4A54-AA38-19184A48DA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a:extLst>
              <a:ext uri="{FF2B5EF4-FFF2-40B4-BE49-F238E27FC236}">
                <a16:creationId xmlns:a16="http://schemas.microsoft.com/office/drawing/2014/main" xmlns="" id="{6598AECA-1170-4237-B3C8-C7C4574424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1">
            <a:extLst>
              <a:ext uri="{FF2B5EF4-FFF2-40B4-BE49-F238E27FC236}">
                <a16:creationId xmlns:a16="http://schemas.microsoft.com/office/drawing/2014/main" xmlns="" id="{B7698F54-7586-4B9D-8C52-620F980B0EE4}"/>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31" name="TextBox 31">
            <a:extLst>
              <a:ext uri="{FF2B5EF4-FFF2-40B4-BE49-F238E27FC236}">
                <a16:creationId xmlns:a16="http://schemas.microsoft.com/office/drawing/2014/main" xmlns="" id="{90BCB31E-29DE-4C71-9C52-D802ADF615D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32" name="TextBox 32">
            <a:extLst>
              <a:ext uri="{FF2B5EF4-FFF2-40B4-BE49-F238E27FC236}">
                <a16:creationId xmlns:a16="http://schemas.microsoft.com/office/drawing/2014/main" xmlns="" id="{F8C19D62-BA3E-44FF-AC5A-5E579EB4420B}"/>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33" name="TextBox 33">
            <a:extLst>
              <a:ext uri="{FF2B5EF4-FFF2-40B4-BE49-F238E27FC236}">
                <a16:creationId xmlns:a16="http://schemas.microsoft.com/office/drawing/2014/main" xmlns="" id="{890D941B-B4E9-45C8-B670-3FCDA9716740}"/>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34" name="TextBox 34">
            <a:extLst>
              <a:ext uri="{FF2B5EF4-FFF2-40B4-BE49-F238E27FC236}">
                <a16:creationId xmlns:a16="http://schemas.microsoft.com/office/drawing/2014/main" xmlns="" id="{99F1CB79-4C89-4B93-AE4A-31D1968B5FAE}"/>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35" name="TextBox 35">
            <a:extLst>
              <a:ext uri="{FF2B5EF4-FFF2-40B4-BE49-F238E27FC236}">
                <a16:creationId xmlns:a16="http://schemas.microsoft.com/office/drawing/2014/main" xmlns="" id="{7422A795-0171-4497-8EBB-A279A7695BD6}"/>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36" name="TextBox 36">
            <a:extLst>
              <a:ext uri="{FF2B5EF4-FFF2-40B4-BE49-F238E27FC236}">
                <a16:creationId xmlns:a16="http://schemas.microsoft.com/office/drawing/2014/main" xmlns="" id="{A3C9AE1E-C434-47CE-A7FF-D1864E6D925B}"/>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37" name="TextBox 36">
            <a:extLst>
              <a:ext uri="{FF2B5EF4-FFF2-40B4-BE49-F238E27FC236}">
                <a16:creationId xmlns:a16="http://schemas.microsoft.com/office/drawing/2014/main" xmlns="" id="{992B40DC-5F5E-48CF-87FC-1CA04901636A}"/>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8" name="Picture 21" descr="A person smiling for the camera&#10;&#10;Description generated with very high confidence">
            <a:extLst>
              <a:ext uri="{FF2B5EF4-FFF2-40B4-BE49-F238E27FC236}">
                <a16:creationId xmlns:a16="http://schemas.microsoft.com/office/drawing/2014/main" xmlns="" id="{6874354F-9F19-44CE-A88B-12CA7370E4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2" descr="A person smiling for the camera&#10;&#10;Description generated with very high confidence">
            <a:extLst>
              <a:ext uri="{FF2B5EF4-FFF2-40B4-BE49-F238E27FC236}">
                <a16:creationId xmlns:a16="http://schemas.microsoft.com/office/drawing/2014/main" xmlns="" id="{FB6B884B-3845-4F29-AE20-F1E2B9C9E5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54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25463"/>
            <a:ext cx="10026649" cy="1204912"/>
          </a:xfrm>
        </p:spPr>
        <p:txBody>
          <a:bodyPr wrap="square" anchor="ctr">
            <a:normAutofit/>
          </a:bodyPr>
          <a:lstStyle/>
          <a:p>
            <a:r>
              <a:rPr lang="en-US" dirty="0"/>
              <a:t>Rule 6-1-1</a:t>
            </a:r>
            <a:br>
              <a:rPr lang="en-US" dirty="0"/>
            </a:br>
            <a:r>
              <a:rPr lang="en-US" dirty="0"/>
              <a:t>Pitching</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a:xfrm>
            <a:off x="9997018" y="6524624"/>
            <a:ext cx="1991783" cy="295275"/>
          </a:xfrm>
        </p:spPr>
        <p:txBody>
          <a:bodyPr anchor="ctr">
            <a:normAutofit/>
          </a:bodyPr>
          <a:lstStyle/>
          <a:p>
            <a:pPr>
              <a:lnSpc>
                <a:spcPct val="90000"/>
              </a:lnSpc>
              <a:spcAft>
                <a:spcPts val="600"/>
              </a:spcAft>
              <a:defRPr/>
            </a:pPr>
            <a:r>
              <a:rPr lang="en-US"/>
              <a:t>www.nfhs.org</a:t>
            </a:r>
          </a:p>
        </p:txBody>
      </p:sp>
      <p:pic>
        <p:nvPicPr>
          <p:cNvPr id="7" name="Picture 6">
            <a:extLst>
              <a:ext uri="{FF2B5EF4-FFF2-40B4-BE49-F238E27FC236}">
                <a16:creationId xmlns:a16="http://schemas.microsoft.com/office/drawing/2014/main" xmlns="" id="{6F1D7293-88E8-44F1-AF2D-AF9AAE4408A6}"/>
              </a:ext>
            </a:extLst>
          </p:cNvPr>
          <p:cNvPicPr>
            <a:picLocks noChangeAspect="1"/>
          </p:cNvPicPr>
          <p:nvPr/>
        </p:nvPicPr>
        <p:blipFill>
          <a:blip r:embed="rId2"/>
          <a:stretch>
            <a:fillRect/>
          </a:stretch>
        </p:blipFill>
        <p:spPr>
          <a:xfrm>
            <a:off x="930900" y="1923393"/>
            <a:ext cx="11261100" cy="4601231"/>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D1D785-A20B-4ED1-9ADC-18C95361BB7A}"/>
              </a:ext>
            </a:extLst>
          </p:cNvPr>
          <p:cNvSpPr>
            <a:spLocks noGrp="1"/>
          </p:cNvSpPr>
          <p:nvPr>
            <p:ph type="title"/>
          </p:nvPr>
        </p:nvSpPr>
        <p:spPr/>
        <p:txBody>
          <a:bodyPr/>
          <a:lstStyle/>
          <a:p>
            <a:r>
              <a:rPr lang="en-US" dirty="0"/>
              <a:t>Rule 6-1-1</a:t>
            </a:r>
          </a:p>
        </p:txBody>
      </p:sp>
      <p:sp>
        <p:nvSpPr>
          <p:cNvPr id="3" name="Content Placeholder 2">
            <a:extLst>
              <a:ext uri="{FF2B5EF4-FFF2-40B4-BE49-F238E27FC236}">
                <a16:creationId xmlns:a16="http://schemas.microsoft.com/office/drawing/2014/main" xmlns="" id="{5CD24998-7601-49CD-B3C7-D4BA85CDAD5D}"/>
              </a:ext>
            </a:extLst>
          </p:cNvPr>
          <p:cNvSpPr>
            <a:spLocks noGrp="1"/>
          </p:cNvSpPr>
          <p:nvPr>
            <p:ph idx="1"/>
          </p:nvPr>
        </p:nvSpPr>
        <p:spPr/>
        <p:txBody>
          <a:bodyPr/>
          <a:lstStyle/>
          <a:p>
            <a:pPr marL="0" indent="0">
              <a:buNone/>
            </a:pPr>
            <a:r>
              <a:rPr lang="en-US" sz="2400" b="1" dirty="0"/>
              <a:t>ART. 1 . . . </a:t>
            </a:r>
            <a:r>
              <a:rPr lang="en-US" sz="2400" dirty="0"/>
              <a:t>The pitcher shall pitch while facing the batter from either a windup position (Art.2) or set position (Art.3). The position of his feet determine whether he will pitch from the windup or the set position. </a:t>
            </a:r>
            <a:r>
              <a:rPr lang="en-US" sz="2400" u="sng" dirty="0"/>
              <a:t>He shall take or simulate taking his sign from the catcher with his pivot foot in contact with the pitcher’s plate. </a:t>
            </a:r>
            <a:r>
              <a:rPr lang="en-US" sz="2400" dirty="0"/>
              <a:t>The pitching regulations begin when he intentionally contacts the pitcher’s plate. Turning the shoulders after bringing the hands together during or after the stretch is a balk. He shall not make a quick-return pitch in an attempt to catch a batter off balance. The catcher shall have both feet in the catcher’s box at the time of the pitch. If a pitcher is ambidextrous, the umpire shall require the pitcher to face a batter as either a left-handed or right-handed pitcher, but not both.</a:t>
            </a:r>
          </a:p>
        </p:txBody>
      </p:sp>
      <p:sp>
        <p:nvSpPr>
          <p:cNvPr id="4" name="Footer Placeholder 3">
            <a:extLst>
              <a:ext uri="{FF2B5EF4-FFF2-40B4-BE49-F238E27FC236}">
                <a16:creationId xmlns:a16="http://schemas.microsoft.com/office/drawing/2014/main" xmlns="" id="{8CD10A93-9C89-41DD-ADCB-DE85594B152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93157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413AC8-6744-475E-ABCE-CB24396DEFC7}"/>
              </a:ext>
            </a:extLst>
          </p:cNvPr>
          <p:cNvSpPr>
            <a:spLocks noGrp="1"/>
          </p:cNvSpPr>
          <p:nvPr>
            <p:ph type="title"/>
          </p:nvPr>
        </p:nvSpPr>
        <p:spPr/>
        <p:txBody>
          <a:bodyPr/>
          <a:lstStyle/>
          <a:p>
            <a:r>
              <a:rPr lang="en-US" dirty="0"/>
              <a:t>Rule 6-1-1</a:t>
            </a:r>
          </a:p>
        </p:txBody>
      </p:sp>
      <p:sp>
        <p:nvSpPr>
          <p:cNvPr id="3" name="Content Placeholder 2">
            <a:extLst>
              <a:ext uri="{FF2B5EF4-FFF2-40B4-BE49-F238E27FC236}">
                <a16:creationId xmlns:a16="http://schemas.microsoft.com/office/drawing/2014/main" xmlns="" id="{9762A5AA-F0D9-4161-B0B3-4A2D3917062B}"/>
              </a:ext>
            </a:extLst>
          </p:cNvPr>
          <p:cNvSpPr>
            <a:spLocks noGrp="1"/>
          </p:cNvSpPr>
          <p:nvPr>
            <p:ph idx="1"/>
          </p:nvPr>
        </p:nvSpPr>
        <p:spPr/>
        <p:txBody>
          <a:bodyPr/>
          <a:lstStyle/>
          <a:p>
            <a:pPr marL="0" indent="0">
              <a:buNone/>
            </a:pPr>
            <a:r>
              <a:rPr lang="en-US" b="1" dirty="0"/>
              <a:t>Rationale:</a:t>
            </a:r>
          </a:p>
          <a:p>
            <a:pPr marL="0" indent="0">
              <a:buNone/>
            </a:pPr>
            <a:r>
              <a:rPr lang="en-US" sz="2400" dirty="0"/>
              <a:t>The pitcher acquiring the sign from the catcher is one of the fundamental rules of baseball. It not only signals the defensive team that action is about to be initiated, but it also establishes when an offensive base runner(s) can take a lead-off from his/her base. That simple act has evolved over the last decade but was not supported by an accompanying rule. This change validates the pitcher taking the sign from the dugout/bench via “call” signs, numbers, colors, or an arm wristband/placard that contains printed cards where the defensive set up/pitching repertoire is located. This aspect of the game has become more sophisticated to match the skill level and ability of today’s high school baseball player.</a:t>
            </a:r>
          </a:p>
          <a:p>
            <a:endParaRPr lang="en-US" dirty="0"/>
          </a:p>
        </p:txBody>
      </p:sp>
      <p:sp>
        <p:nvSpPr>
          <p:cNvPr id="4" name="Footer Placeholder 3">
            <a:extLst>
              <a:ext uri="{FF2B5EF4-FFF2-40B4-BE49-F238E27FC236}">
                <a16:creationId xmlns:a16="http://schemas.microsoft.com/office/drawing/2014/main" xmlns="" id="{CC697E43-B59F-4784-9BC8-FC0E130E68E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98566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E632050-97B9-46CC-8F44-9FEA87A84B8B}"/>
              </a:ext>
            </a:extLst>
          </p:cNvPr>
          <p:cNvSpPr>
            <a:spLocks noGrp="1"/>
          </p:cNvSpPr>
          <p:nvPr>
            <p:ph type="title"/>
          </p:nvPr>
        </p:nvSpPr>
        <p:spPr/>
        <p:txBody>
          <a:bodyPr/>
          <a:lstStyle/>
          <a:p>
            <a:r>
              <a:rPr lang="en-US" dirty="0"/>
              <a:t>NFHS baseball Points Of emphasis</a:t>
            </a:r>
          </a:p>
        </p:txBody>
      </p:sp>
      <p:sp>
        <p:nvSpPr>
          <p:cNvPr id="6" name="Text Placeholder 5">
            <a:extLst>
              <a:ext uri="{FF2B5EF4-FFF2-40B4-BE49-F238E27FC236}">
                <a16:creationId xmlns:a16="http://schemas.microsoft.com/office/drawing/2014/main" xmlns="" id="{C2BA4AD0-5E26-48D8-910D-E2C9A33163F3}"/>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xmlns="" id="{08811ED4-F83D-4F33-8FEF-6814E3B6C946}"/>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spTree>
    <p:extLst>
      <p:ext uri="{BB962C8B-B14F-4D97-AF65-F5344CB8AC3E}">
        <p14:creationId xmlns:p14="http://schemas.microsoft.com/office/powerpoint/2010/main" val="1873004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C15F10-AD8C-4BED-8592-8FCF47509FA5}"/>
              </a:ext>
            </a:extLst>
          </p:cNvPr>
          <p:cNvSpPr>
            <a:spLocks noGrp="1"/>
          </p:cNvSpPr>
          <p:nvPr>
            <p:ph type="title"/>
          </p:nvPr>
        </p:nvSpPr>
        <p:spPr/>
        <p:txBody>
          <a:bodyPr/>
          <a:lstStyle/>
          <a:p>
            <a:r>
              <a:rPr lang="en-US" dirty="0"/>
              <a:t>Excessive celebration</a:t>
            </a:r>
          </a:p>
        </p:txBody>
      </p:sp>
      <p:sp>
        <p:nvSpPr>
          <p:cNvPr id="3" name="Content Placeholder 2">
            <a:extLst>
              <a:ext uri="{FF2B5EF4-FFF2-40B4-BE49-F238E27FC236}">
                <a16:creationId xmlns:a16="http://schemas.microsoft.com/office/drawing/2014/main" xmlns="" id="{0493C8A8-0B9C-4BE0-BB4A-33A9CB49ACB1}"/>
              </a:ext>
            </a:extLst>
          </p:cNvPr>
          <p:cNvSpPr>
            <a:spLocks noGrp="1"/>
          </p:cNvSpPr>
          <p:nvPr>
            <p:ph idx="1"/>
          </p:nvPr>
        </p:nvSpPr>
        <p:spPr>
          <a:xfrm>
            <a:off x="6238568" y="2035277"/>
            <a:ext cx="5238497" cy="4297260"/>
          </a:xfrm>
        </p:spPr>
        <p:txBody>
          <a:bodyPr/>
          <a:lstStyle/>
          <a:p>
            <a:pPr marL="0" indent="0">
              <a:buNone/>
            </a:pPr>
            <a:endParaRPr lang="en-US" sz="2400" dirty="0"/>
          </a:p>
        </p:txBody>
      </p:sp>
      <p:sp>
        <p:nvSpPr>
          <p:cNvPr id="4" name="Footer Placeholder 3">
            <a:extLst>
              <a:ext uri="{FF2B5EF4-FFF2-40B4-BE49-F238E27FC236}">
                <a16:creationId xmlns:a16="http://schemas.microsoft.com/office/drawing/2014/main" xmlns="" id="{E0022649-30E3-4733-BBDE-81F146731835}"/>
              </a:ext>
            </a:extLst>
          </p:cNvPr>
          <p:cNvSpPr>
            <a:spLocks noGrp="1"/>
          </p:cNvSpPr>
          <p:nvPr>
            <p:ph type="ftr" sz="quarter" idx="11"/>
          </p:nvPr>
        </p:nvSpPr>
        <p:spPr/>
        <p:txBody>
          <a:bodyPr/>
          <a:lstStyle/>
          <a:p>
            <a:pPr>
              <a:defRPr/>
            </a:pPr>
            <a:r>
              <a:rPr lang="en-US"/>
              <a:t>www.nfhs.org</a:t>
            </a:r>
          </a:p>
        </p:txBody>
      </p:sp>
      <p:pic>
        <p:nvPicPr>
          <p:cNvPr id="7" name="Picture 6" descr="A group of men playing baseball&#10;&#10;Description automatically generated with medium confidence">
            <a:extLst>
              <a:ext uri="{FF2B5EF4-FFF2-40B4-BE49-F238E27FC236}">
                <a16:creationId xmlns:a16="http://schemas.microsoft.com/office/drawing/2014/main" xmlns="" id="{7359A7BB-506A-4E10-8E45-19E413BBB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5059" y="1899650"/>
            <a:ext cx="5944819" cy="4637145"/>
          </a:xfrm>
          <a:prstGeom prst="rect">
            <a:avLst/>
          </a:prstGeom>
        </p:spPr>
      </p:pic>
    </p:spTree>
    <p:extLst>
      <p:ext uri="{BB962C8B-B14F-4D97-AF65-F5344CB8AC3E}">
        <p14:creationId xmlns:p14="http://schemas.microsoft.com/office/powerpoint/2010/main" val="312130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D78040-E028-4358-9DAE-677EF079FF59}"/>
              </a:ext>
            </a:extLst>
          </p:cNvPr>
          <p:cNvSpPr>
            <a:spLocks noGrp="1"/>
          </p:cNvSpPr>
          <p:nvPr>
            <p:ph type="title"/>
          </p:nvPr>
        </p:nvSpPr>
        <p:spPr>
          <a:xfrm>
            <a:off x="1940985" y="525463"/>
            <a:ext cx="10026649" cy="1204912"/>
          </a:xfrm>
        </p:spPr>
        <p:txBody>
          <a:bodyPr/>
          <a:lstStyle/>
          <a:p>
            <a:r>
              <a:rPr lang="en-US" dirty="0"/>
              <a:t>Excessive celebration</a:t>
            </a:r>
          </a:p>
        </p:txBody>
      </p:sp>
      <p:sp>
        <p:nvSpPr>
          <p:cNvPr id="3" name="Content Placeholder 2">
            <a:extLst>
              <a:ext uri="{FF2B5EF4-FFF2-40B4-BE49-F238E27FC236}">
                <a16:creationId xmlns:a16="http://schemas.microsoft.com/office/drawing/2014/main" xmlns="" id="{33B3B360-5105-4256-B5C7-EA66DAC52822}"/>
              </a:ext>
            </a:extLst>
          </p:cNvPr>
          <p:cNvSpPr>
            <a:spLocks noGrp="1"/>
          </p:cNvSpPr>
          <p:nvPr>
            <p:ph idx="1"/>
          </p:nvPr>
        </p:nvSpPr>
        <p:spPr>
          <a:xfrm>
            <a:off x="1940985" y="1989139"/>
            <a:ext cx="10026649" cy="4338637"/>
          </a:xfrm>
        </p:spPr>
        <p:txBody>
          <a:bodyPr/>
          <a:lstStyle/>
          <a:p>
            <a:r>
              <a:rPr lang="en-US" dirty="0"/>
              <a:t>The game has evolved from celebratory high-fives and cheers to choreographed celebrations that include props and players being assigned specific roles.</a:t>
            </a:r>
          </a:p>
          <a:p>
            <a:endParaRPr lang="en-US" dirty="0"/>
          </a:p>
          <a:p>
            <a:r>
              <a:rPr lang="en-US" dirty="0"/>
              <a:t>If coaches are unable to manage the emotions of their players or the theatrics of celebration, then the game umpires have existing rules that provide warnings, possible restrictions and ultimately ejections from the contest.</a:t>
            </a:r>
          </a:p>
        </p:txBody>
      </p:sp>
      <p:sp>
        <p:nvSpPr>
          <p:cNvPr id="4" name="Footer Placeholder 3">
            <a:extLst>
              <a:ext uri="{FF2B5EF4-FFF2-40B4-BE49-F238E27FC236}">
                <a16:creationId xmlns:a16="http://schemas.microsoft.com/office/drawing/2014/main" xmlns="" id="{5CE3E153-7308-4A2A-9128-414E173D4DDD}"/>
              </a:ext>
            </a:extLst>
          </p:cNvPr>
          <p:cNvSpPr>
            <a:spLocks noGrp="1"/>
          </p:cNvSpPr>
          <p:nvPr>
            <p:ph type="ftr" sz="quarter" idx="11"/>
          </p:nvPr>
        </p:nvSpPr>
        <p:spPr>
          <a:xfrm>
            <a:off x="9997018" y="6524624"/>
            <a:ext cx="1991783" cy="295275"/>
          </a:xfrm>
        </p:spPr>
        <p:txBody>
          <a:bodyPr/>
          <a:lstStyle/>
          <a:p>
            <a:r>
              <a:rPr lang="en-US"/>
              <a:t>www.nfhs.org</a:t>
            </a:r>
          </a:p>
        </p:txBody>
      </p:sp>
    </p:spTree>
    <p:extLst>
      <p:ext uri="{BB962C8B-B14F-4D97-AF65-F5344CB8AC3E}">
        <p14:creationId xmlns:p14="http://schemas.microsoft.com/office/powerpoint/2010/main" val="4193745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30410-362F-4CEF-A188-D60C4E29C288}"/>
              </a:ext>
            </a:extLst>
          </p:cNvPr>
          <p:cNvSpPr>
            <a:spLocks noGrp="1"/>
          </p:cNvSpPr>
          <p:nvPr>
            <p:ph type="title"/>
          </p:nvPr>
        </p:nvSpPr>
        <p:spPr/>
        <p:txBody>
          <a:bodyPr/>
          <a:lstStyle/>
          <a:p>
            <a:r>
              <a:rPr lang="en-US" dirty="0"/>
              <a:t>PROPER USE OF EQUIPMENT</a:t>
            </a:r>
          </a:p>
        </p:txBody>
      </p:sp>
      <p:sp>
        <p:nvSpPr>
          <p:cNvPr id="3" name="Content Placeholder 2">
            <a:extLst>
              <a:ext uri="{FF2B5EF4-FFF2-40B4-BE49-F238E27FC236}">
                <a16:creationId xmlns:a16="http://schemas.microsoft.com/office/drawing/2014/main" xmlns="" id="{3EF22313-4EC1-4349-9E9B-8B4C6529ECBA}"/>
              </a:ext>
            </a:extLst>
          </p:cNvPr>
          <p:cNvSpPr>
            <a:spLocks noGrp="1"/>
          </p:cNvSpPr>
          <p:nvPr>
            <p:ph idx="1"/>
          </p:nvPr>
        </p:nvSpPr>
        <p:spPr>
          <a:xfrm>
            <a:off x="6423561" y="2403987"/>
            <a:ext cx="4981886" cy="3923789"/>
          </a:xfrm>
        </p:spPr>
        <p:txBody>
          <a:bodyPr/>
          <a:lstStyle/>
          <a:p>
            <a:pPr marL="0" indent="0">
              <a:buNone/>
            </a:pPr>
            <a:endParaRPr lang="en-US" dirty="0"/>
          </a:p>
        </p:txBody>
      </p:sp>
      <p:sp>
        <p:nvSpPr>
          <p:cNvPr id="4" name="Footer Placeholder 3">
            <a:extLst>
              <a:ext uri="{FF2B5EF4-FFF2-40B4-BE49-F238E27FC236}">
                <a16:creationId xmlns:a16="http://schemas.microsoft.com/office/drawing/2014/main" xmlns="" id="{BCCB44F5-C633-40A2-BA91-8FBA6D805C6B}"/>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xmlns="" id="{8E827EC4-4709-43CD-9C98-31D724908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4048" y="1847939"/>
            <a:ext cx="7777909" cy="4691139"/>
          </a:xfrm>
          <a:prstGeom prst="rect">
            <a:avLst/>
          </a:prstGeom>
        </p:spPr>
      </p:pic>
    </p:spTree>
    <p:extLst>
      <p:ext uri="{BB962C8B-B14F-4D97-AF65-F5344CB8AC3E}">
        <p14:creationId xmlns:p14="http://schemas.microsoft.com/office/powerpoint/2010/main" val="3993698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FB7F1-72EA-47FE-9304-1F972FC92A85}"/>
              </a:ext>
            </a:extLst>
          </p:cNvPr>
          <p:cNvSpPr>
            <a:spLocks noGrp="1"/>
          </p:cNvSpPr>
          <p:nvPr>
            <p:ph type="title"/>
          </p:nvPr>
        </p:nvSpPr>
        <p:spPr>
          <a:xfrm>
            <a:off x="1940985" y="525463"/>
            <a:ext cx="10026649" cy="1204912"/>
          </a:xfrm>
        </p:spPr>
        <p:txBody>
          <a:bodyPr/>
          <a:lstStyle/>
          <a:p>
            <a:r>
              <a:rPr lang="en-US" dirty="0"/>
              <a:t>PROPER USE OF EQUIPMENT</a:t>
            </a:r>
          </a:p>
        </p:txBody>
      </p:sp>
      <p:sp>
        <p:nvSpPr>
          <p:cNvPr id="3" name="Content Placeholder 2">
            <a:extLst>
              <a:ext uri="{FF2B5EF4-FFF2-40B4-BE49-F238E27FC236}">
                <a16:creationId xmlns:a16="http://schemas.microsoft.com/office/drawing/2014/main" xmlns="" id="{2CD762A9-DBEE-4729-BBE4-EB3125CB7689}"/>
              </a:ext>
            </a:extLst>
          </p:cNvPr>
          <p:cNvSpPr>
            <a:spLocks noGrp="1"/>
          </p:cNvSpPr>
          <p:nvPr>
            <p:ph idx="1"/>
          </p:nvPr>
        </p:nvSpPr>
        <p:spPr>
          <a:xfrm>
            <a:off x="1940985" y="1989139"/>
            <a:ext cx="10026649" cy="4338637"/>
          </a:xfrm>
        </p:spPr>
        <p:txBody>
          <a:bodyPr/>
          <a:lstStyle/>
          <a:p>
            <a:r>
              <a:rPr lang="en-US" dirty="0"/>
              <a:t>Equipment manufacturers spend millions of dollars to ensure that their products are held to high industry standards. Most products are tested as to how they are supposed to be worn or used. When someone alters that product, it violates the equipment’s warranty and leaves the end-user uncertain that the product will perform…or protect the wearer from injury or harm. </a:t>
            </a:r>
          </a:p>
          <a:p>
            <a:r>
              <a:rPr lang="en-US" dirty="0"/>
              <a:t>Bats, helmets, chest and chin protectors should not be modified or used in a way that it was </a:t>
            </a:r>
            <a:r>
              <a:rPr lang="en-US"/>
              <a:t>not designed </a:t>
            </a:r>
            <a:r>
              <a:rPr lang="en-US" dirty="0"/>
              <a:t>by the manufacturer.</a:t>
            </a:r>
          </a:p>
          <a:p>
            <a:r>
              <a:rPr lang="en-US" dirty="0"/>
              <a:t>Doing so violates the equipment’s warrant and creates a product that may not perform as intended nor protect the user from injury or harm.</a:t>
            </a:r>
          </a:p>
          <a:p>
            <a:endParaRPr lang="en-US" dirty="0"/>
          </a:p>
        </p:txBody>
      </p:sp>
      <p:sp>
        <p:nvSpPr>
          <p:cNvPr id="4" name="Footer Placeholder 3">
            <a:extLst>
              <a:ext uri="{FF2B5EF4-FFF2-40B4-BE49-F238E27FC236}">
                <a16:creationId xmlns:a16="http://schemas.microsoft.com/office/drawing/2014/main" xmlns="" id="{0AE6EB30-46A7-42F3-AB7A-D80886F353A0}"/>
              </a:ext>
            </a:extLst>
          </p:cNvPr>
          <p:cNvSpPr>
            <a:spLocks noGrp="1"/>
          </p:cNvSpPr>
          <p:nvPr>
            <p:ph type="ftr" sz="quarter" idx="11"/>
          </p:nvPr>
        </p:nvSpPr>
        <p:spPr>
          <a:xfrm>
            <a:off x="9997018" y="6524624"/>
            <a:ext cx="1991783" cy="295275"/>
          </a:xfrm>
        </p:spPr>
        <p:txBody>
          <a:bodyPr/>
          <a:lstStyle/>
          <a:p>
            <a:r>
              <a:rPr lang="en-US"/>
              <a:t>www.nfhs.org</a:t>
            </a:r>
          </a:p>
        </p:txBody>
      </p:sp>
    </p:spTree>
    <p:extLst>
      <p:ext uri="{BB962C8B-B14F-4D97-AF65-F5344CB8AC3E}">
        <p14:creationId xmlns:p14="http://schemas.microsoft.com/office/powerpoint/2010/main" val="3898776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57A5C-117C-41F7-AEB1-CE4E49917D27}"/>
              </a:ext>
            </a:extLst>
          </p:cNvPr>
          <p:cNvSpPr>
            <a:spLocks noGrp="1"/>
          </p:cNvSpPr>
          <p:nvPr>
            <p:ph type="title"/>
          </p:nvPr>
        </p:nvSpPr>
        <p:spPr>
          <a:xfrm>
            <a:off x="1940985" y="525463"/>
            <a:ext cx="10026649" cy="1204912"/>
          </a:xfrm>
        </p:spPr>
        <p:txBody>
          <a:bodyPr/>
          <a:lstStyle/>
          <a:p>
            <a:r>
              <a:rPr lang="en-US" dirty="0"/>
              <a:t>SITTING ON BUCKETS (COACHES)</a:t>
            </a:r>
          </a:p>
        </p:txBody>
      </p:sp>
      <p:sp>
        <p:nvSpPr>
          <p:cNvPr id="9" name="Content Placeholder 8">
            <a:extLst>
              <a:ext uri="{FF2B5EF4-FFF2-40B4-BE49-F238E27FC236}">
                <a16:creationId xmlns:a16="http://schemas.microsoft.com/office/drawing/2014/main" xmlns="" id="{C76EABC9-F74E-4B01-8B65-882DAE1AA9C3}"/>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xmlns="" id="{F46F07D2-CD1B-4971-95BC-40137037676F}"/>
              </a:ext>
            </a:extLst>
          </p:cNvPr>
          <p:cNvSpPr>
            <a:spLocks noGrp="1"/>
          </p:cNvSpPr>
          <p:nvPr>
            <p:ph type="ftr" sz="quarter" idx="11"/>
          </p:nvPr>
        </p:nvSpPr>
        <p:spPr>
          <a:xfrm>
            <a:off x="9997018" y="6524624"/>
            <a:ext cx="1991783" cy="295275"/>
          </a:xfrm>
        </p:spPr>
        <p:txBody>
          <a:bodyPr/>
          <a:lstStyle/>
          <a:p>
            <a:r>
              <a:rPr lang="en-US"/>
              <a:t>www.nfhs.org</a:t>
            </a:r>
          </a:p>
        </p:txBody>
      </p:sp>
      <p:pic>
        <p:nvPicPr>
          <p:cNvPr id="7" name="Picture 6" descr="Logo&#10;&#10;Description automatically generated">
            <a:extLst>
              <a:ext uri="{FF2B5EF4-FFF2-40B4-BE49-F238E27FC236}">
                <a16:creationId xmlns:a16="http://schemas.microsoft.com/office/drawing/2014/main" xmlns="" id="{F616A9D2-2247-474D-8A4D-441B8073B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146" y="1989139"/>
            <a:ext cx="6766127" cy="4526904"/>
          </a:xfrm>
          <a:prstGeom prst="rect">
            <a:avLst/>
          </a:prstGeom>
        </p:spPr>
      </p:pic>
    </p:spTree>
    <p:extLst>
      <p:ext uri="{BB962C8B-B14F-4D97-AF65-F5344CB8AC3E}">
        <p14:creationId xmlns:p14="http://schemas.microsoft.com/office/powerpoint/2010/main" val="3506690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45A90-666D-4AB0-AB12-E5C9F6157733}"/>
              </a:ext>
            </a:extLst>
          </p:cNvPr>
          <p:cNvSpPr>
            <a:spLocks noGrp="1"/>
          </p:cNvSpPr>
          <p:nvPr>
            <p:ph type="title"/>
          </p:nvPr>
        </p:nvSpPr>
        <p:spPr>
          <a:xfrm>
            <a:off x="1940985" y="525463"/>
            <a:ext cx="10026649" cy="1204912"/>
          </a:xfrm>
        </p:spPr>
        <p:txBody>
          <a:bodyPr/>
          <a:lstStyle/>
          <a:p>
            <a:r>
              <a:rPr lang="en-US" dirty="0"/>
              <a:t>SITTING ON BUCKETS (COACHES)</a:t>
            </a:r>
          </a:p>
        </p:txBody>
      </p:sp>
      <p:sp>
        <p:nvSpPr>
          <p:cNvPr id="3" name="Content Placeholder 2">
            <a:extLst>
              <a:ext uri="{FF2B5EF4-FFF2-40B4-BE49-F238E27FC236}">
                <a16:creationId xmlns:a16="http://schemas.microsoft.com/office/drawing/2014/main" xmlns="" id="{71919F23-589E-42D1-9F24-DF8DFDA19535}"/>
              </a:ext>
            </a:extLst>
          </p:cNvPr>
          <p:cNvSpPr>
            <a:spLocks noGrp="1"/>
          </p:cNvSpPr>
          <p:nvPr>
            <p:ph idx="1"/>
          </p:nvPr>
        </p:nvSpPr>
        <p:spPr>
          <a:xfrm>
            <a:off x="1940985" y="1989139"/>
            <a:ext cx="10026649" cy="4338637"/>
          </a:xfrm>
        </p:spPr>
        <p:txBody>
          <a:bodyPr/>
          <a:lstStyle/>
          <a:p>
            <a:r>
              <a:rPr lang="en-US" dirty="0"/>
              <a:t>Coaches, players, substitutes, attendants or other bench personnel shall not leave the dugout during live ball for any unauthorized purpose.</a:t>
            </a:r>
          </a:p>
          <a:p>
            <a:r>
              <a:rPr lang="en-US" dirty="0"/>
              <a:t>Coaches or team personnel may not sit outside the dugout/bench on buckets or stools.</a:t>
            </a:r>
          </a:p>
          <a:p>
            <a:r>
              <a:rPr lang="en-US" dirty="0"/>
              <a:t>We have an obligation to protect and set a good example for the students we coach and care about; not to entice them to break the rules. High school sports have always been about teaching skill and work ethic while modeling appropriate behavior. Staying in the dugout/bench area is another example of showing our students the “right” way to do things.</a:t>
            </a:r>
          </a:p>
          <a:p>
            <a:endParaRPr lang="en-US" dirty="0"/>
          </a:p>
          <a:p>
            <a:endParaRPr lang="en-US" dirty="0"/>
          </a:p>
        </p:txBody>
      </p:sp>
      <p:sp>
        <p:nvSpPr>
          <p:cNvPr id="4" name="Footer Placeholder 3">
            <a:extLst>
              <a:ext uri="{FF2B5EF4-FFF2-40B4-BE49-F238E27FC236}">
                <a16:creationId xmlns:a16="http://schemas.microsoft.com/office/drawing/2014/main" xmlns="" id="{3C0395BA-4BD0-4AC4-ADA6-79DF4AD1F20A}"/>
              </a:ext>
            </a:extLst>
          </p:cNvPr>
          <p:cNvSpPr>
            <a:spLocks noGrp="1"/>
          </p:cNvSpPr>
          <p:nvPr>
            <p:ph type="ftr" sz="quarter" idx="11"/>
          </p:nvPr>
        </p:nvSpPr>
        <p:spPr>
          <a:xfrm>
            <a:off x="9997018" y="6524624"/>
            <a:ext cx="1991783" cy="295275"/>
          </a:xfrm>
        </p:spPr>
        <p:txBody>
          <a:bodyPr/>
          <a:lstStyle/>
          <a:p>
            <a:r>
              <a:rPr lang="en-US"/>
              <a:t>www.nfhs.org</a:t>
            </a:r>
          </a:p>
        </p:txBody>
      </p:sp>
    </p:spTree>
    <p:extLst>
      <p:ext uri="{BB962C8B-B14F-4D97-AF65-F5344CB8AC3E}">
        <p14:creationId xmlns:p14="http://schemas.microsoft.com/office/powerpoint/2010/main" val="1452763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995AA0-7F7E-4576-8447-0E7EA4B2DA16}"/>
              </a:ext>
            </a:extLst>
          </p:cNvPr>
          <p:cNvSpPr>
            <a:spLocks noGrp="1"/>
          </p:cNvSpPr>
          <p:nvPr>
            <p:ph type="title"/>
          </p:nvPr>
        </p:nvSpPr>
        <p:spPr/>
        <p:txBody>
          <a:bodyPr/>
          <a:lstStyle/>
          <a:p>
            <a:r>
              <a:rPr lang="en-US" dirty="0"/>
              <a:t>LODGED BALL PROCEDURE</a:t>
            </a:r>
          </a:p>
        </p:txBody>
      </p:sp>
      <p:sp>
        <p:nvSpPr>
          <p:cNvPr id="3" name="Content Placeholder 2">
            <a:extLst>
              <a:ext uri="{FF2B5EF4-FFF2-40B4-BE49-F238E27FC236}">
                <a16:creationId xmlns:a16="http://schemas.microsoft.com/office/drawing/2014/main" xmlns="" id="{E8A35645-4F90-4A86-9580-56BF7A830039}"/>
              </a:ext>
            </a:extLst>
          </p:cNvPr>
          <p:cNvSpPr>
            <a:spLocks noGrp="1"/>
          </p:cNvSpPr>
          <p:nvPr>
            <p:ph idx="1"/>
          </p:nvPr>
        </p:nvSpPr>
        <p:spPr>
          <a:xfrm>
            <a:off x="6423561" y="2153266"/>
            <a:ext cx="4394369" cy="4079882"/>
          </a:xfrm>
        </p:spPr>
        <p:txBody>
          <a:bodyPr/>
          <a:lstStyle/>
          <a:p>
            <a:pPr marL="0" indent="0">
              <a:buNone/>
            </a:pPr>
            <a:endParaRPr lang="en-US" dirty="0"/>
          </a:p>
        </p:txBody>
      </p:sp>
      <p:sp>
        <p:nvSpPr>
          <p:cNvPr id="4" name="Footer Placeholder 3">
            <a:extLst>
              <a:ext uri="{FF2B5EF4-FFF2-40B4-BE49-F238E27FC236}">
                <a16:creationId xmlns:a16="http://schemas.microsoft.com/office/drawing/2014/main" xmlns="" id="{1F83F9CD-BAEA-474B-86F2-415FAFF1B2F4}"/>
              </a:ext>
            </a:extLst>
          </p:cNvPr>
          <p:cNvSpPr>
            <a:spLocks noGrp="1"/>
          </p:cNvSpPr>
          <p:nvPr>
            <p:ph type="ftr" sz="quarter" idx="11"/>
          </p:nvPr>
        </p:nvSpPr>
        <p:spPr/>
        <p:txBody>
          <a:bodyPr/>
          <a:lstStyle/>
          <a:p>
            <a:pPr>
              <a:defRPr/>
            </a:pPr>
            <a:r>
              <a:rPr lang="en-US"/>
              <a:t>www.nfhs.org</a:t>
            </a:r>
          </a:p>
        </p:txBody>
      </p:sp>
      <p:pic>
        <p:nvPicPr>
          <p:cNvPr id="9" name="Picture 8" descr="A picture containing text, building, baseball&#10;&#10;Description automatically generated">
            <a:extLst>
              <a:ext uri="{FF2B5EF4-FFF2-40B4-BE49-F238E27FC236}">
                <a16:creationId xmlns:a16="http://schemas.microsoft.com/office/drawing/2014/main" xmlns="" id="{9C21350C-A3B1-4439-9684-7E72BE47F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7985" y="1881332"/>
            <a:ext cx="4671152" cy="4643292"/>
          </a:xfrm>
          <a:prstGeom prst="rect">
            <a:avLst/>
          </a:prstGeom>
        </p:spPr>
      </p:pic>
    </p:spTree>
    <p:extLst>
      <p:ext uri="{BB962C8B-B14F-4D97-AF65-F5344CB8AC3E}">
        <p14:creationId xmlns:p14="http://schemas.microsoft.com/office/powerpoint/2010/main" val="1169579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662716-A637-4B7A-8D46-AA3E724DE2E6}"/>
              </a:ext>
            </a:extLst>
          </p:cNvPr>
          <p:cNvSpPr>
            <a:spLocks noGrp="1"/>
          </p:cNvSpPr>
          <p:nvPr>
            <p:ph type="title"/>
          </p:nvPr>
        </p:nvSpPr>
        <p:spPr>
          <a:xfrm>
            <a:off x="1940985" y="525463"/>
            <a:ext cx="10026649" cy="1204912"/>
          </a:xfrm>
        </p:spPr>
        <p:txBody>
          <a:bodyPr/>
          <a:lstStyle/>
          <a:p>
            <a:r>
              <a:rPr lang="en-US" dirty="0"/>
              <a:t>LODGED BALL PROCEDURE</a:t>
            </a:r>
          </a:p>
        </p:txBody>
      </p:sp>
      <p:sp>
        <p:nvSpPr>
          <p:cNvPr id="3" name="Content Placeholder 2">
            <a:extLst>
              <a:ext uri="{FF2B5EF4-FFF2-40B4-BE49-F238E27FC236}">
                <a16:creationId xmlns:a16="http://schemas.microsoft.com/office/drawing/2014/main" xmlns="" id="{EA909F77-FF22-485A-A5C4-49A4F93A5043}"/>
              </a:ext>
            </a:extLst>
          </p:cNvPr>
          <p:cNvSpPr>
            <a:spLocks noGrp="1"/>
          </p:cNvSpPr>
          <p:nvPr>
            <p:ph idx="1"/>
          </p:nvPr>
        </p:nvSpPr>
        <p:spPr>
          <a:xfrm>
            <a:off x="1940985" y="1989139"/>
            <a:ext cx="10026649" cy="4338637"/>
          </a:xfrm>
        </p:spPr>
        <p:txBody>
          <a:bodyPr/>
          <a:lstStyle/>
          <a:p>
            <a:r>
              <a:rPr lang="en-US" dirty="0"/>
              <a:t>When a lodged ball situation occurs, there is always a lot of energy behind if the ball is truly lodged or is the defensive player practicing gamesmanship. We have seen at different levels that when a ball gets lodged in a glove the quick-thinking fielder removes his glove and throws it to the respective base to register the force out. While it is an exciting play that takes skill and a little bit of luck to accomplish, we do not have that many lodged balls in high school baseball.</a:t>
            </a:r>
          </a:p>
          <a:p>
            <a:pPr lvl="1"/>
            <a:r>
              <a:rPr lang="en-US" dirty="0"/>
              <a:t>A baseball that remains on the playing field but has become wedged, stuck, lost, unreachable, is defined to be a lodged ball. </a:t>
            </a:r>
          </a:p>
          <a:p>
            <a:r>
              <a:rPr lang="en-US" dirty="0"/>
              <a:t>If the ball impacts something, stops abruptly, and does not fall or roll immediately, it is considered lodged.</a:t>
            </a:r>
          </a:p>
          <a:p>
            <a:endParaRPr lang="en-US" dirty="0"/>
          </a:p>
        </p:txBody>
      </p:sp>
      <p:sp>
        <p:nvSpPr>
          <p:cNvPr id="4" name="Footer Placeholder 3">
            <a:extLst>
              <a:ext uri="{FF2B5EF4-FFF2-40B4-BE49-F238E27FC236}">
                <a16:creationId xmlns:a16="http://schemas.microsoft.com/office/drawing/2014/main" xmlns="" id="{4D99B4AB-BC4F-4429-8866-9096022D05F4}"/>
              </a:ext>
            </a:extLst>
          </p:cNvPr>
          <p:cNvSpPr>
            <a:spLocks noGrp="1"/>
          </p:cNvSpPr>
          <p:nvPr>
            <p:ph type="ftr" sz="quarter" idx="11"/>
          </p:nvPr>
        </p:nvSpPr>
        <p:spPr>
          <a:xfrm>
            <a:off x="9997018" y="6524624"/>
            <a:ext cx="1991783" cy="295275"/>
          </a:xfrm>
        </p:spPr>
        <p:txBody>
          <a:bodyPr/>
          <a:lstStyle/>
          <a:p>
            <a:r>
              <a:rPr lang="en-US"/>
              <a:t>www.nfhs.org</a:t>
            </a:r>
          </a:p>
        </p:txBody>
      </p:sp>
    </p:spTree>
    <p:extLst>
      <p:ext uri="{BB962C8B-B14F-4D97-AF65-F5344CB8AC3E}">
        <p14:creationId xmlns:p14="http://schemas.microsoft.com/office/powerpoint/2010/main" val="74252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EAF0E3-7CE2-4019-94EF-8EF6E2FC2BD4}"/>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25DE32A6-C897-484F-8DE4-678121482F21}"/>
              </a:ext>
            </a:extLst>
          </p:cNvPr>
          <p:cNvSpPr>
            <a:spLocks noGrp="1"/>
          </p:cNvSpPr>
          <p:nvPr>
            <p:ph idx="1"/>
          </p:nvPr>
        </p:nvSpPr>
        <p:spPr>
          <a:xfrm>
            <a:off x="6423561" y="2153266"/>
            <a:ext cx="4726175" cy="3685429"/>
          </a:xfrm>
        </p:spPr>
        <p:txBody>
          <a:bodyPr/>
          <a:lstStyle/>
          <a:p>
            <a:pPr marL="0" indent="0">
              <a:buNone/>
            </a:pPr>
            <a:endParaRPr lang="en-US" dirty="0"/>
          </a:p>
        </p:txBody>
      </p:sp>
      <p:sp>
        <p:nvSpPr>
          <p:cNvPr id="4" name="Footer Placeholder 3">
            <a:extLst>
              <a:ext uri="{FF2B5EF4-FFF2-40B4-BE49-F238E27FC236}">
                <a16:creationId xmlns:a16="http://schemas.microsoft.com/office/drawing/2014/main" xmlns="" id="{3DAACC7C-DBBD-4EED-9872-B3AD60F095E9}"/>
              </a:ext>
            </a:extLst>
          </p:cNvPr>
          <p:cNvSpPr>
            <a:spLocks noGrp="1"/>
          </p:cNvSpPr>
          <p:nvPr>
            <p:ph type="ftr" sz="quarter" idx="11"/>
          </p:nvPr>
        </p:nvSpPr>
        <p:spPr/>
        <p:txBody>
          <a:bodyPr/>
          <a:lstStyle/>
          <a:p>
            <a:pPr>
              <a:defRPr/>
            </a:pPr>
            <a:r>
              <a:rPr lang="en-US"/>
              <a:t>www.nfhs.org</a:t>
            </a:r>
          </a:p>
        </p:txBody>
      </p:sp>
      <p:pic>
        <p:nvPicPr>
          <p:cNvPr id="8" name="Picture 7" descr="Timeline&#10;&#10;Description automatically generated with medium confidence">
            <a:extLst>
              <a:ext uri="{FF2B5EF4-FFF2-40B4-BE49-F238E27FC236}">
                <a16:creationId xmlns:a16="http://schemas.microsoft.com/office/drawing/2014/main" xmlns="" id="{F6D49C5D-12F7-4153-A058-FC4DBE046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5249" y="1812452"/>
            <a:ext cx="6286037" cy="4712172"/>
          </a:xfrm>
          <a:prstGeom prst="rect">
            <a:avLst/>
          </a:prstGeom>
        </p:spPr>
      </p:pic>
    </p:spTree>
    <p:extLst>
      <p:ext uri="{BB962C8B-B14F-4D97-AF65-F5344CB8AC3E}">
        <p14:creationId xmlns:p14="http://schemas.microsoft.com/office/powerpoint/2010/main" val="2322794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F8972F-BDB4-4569-94DD-9EBBB8234E33}"/>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BAEE744B-9976-4CFE-9663-87D0F1E6258C}"/>
              </a:ext>
            </a:extLst>
          </p:cNvPr>
          <p:cNvSpPr>
            <a:spLocks noGrp="1"/>
          </p:cNvSpPr>
          <p:nvPr>
            <p:ph idx="1"/>
          </p:nvPr>
        </p:nvSpPr>
        <p:spPr/>
        <p:txBody>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Chants/intentional distractions/loud noises (natural or artificial) directed at the opponent’s pitcher prior to his pitching, the batter preparing to hit, or a fielder getting ready to make a play is not good sportsmanship and should not be accepted.</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Players are not allowed to stand or kneel outside their dugout/bench and make “cat-calls” or any other disparaging remarks to the other team.  Rooting for your team is an integral part of high school baseball. Supporting your teammates is extremely important and encouraged, however, making disparaging remarks toward your opponent is not part of the game, in fact it detracts from the contest. The purpose of interscholastic sports is educational. </a:t>
            </a:r>
            <a:endParaRPr lang="en-US" sz="2400" dirty="0"/>
          </a:p>
          <a:p>
            <a:pPr marL="0" indent="0">
              <a:buNone/>
            </a:pPr>
            <a:endParaRPr lang="en-US" dirty="0"/>
          </a:p>
        </p:txBody>
      </p:sp>
      <p:sp>
        <p:nvSpPr>
          <p:cNvPr id="4" name="Footer Placeholder 3">
            <a:extLst>
              <a:ext uri="{FF2B5EF4-FFF2-40B4-BE49-F238E27FC236}">
                <a16:creationId xmlns:a16="http://schemas.microsoft.com/office/drawing/2014/main" xmlns="" id="{860E7D02-F1A5-4FB2-8DCF-48BA0D5F09F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22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62DDC385-B97E-47B7-AC15-DD5B7A988609}"/>
              </a:ext>
            </a:extLst>
          </p:cNvPr>
          <p:cNvSpPr>
            <a:spLocks noGrp="1"/>
          </p:cNvSpPr>
          <p:nvPr>
            <p:ph type="title"/>
          </p:nvPr>
        </p:nvSpPr>
        <p:spPr/>
        <p:txBody>
          <a:bodyPr/>
          <a:lstStyle/>
          <a:p>
            <a:r>
              <a:rPr lang="en-US" dirty="0"/>
              <a:t>Rules Reminders</a:t>
            </a:r>
          </a:p>
        </p:txBody>
      </p:sp>
      <p:sp>
        <p:nvSpPr>
          <p:cNvPr id="8" name="Text Placeholder 7">
            <a:extLst>
              <a:ext uri="{FF2B5EF4-FFF2-40B4-BE49-F238E27FC236}">
                <a16:creationId xmlns:a16="http://schemas.microsoft.com/office/drawing/2014/main" xmlns="" id="{51DBE7B5-58FE-473F-AB58-E5B8DF8036BE}"/>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xmlns="" id="{E54CAE92-223F-4855-B88C-B85C3F2A22D5}"/>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spTree>
    <p:extLst>
      <p:ext uri="{BB962C8B-B14F-4D97-AF65-F5344CB8AC3E}">
        <p14:creationId xmlns:p14="http://schemas.microsoft.com/office/powerpoint/2010/main" val="2395660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a:defRPr/>
            </a:pPr>
            <a:r>
              <a:rPr lang="en-US"/>
              <a:t>www.nfhs.org</a:t>
            </a:r>
          </a:p>
        </p:txBody>
      </p:sp>
      <p:pic>
        <p:nvPicPr>
          <p:cNvPr id="23" name="Picture 22" descr="A picture containing woman, sport, person, female&#10;&#10;Description automatically generated">
            <a:extLst>
              <a:ext uri="{FF2B5EF4-FFF2-40B4-BE49-F238E27FC236}">
                <a16:creationId xmlns:a16="http://schemas.microsoft.com/office/drawing/2014/main" xmlns="" id="{2A292376-9FAB-4CD1-94DB-031006A5A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A picture containing game, sport, water, surfing&#10;&#10;Description automatically generated">
            <a:extLst>
              <a:ext uri="{FF2B5EF4-FFF2-40B4-BE49-F238E27FC236}">
                <a16:creationId xmlns:a16="http://schemas.microsoft.com/office/drawing/2014/main" xmlns="" id="{C463AC99-8F99-4308-885D-395B7AB5E9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person playing tennis&#10;&#10;Description automatically generated with low confidence">
            <a:extLst>
              <a:ext uri="{FF2B5EF4-FFF2-40B4-BE49-F238E27FC236}">
                <a16:creationId xmlns:a16="http://schemas.microsoft.com/office/drawing/2014/main" xmlns="" id="{15D5515C-C4F4-48CF-90C0-CC50D5AF17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26" name="Picture 25" descr="A picture containing text, outdoor, player&#10;&#10;Description automatically generated">
            <a:extLst>
              <a:ext uri="{FF2B5EF4-FFF2-40B4-BE49-F238E27FC236}">
                <a16:creationId xmlns:a16="http://schemas.microsoft.com/office/drawing/2014/main" xmlns="" id="{40F585EB-7D18-4C1C-BBA0-FCB7900921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27" name="Picture 26" descr="Website&#10;&#10;Description automatically generated with medium confidence">
            <a:extLst>
              <a:ext uri="{FF2B5EF4-FFF2-40B4-BE49-F238E27FC236}">
                <a16:creationId xmlns:a16="http://schemas.microsoft.com/office/drawing/2014/main" xmlns="" id="{0F5A4F35-D8B8-472B-8CB6-1E40474A3A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28" name="Picture 27" descr="A picture containing text, person, person&#10;&#10;Description automatically generated">
            <a:extLst>
              <a:ext uri="{FF2B5EF4-FFF2-40B4-BE49-F238E27FC236}">
                <a16:creationId xmlns:a16="http://schemas.microsoft.com/office/drawing/2014/main" xmlns="" id="{8DFBC8B8-0677-4029-B9C1-C8F65F52F24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29" name="Picture 28" descr="A person kicking a football ball&#10;&#10;Description automatically generated with medium confidence">
            <a:extLst>
              <a:ext uri="{FF2B5EF4-FFF2-40B4-BE49-F238E27FC236}">
                <a16:creationId xmlns:a16="http://schemas.microsoft.com/office/drawing/2014/main" xmlns="" id="{08B6520B-B579-40B8-A977-CECF37BBCC2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30" name="Picture 29" descr="A person jumping in the air&#10;&#10;Description automatically generated with low confidence">
            <a:extLst>
              <a:ext uri="{FF2B5EF4-FFF2-40B4-BE49-F238E27FC236}">
                <a16:creationId xmlns:a16="http://schemas.microsoft.com/office/drawing/2014/main" xmlns="" id="{F052AD5D-A653-47B4-B47F-2A88863192A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31" name="Picture 30" descr="A picture containing text, track and field&#10;&#10;Description automatically generated">
            <a:extLst>
              <a:ext uri="{FF2B5EF4-FFF2-40B4-BE49-F238E27FC236}">
                <a16:creationId xmlns:a16="http://schemas.microsoft.com/office/drawing/2014/main" xmlns="" id="{14A3419F-1463-4335-8058-47AFD5856E9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32" name="Picture 31">
            <a:extLst>
              <a:ext uri="{FF2B5EF4-FFF2-40B4-BE49-F238E27FC236}">
                <a16:creationId xmlns:a16="http://schemas.microsoft.com/office/drawing/2014/main" xmlns="" id="{573408C1-66C3-4059-BD56-813B66E9474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33" name="Picture 32" descr="Text&#10;&#10;Description automatically generated">
            <a:extLst>
              <a:ext uri="{FF2B5EF4-FFF2-40B4-BE49-F238E27FC236}">
                <a16:creationId xmlns:a16="http://schemas.microsoft.com/office/drawing/2014/main" xmlns="" id="{13E82606-C0FC-4827-9ABB-000A6A67C9F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34" name="Picture 33" descr="Graphical user interface, website&#10;&#10;Description automatically generated">
            <a:extLst>
              <a:ext uri="{FF2B5EF4-FFF2-40B4-BE49-F238E27FC236}">
                <a16:creationId xmlns:a16="http://schemas.microsoft.com/office/drawing/2014/main" xmlns="" id="{7A3B9257-30DC-4355-8CBA-A6F8E5382CE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35" name="Picture 34" descr="Graphical user interface&#10;&#10;Description automatically generated with medium confidence">
            <a:extLst>
              <a:ext uri="{FF2B5EF4-FFF2-40B4-BE49-F238E27FC236}">
                <a16:creationId xmlns:a16="http://schemas.microsoft.com/office/drawing/2014/main" xmlns="" id="{BAC4FF1C-8B4D-4513-9BB9-ED0F013954A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36" name="Picture 35" descr="A person holding a tennis racket&#10;&#10;Description automatically generated with medium confidence">
            <a:extLst>
              <a:ext uri="{FF2B5EF4-FFF2-40B4-BE49-F238E27FC236}">
                <a16:creationId xmlns:a16="http://schemas.microsoft.com/office/drawing/2014/main" xmlns="" id="{3F0C5DA6-A288-4C96-9EF2-16E1FCDEB1D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37" name="Picture 36" descr="A picture containing text, person, outdoor&#10;&#10;Description automatically generated">
            <a:extLst>
              <a:ext uri="{FF2B5EF4-FFF2-40B4-BE49-F238E27FC236}">
                <a16:creationId xmlns:a16="http://schemas.microsoft.com/office/drawing/2014/main" xmlns="" id="{1EE98CCF-236A-4327-A17C-51F2DC89503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38" name="Picture 37" descr="A picture containing text, track and field, sport&#10;&#10;Description automatically generated">
            <a:extLst>
              <a:ext uri="{FF2B5EF4-FFF2-40B4-BE49-F238E27FC236}">
                <a16:creationId xmlns:a16="http://schemas.microsoft.com/office/drawing/2014/main" xmlns="" id="{192DF4FE-A5C9-41F3-919C-2EBC28FF3B8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39" name="Picture 38" descr="A person playing golf&#10;&#10;Description automatically generated with medium confidence">
            <a:extLst>
              <a:ext uri="{FF2B5EF4-FFF2-40B4-BE49-F238E27FC236}">
                <a16:creationId xmlns:a16="http://schemas.microsoft.com/office/drawing/2014/main" xmlns="" id="{85BE659D-7DAE-4EED-9A76-F4392FE92DA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40" name="Picture 39" descr="A picture containing text, track and field&#10;&#10;Description automatically generated">
            <a:extLst>
              <a:ext uri="{FF2B5EF4-FFF2-40B4-BE49-F238E27FC236}">
                <a16:creationId xmlns:a16="http://schemas.microsoft.com/office/drawing/2014/main" xmlns="" id="{A42E6764-63CE-4901-ABDD-671AE8219E3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extLst>
      <p:ext uri="{BB962C8B-B14F-4D97-AF65-F5344CB8AC3E}">
        <p14:creationId xmlns:p14="http://schemas.microsoft.com/office/powerpoint/2010/main" val="3930337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dirty="0"/>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a:t>E-books features:</a:t>
            </a:r>
          </a:p>
          <a:p>
            <a:pPr lvl="1"/>
            <a:r>
              <a:rPr lang="en-US" altLang="en-US"/>
              <a:t>Searchable</a:t>
            </a:r>
          </a:p>
          <a:p>
            <a:pPr lvl="1"/>
            <a:r>
              <a:rPr lang="en-US" altLang="en-US"/>
              <a:t>Highlight areas of interest</a:t>
            </a:r>
          </a:p>
          <a:p>
            <a:pPr lvl="1"/>
            <a:r>
              <a:rPr lang="en-US" altLang="en-US"/>
              <a:t>Make notes</a:t>
            </a:r>
          </a:p>
          <a:p>
            <a:pPr lvl="1"/>
            <a:r>
              <a:rPr lang="en-US" altLang="en-US"/>
              <a:t>Easy navigation</a:t>
            </a:r>
          </a:p>
          <a:p>
            <a:pPr lvl="1"/>
            <a:r>
              <a:rPr lang="en-US" altLang="en-US"/>
              <a:t>Adjustable viewing size</a:t>
            </a:r>
          </a:p>
          <a:p>
            <a:pPr lvl="1"/>
            <a:r>
              <a:rPr lang="en-US" altLang="en-US"/>
              <a:t>Immediate availability</a:t>
            </a:r>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a:t>www.nfhs.org</a:t>
            </a:r>
          </a:p>
        </p:txBody>
      </p:sp>
      <p:pic>
        <p:nvPicPr>
          <p:cNvPr id="7" name="Picture 6" descr="Website&#10;&#10;Description automatically generated with medium confidence">
            <a:extLst>
              <a:ext uri="{FF2B5EF4-FFF2-40B4-BE49-F238E27FC236}">
                <a16:creationId xmlns:a16="http://schemas.microsoft.com/office/drawing/2014/main" xmlns="" id="{1EDCF693-B121-4564-A7EF-6343F83DA4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8111" y="1885950"/>
            <a:ext cx="3584431" cy="4638675"/>
          </a:xfrm>
          <a:prstGeom prst="rect">
            <a:avLst/>
          </a:prstGeom>
        </p:spPr>
      </p:pic>
    </p:spTree>
    <p:extLst>
      <p:ext uri="{BB962C8B-B14F-4D97-AF65-F5344CB8AC3E}">
        <p14:creationId xmlns:p14="http://schemas.microsoft.com/office/powerpoint/2010/main" val="476724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dirty="0"/>
              <a:t>NEW NFHS Rules App</a:t>
            </a:r>
          </a:p>
        </p:txBody>
      </p:sp>
      <p:sp>
        <p:nvSpPr>
          <p:cNvPr id="3" name="Content Placeholder 2">
            <a:extLst>
              <a:ext uri="{FF2B5EF4-FFF2-40B4-BE49-F238E27FC236}">
                <a16:creationId xmlns:a16="http://schemas.microsoft.com/office/drawing/2014/main" xmlns="" id="{87878C79-37AF-4424-BE3E-A332969CA269}"/>
              </a:ext>
            </a:extLst>
          </p:cNvPr>
          <p:cNvSpPr>
            <a:spLocks noGrp="1"/>
          </p:cNvSpPr>
          <p:nvPr>
            <p:ph idx="1"/>
          </p:nvPr>
        </p:nvSpPr>
        <p:spPr>
          <a:xfrm>
            <a:off x="5067300" y="1989139"/>
            <a:ext cx="6900334" cy="4338637"/>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t>
            </a:r>
            <a:br>
              <a:rPr lang="en-US" dirty="0"/>
            </a:br>
            <a:r>
              <a:rPr lang="en-US" dirty="0"/>
              <a:t>and Officials Associations</a:t>
            </a:r>
          </a:p>
          <a:p>
            <a:pPr lvl="1"/>
            <a:r>
              <a:rPr lang="en-US" dirty="0">
                <a:hlinkClick r:id="rId3"/>
              </a:rPr>
              <a:t>www.nfhs.org/erules</a:t>
            </a:r>
            <a:r>
              <a:rPr lang="en-US" dirty="0"/>
              <a:t> for more information</a:t>
            </a:r>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a:t>www.nfhs.org</a:t>
            </a:r>
          </a:p>
        </p:txBody>
      </p:sp>
      <p:pic>
        <p:nvPicPr>
          <p:cNvPr id="6" name="Picture 5" descr="A screenshot of a cell phone&#10;&#10;Description automatically generated">
            <a:extLst>
              <a:ext uri="{FF2B5EF4-FFF2-40B4-BE49-F238E27FC236}">
                <a16:creationId xmlns:a16="http://schemas.microsoft.com/office/drawing/2014/main" xmlns="" id="{D7321A56-8521-4FB0-A263-B60A71D7F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2981972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dirty="0"/>
              <a:t/>
            </a:r>
            <a:br>
              <a:rPr lang="en-US" altLang="en-US" sz="4000" dirty="0"/>
            </a:br>
            <a:r>
              <a:rPr lang="en-US" altLang="en-US" sz="3600" dirty="0"/>
              <a:t>Guidelines for Schools and state associations for consideration of accommodations</a:t>
            </a:r>
            <a:r>
              <a:rPr lang="en-US" altLang="en-US" dirty="0"/>
              <a:t/>
            </a:r>
            <a:br>
              <a:rPr lang="en-US" altLang="en-US" dirty="0"/>
            </a:br>
            <a:endParaRPr lang="en-US" dirty="0"/>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8411E-FB46-4594-8C8C-5894E2A419AC}"/>
              </a:ext>
            </a:extLst>
          </p:cNvPr>
          <p:cNvSpPr>
            <a:spLocks noGrp="1"/>
          </p:cNvSpPr>
          <p:nvPr>
            <p:ph type="title"/>
          </p:nvPr>
        </p:nvSpPr>
        <p:spPr/>
        <p:txBody>
          <a:bodyPr/>
          <a:lstStyle/>
          <a:p>
            <a:r>
              <a:rPr lang="en-US"/>
              <a:t>Designated hitter</a:t>
            </a:r>
            <a:br>
              <a:rPr lang="en-US"/>
            </a:br>
            <a:r>
              <a:rPr lang="en-US"/>
              <a:t>Rule 3-1-4</a:t>
            </a:r>
            <a:r>
              <a:rPr lang="en-US" cap="none"/>
              <a:t>a2</a:t>
            </a:r>
            <a:endParaRPr lang="en-US" dirty="0"/>
          </a:p>
        </p:txBody>
      </p:sp>
      <p:sp>
        <p:nvSpPr>
          <p:cNvPr id="4" name="Footer Placeholder 3">
            <a:extLst>
              <a:ext uri="{FF2B5EF4-FFF2-40B4-BE49-F238E27FC236}">
                <a16:creationId xmlns:a16="http://schemas.microsoft.com/office/drawing/2014/main" xmlns="" id="{4FCFC1DE-DAD5-43E0-BA9F-823C5B147819}"/>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xmlns="" id="{89044DD0-1984-476D-9352-9D7427646DF3}"/>
              </a:ext>
            </a:extLst>
          </p:cNvPr>
          <p:cNvSpPr/>
          <p:nvPr/>
        </p:nvSpPr>
        <p:spPr>
          <a:xfrm>
            <a:off x="6261864" y="3014572"/>
            <a:ext cx="5705770" cy="2677656"/>
          </a:xfrm>
          <a:prstGeom prst="rect">
            <a:avLst/>
          </a:prstGeom>
        </p:spPr>
        <p:txBody>
          <a:bodyPr wrap="square">
            <a:spAutoFit/>
          </a:bodyPr>
          <a:lstStyle/>
          <a:p>
            <a:pPr marL="342900" indent="-342900">
              <a:buFont typeface="Arial" panose="020B0604020202020204" pitchFamily="34" charset="0"/>
              <a:buChar char="•"/>
            </a:pPr>
            <a:r>
              <a:rPr lang="en-US" sz="2400" dirty="0"/>
              <a:t>While there is no change from the previous DH rule.</a:t>
            </a:r>
          </a:p>
          <a:p>
            <a:pPr marL="342900" indent="-342900">
              <a:buFont typeface="Arial" panose="020B0604020202020204" pitchFamily="34" charset="0"/>
              <a:buChar char="•"/>
            </a:pPr>
            <a:r>
              <a:rPr lang="en-US" sz="2400" dirty="0"/>
              <a:t>The role of a standard DH is still  terminated for the remainder of the game when the designated hitter or any previous designated hitter assumes a defensive position.</a:t>
            </a:r>
          </a:p>
        </p:txBody>
      </p:sp>
      <p:pic>
        <p:nvPicPr>
          <p:cNvPr id="9" name="Content Placeholder 8" descr="A close up of text on a white background&#10;&#10;Description automatically generated">
            <a:extLst>
              <a:ext uri="{FF2B5EF4-FFF2-40B4-BE49-F238E27FC236}">
                <a16:creationId xmlns:a16="http://schemas.microsoft.com/office/drawing/2014/main" xmlns="" id="{623186B4-EBBE-4AA1-AEDD-D8C8BA2F8F2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87579" y="2054452"/>
            <a:ext cx="4603087" cy="4338637"/>
          </a:xfrm>
        </p:spPr>
      </p:pic>
    </p:spTree>
    <p:extLst>
      <p:ext uri="{BB962C8B-B14F-4D97-AF65-F5344CB8AC3E}">
        <p14:creationId xmlns:p14="http://schemas.microsoft.com/office/powerpoint/2010/main" val="2324431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learning center</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xmlns="" id="{77915469-31BD-4B94-9820-5AB9FC70900F}"/>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xmlns="" id="{9CD48B35-3053-42C4-A7CC-6DF0E4322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40106"/>
            <a:ext cx="12192000" cy="6898106"/>
          </a:xfrm>
          <a:prstGeom prst="rect">
            <a:avLst/>
          </a:prstGeom>
        </p:spPr>
      </p:pic>
      <p:sp>
        <p:nvSpPr>
          <p:cNvPr id="4" name="Rectangle 3">
            <a:extLst>
              <a:ext uri="{FF2B5EF4-FFF2-40B4-BE49-F238E27FC236}">
                <a16:creationId xmlns:a16="http://schemas.microsoft.com/office/drawing/2014/main" xmlns="" id="{1BD979FE-946D-45D2-BF34-3FCEC5346079}"/>
              </a:ext>
            </a:extLst>
          </p:cNvPr>
          <p:cNvSpPr/>
          <p:nvPr/>
        </p:nvSpPr>
        <p:spPr>
          <a:xfrm>
            <a:off x="0" y="1685925"/>
            <a:ext cx="12192000" cy="2635251"/>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xmlns="" id="{629F4E66-6763-4A7B-B24A-F340C13623E7}"/>
              </a:ext>
            </a:extLst>
          </p:cNvPr>
          <p:cNvSpPr txBox="1">
            <a:spLocks/>
          </p:cNvSpPr>
          <p:nvPr/>
        </p:nvSpPr>
        <p:spPr>
          <a:xfrm>
            <a:off x="36589" y="2319338"/>
            <a:ext cx="9144000" cy="1726025"/>
          </a:xfrm>
          <a:prstGeom prst="rect">
            <a:avLst/>
          </a:prstGeom>
        </p:spPr>
        <p:txBody>
          <a:bodyPr>
            <a:normAutofit fontScale="97500" lnSpcReduction="1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6000" dirty="0">
                <a:solidFill>
                  <a:schemeClr val="bg1"/>
                </a:solidFill>
                <a:effectLst>
                  <a:outerShdw blurRad="50800" dist="50800" dir="5400000" algn="ctr" rotWithShape="0">
                    <a:schemeClr val="tx2"/>
                  </a:outerShdw>
                </a:effectLst>
                <a:latin typeface="+mn-lt"/>
              </a:rPr>
              <a:t>OFFICIALS EDUCATION </a:t>
            </a:r>
          </a:p>
          <a:p>
            <a:pPr algn="ctr">
              <a:lnSpc>
                <a:spcPct val="100000"/>
              </a:lnSpc>
            </a:pPr>
            <a:r>
              <a:rPr lang="en-US" sz="6000" dirty="0">
                <a:solidFill>
                  <a:schemeClr val="bg1"/>
                </a:solidFill>
                <a:effectLst>
                  <a:outerShdw blurRad="50800" dist="50800" dir="5400000" algn="ctr" rotWithShape="0">
                    <a:schemeClr val="tx2"/>
                  </a:outerShdw>
                </a:effectLst>
                <a:latin typeface="+mn-lt"/>
              </a:rPr>
              <a:t>CONTENT IS NOW FREE</a:t>
            </a:r>
          </a:p>
        </p:txBody>
      </p:sp>
      <p:pic>
        <p:nvPicPr>
          <p:cNvPr id="6" name="Picture 5" descr="A picture containing text, sign&#10;&#10;Description automatically generated">
            <a:extLst>
              <a:ext uri="{FF2B5EF4-FFF2-40B4-BE49-F238E27FC236}">
                <a16:creationId xmlns:a16="http://schemas.microsoft.com/office/drawing/2014/main" xmlns="" id="{93303CD1-496E-4ABA-BE42-005EE626AE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171" y="10446"/>
            <a:ext cx="2681968" cy="2654968"/>
          </a:xfrm>
          <a:prstGeom prst="rect">
            <a:avLst/>
          </a:prstGeom>
        </p:spPr>
      </p:pic>
      <p:sp>
        <p:nvSpPr>
          <p:cNvPr id="7" name="Rectangle 14">
            <a:extLst>
              <a:ext uri="{FF2B5EF4-FFF2-40B4-BE49-F238E27FC236}">
                <a16:creationId xmlns:a16="http://schemas.microsoft.com/office/drawing/2014/main" xmlns="" id="{4AFFFA42-4BC7-4578-943B-449BDAE513AF}"/>
              </a:ext>
            </a:extLst>
          </p:cNvPr>
          <p:cNvSpPr/>
          <p:nvPr/>
        </p:nvSpPr>
        <p:spPr>
          <a:xfrm>
            <a:off x="-12705" y="5411313"/>
            <a:ext cx="9978190" cy="1486509"/>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8" name="Rectangle 7">
            <a:extLst>
              <a:ext uri="{FF2B5EF4-FFF2-40B4-BE49-F238E27FC236}">
                <a16:creationId xmlns:a16="http://schemas.microsoft.com/office/drawing/2014/main" xmlns="" id="{83E01B33-603C-44D2-92FB-0EAB8EEE6EAB}"/>
              </a:ext>
            </a:extLst>
          </p:cNvPr>
          <p:cNvSpPr/>
          <p:nvPr/>
        </p:nvSpPr>
        <p:spPr>
          <a:xfrm>
            <a:off x="-2543" y="4337425"/>
            <a:ext cx="12192002" cy="1075013"/>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Acumin Pro Ultra Black" panose="020B0A04020202020204" pitchFamily="34" charset="0"/>
              </a:rPr>
              <a:t>   </a:t>
            </a:r>
          </a:p>
        </p:txBody>
      </p:sp>
      <p:pic>
        <p:nvPicPr>
          <p:cNvPr id="9" name="Picture 8" descr="A picture containing text&#10;&#10;Description automatically generated">
            <a:extLst>
              <a:ext uri="{FF2B5EF4-FFF2-40B4-BE49-F238E27FC236}">
                <a16:creationId xmlns:a16="http://schemas.microsoft.com/office/drawing/2014/main" xmlns="" id="{FB8D006E-B307-4061-9FF4-E991277A7B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284" y="5499259"/>
            <a:ext cx="3467100" cy="1314450"/>
          </a:xfrm>
          <a:prstGeom prst="rect">
            <a:avLst/>
          </a:prstGeom>
        </p:spPr>
      </p:pic>
      <p:pic>
        <p:nvPicPr>
          <p:cNvPr id="10" name="Picture 9" descr="A blue and white sign&#10;&#10;Description automatically generated with low confidence">
            <a:extLst>
              <a:ext uri="{FF2B5EF4-FFF2-40B4-BE49-F238E27FC236}">
                <a16:creationId xmlns:a16="http://schemas.microsoft.com/office/drawing/2014/main" xmlns="" id="{36E1FF52-5EBC-442C-A099-BC826AE3BA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2973" y="5535526"/>
            <a:ext cx="3166311" cy="1317332"/>
          </a:xfrm>
          <a:prstGeom prst="rect">
            <a:avLst/>
          </a:prstGeom>
        </p:spPr>
      </p:pic>
      <p:pic>
        <p:nvPicPr>
          <p:cNvPr id="11" name="Picture 10" descr="Logo&#10;&#10;Description automatically generated">
            <a:extLst>
              <a:ext uri="{FF2B5EF4-FFF2-40B4-BE49-F238E27FC236}">
                <a16:creationId xmlns:a16="http://schemas.microsoft.com/office/drawing/2014/main" xmlns="" id="{AB021D06-13F0-4627-88CE-B0490812B69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19" t="9081" r="12638" b="10722"/>
          <a:stretch/>
        </p:blipFill>
        <p:spPr>
          <a:xfrm>
            <a:off x="36588" y="5423345"/>
            <a:ext cx="1251191" cy="1418394"/>
          </a:xfrm>
          <a:prstGeom prst="rect">
            <a:avLst/>
          </a:prstGeom>
        </p:spPr>
      </p:pic>
      <p:pic>
        <p:nvPicPr>
          <p:cNvPr id="12" name="Picture 11" descr="Icon&#10;&#10;Description automatically generated">
            <a:extLst>
              <a:ext uri="{FF2B5EF4-FFF2-40B4-BE49-F238E27FC236}">
                <a16:creationId xmlns:a16="http://schemas.microsoft.com/office/drawing/2014/main" xmlns="" id="{E2EAA05F-BCD2-4BEE-B26C-87E95F130B2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1753" y="5456153"/>
            <a:ext cx="1413867" cy="1413867"/>
          </a:xfrm>
          <a:prstGeom prst="rect">
            <a:avLst/>
          </a:prstGeom>
        </p:spPr>
      </p:pic>
      <p:pic>
        <p:nvPicPr>
          <p:cNvPr id="13" name="Picture 12" descr="A person with his arms crossed&#10;&#10;Description automatically generated with low confidence">
            <a:extLst>
              <a:ext uri="{FF2B5EF4-FFF2-40B4-BE49-F238E27FC236}">
                <a16:creationId xmlns:a16="http://schemas.microsoft.com/office/drawing/2014/main" xmlns="" id="{D5F2B2B1-0573-4A76-B71B-64E7A2F3147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5378" r="11071"/>
          <a:stretch/>
        </p:blipFill>
        <p:spPr>
          <a:xfrm>
            <a:off x="8913364" y="0"/>
            <a:ext cx="3288013" cy="6858000"/>
          </a:xfrm>
          <a:prstGeom prst="rect">
            <a:avLst/>
          </a:prstGeom>
        </p:spPr>
      </p:pic>
      <p:sp>
        <p:nvSpPr>
          <p:cNvPr id="14" name="TextBox 13">
            <a:extLst>
              <a:ext uri="{FF2B5EF4-FFF2-40B4-BE49-F238E27FC236}">
                <a16:creationId xmlns:a16="http://schemas.microsoft.com/office/drawing/2014/main" xmlns="" id="{AC3E33B4-7DC4-4ABA-83DA-4EE4FC29999D}"/>
              </a:ext>
            </a:extLst>
          </p:cNvPr>
          <p:cNvSpPr txBox="1"/>
          <p:nvPr/>
        </p:nvSpPr>
        <p:spPr>
          <a:xfrm>
            <a:off x="0" y="448140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 AIDS</a:t>
            </a:r>
          </a:p>
        </p:txBody>
      </p:sp>
      <p:sp>
        <p:nvSpPr>
          <p:cNvPr id="15" name="TextBox 14">
            <a:extLst>
              <a:ext uri="{FF2B5EF4-FFF2-40B4-BE49-F238E27FC236}">
                <a16:creationId xmlns:a16="http://schemas.microsoft.com/office/drawing/2014/main" xmlns="" id="{867FB688-54D8-40A9-8245-472867538939}"/>
              </a:ext>
            </a:extLst>
          </p:cNvPr>
          <p:cNvSpPr txBox="1"/>
          <p:nvPr/>
        </p:nvSpPr>
        <p:spPr>
          <a:xfrm>
            <a:off x="2225424" y="448953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6" name="TextBox 15">
            <a:extLst>
              <a:ext uri="{FF2B5EF4-FFF2-40B4-BE49-F238E27FC236}">
                <a16:creationId xmlns:a16="http://schemas.microsoft.com/office/drawing/2014/main" xmlns="" id="{EE624121-BDD5-469F-AD08-DC233FC7F0B6}"/>
              </a:ext>
            </a:extLst>
          </p:cNvPr>
          <p:cNvSpPr txBox="1"/>
          <p:nvPr/>
        </p:nvSpPr>
        <p:spPr>
          <a:xfrm>
            <a:off x="4288038" y="4619901"/>
            <a:ext cx="1543179" cy="369332"/>
          </a:xfrm>
          <a:prstGeom prst="rect">
            <a:avLst/>
          </a:prstGeom>
          <a:noFill/>
        </p:spPr>
        <p:txBody>
          <a:bodyPr wrap="none" rtlCol="0">
            <a:spAutoFit/>
          </a:bodyPr>
          <a:lstStyle/>
          <a:p>
            <a:r>
              <a:rPr lang="en-US" dirty="0">
                <a:solidFill>
                  <a:schemeClr val="bg1"/>
                </a:solidFill>
                <a:latin typeface="Acumin Pro Ultra Black" panose="020B0A04020202020204" pitchFamily="34" charset="0"/>
              </a:rPr>
              <a:t>DIAGRAMS</a:t>
            </a:r>
          </a:p>
        </p:txBody>
      </p:sp>
      <p:sp>
        <p:nvSpPr>
          <p:cNvPr id="17" name="TextBox 16">
            <a:extLst>
              <a:ext uri="{FF2B5EF4-FFF2-40B4-BE49-F238E27FC236}">
                <a16:creationId xmlns:a16="http://schemas.microsoft.com/office/drawing/2014/main" xmlns="" id="{099C49E7-5E5C-48DE-9672-C1FF056FBB00}"/>
              </a:ext>
            </a:extLst>
          </p:cNvPr>
          <p:cNvSpPr txBox="1"/>
          <p:nvPr/>
        </p:nvSpPr>
        <p:spPr>
          <a:xfrm>
            <a:off x="6169709" y="447165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8" name="TextBox 17">
            <a:extLst>
              <a:ext uri="{FF2B5EF4-FFF2-40B4-BE49-F238E27FC236}">
                <a16:creationId xmlns:a16="http://schemas.microsoft.com/office/drawing/2014/main" xmlns="" id="{60F7556A-99B4-4CCE-8715-15F599933D82}"/>
              </a:ext>
            </a:extLst>
          </p:cNvPr>
          <p:cNvSpPr txBox="1"/>
          <p:nvPr/>
        </p:nvSpPr>
        <p:spPr>
          <a:xfrm>
            <a:off x="7850382" y="447479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9D0071D6-D523-435C-9C7F-6DCCE3F73033}"/>
              </a:ext>
            </a:extLst>
          </p:cNvPr>
          <p:cNvPicPr>
            <a:picLocks noChangeAspect="1"/>
          </p:cNvPicPr>
          <p:nvPr/>
        </p:nvPicPr>
        <p:blipFill>
          <a:blip r:embed="rId3"/>
          <a:srcRect t="58" b="58"/>
          <a:stretch/>
        </p:blipFill>
        <p:spPr>
          <a:xfrm>
            <a:off x="20" y="1282"/>
            <a:ext cx="12191980" cy="685671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dirty="0"/>
              <a:t>NFHS OFFICIALS EDUCATION</a:t>
            </a:r>
            <a:br>
              <a:rPr lang="en-US" dirty="0"/>
            </a:br>
            <a:r>
              <a:rPr lang="en-US" dirty="0"/>
              <a:t>SPORT-SPECIFIC COURSES</a:t>
            </a:r>
          </a:p>
        </p:txBody>
      </p:sp>
      <p:sp>
        <p:nvSpPr>
          <p:cNvPr id="6" name="Content Placeholder 5">
            <a:extLst>
              <a:ext uri="{FF2B5EF4-FFF2-40B4-BE49-F238E27FC236}">
                <a16:creationId xmlns:a16="http://schemas.microsoft.com/office/drawing/2014/main" xmlns="" id="{FF8AE251-3962-4240-B8E7-596D5D99527C}"/>
              </a:ext>
            </a:extLst>
          </p:cNvPr>
          <p:cNvSpPr>
            <a:spLocks noGrp="1"/>
          </p:cNvSpPr>
          <p:nvPr>
            <p:ph sz="half" idx="1"/>
          </p:nvPr>
        </p:nvSpPr>
        <p:spPr/>
        <p:txBody>
          <a:bodyPr/>
          <a:lstStyle/>
          <a:p>
            <a:r>
              <a:rPr lang="en-US" b="1" u="sng" dirty="0">
                <a:solidFill>
                  <a:schemeClr val="accent2"/>
                </a:solidFill>
              </a:rPr>
              <a:t>Courses Available</a:t>
            </a:r>
          </a:p>
          <a:p>
            <a:pPr lvl="1"/>
            <a:r>
              <a:rPr lang="en-US" b="1" dirty="0"/>
              <a:t>Officiating Football</a:t>
            </a:r>
            <a:r>
              <a:rPr lang="en-US" dirty="0"/>
              <a:t> </a:t>
            </a:r>
          </a:p>
          <a:p>
            <a:pPr lvl="1"/>
            <a:r>
              <a:rPr lang="en-US" b="1" dirty="0"/>
              <a:t>Soccer</a:t>
            </a:r>
            <a:r>
              <a:rPr lang="en-US" dirty="0"/>
              <a:t> – Fouls and Misconduct</a:t>
            </a:r>
          </a:p>
          <a:p>
            <a:pPr lvl="1"/>
            <a:r>
              <a:rPr lang="en-US" b="1" dirty="0"/>
              <a:t>Swimming and Diving</a:t>
            </a:r>
            <a:endParaRPr lang="en-US" dirty="0"/>
          </a:p>
          <a:p>
            <a:pPr lvl="1"/>
            <a:r>
              <a:rPr lang="en-US" b="1" dirty="0"/>
              <a:t>Officiating Wrestling</a:t>
            </a:r>
            <a:r>
              <a:rPr lang="en-US" dirty="0"/>
              <a:t> </a:t>
            </a:r>
          </a:p>
          <a:p>
            <a:pPr lvl="1"/>
            <a:r>
              <a:rPr lang="en-US" b="1" dirty="0"/>
              <a:t>Officiating Basketball</a:t>
            </a:r>
          </a:p>
          <a:p>
            <a:pPr lvl="1"/>
            <a:r>
              <a:rPr lang="en-US" b="1" dirty="0"/>
              <a:t>Umpiring Softball</a:t>
            </a:r>
          </a:p>
          <a:p>
            <a:pPr lvl="1"/>
            <a:r>
              <a:rPr lang="en-US" b="1" dirty="0"/>
              <a:t>Officiating Volleyball – </a:t>
            </a:r>
            <a:r>
              <a:rPr lang="en-US" dirty="0"/>
              <a:t>Ball Handling</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p:txBody>
          <a:bodyPr/>
          <a:lstStyle/>
          <a:p>
            <a:r>
              <a:rPr lang="en-US" b="1" u="sng" dirty="0">
                <a:solidFill>
                  <a:schemeClr val="accent2"/>
                </a:solidFill>
              </a:rPr>
              <a:t>Future Courses</a:t>
            </a:r>
          </a:p>
          <a:p>
            <a:pPr lvl="1"/>
            <a:r>
              <a:rPr lang="en-US" b="1" dirty="0"/>
              <a:t>Officiating Baseball</a:t>
            </a:r>
          </a:p>
          <a:p>
            <a:pPr lvl="1"/>
            <a:r>
              <a:rPr lang="en-US" b="1" dirty="0"/>
              <a:t>Basketball – </a:t>
            </a:r>
            <a:r>
              <a:rPr lang="en-US" dirty="0"/>
              <a:t>Three-Person Mechanics</a:t>
            </a:r>
          </a:p>
          <a:p>
            <a:pPr lvl="1"/>
            <a:r>
              <a:rPr lang="en-US" b="1" dirty="0"/>
              <a:t>Field Hockey</a:t>
            </a:r>
          </a:p>
          <a:p>
            <a:pPr lvl="1"/>
            <a:r>
              <a:rPr lang="en-US" b="1" dirty="0"/>
              <a:t>Track and Field</a:t>
            </a:r>
          </a:p>
          <a:p>
            <a:pPr lvl="1"/>
            <a:r>
              <a:rPr lang="en-US" b="1" dirty="0"/>
              <a:t>Volleyball </a:t>
            </a:r>
            <a:r>
              <a:rPr lang="en-US" dirty="0"/>
              <a:t>– Overlapping</a:t>
            </a:r>
          </a:p>
          <a:p>
            <a:pPr lvl="1"/>
            <a:r>
              <a:rPr lang="en-US" b="1" dirty="0"/>
              <a:t>Softball – </a:t>
            </a:r>
            <a:r>
              <a:rPr lang="en-US" dirty="0"/>
              <a:t>Mechanics</a:t>
            </a:r>
          </a:p>
          <a:p>
            <a:pPr lvl="1"/>
            <a:r>
              <a:rPr lang="en-US" b="1" dirty="0"/>
              <a:t>Communication Among Officials and Coaches</a:t>
            </a:r>
          </a:p>
          <a:p>
            <a:pPr lvl="1"/>
            <a:r>
              <a:rPr lang="en-US" b="1" dirty="0"/>
              <a:t>Soccer - </a:t>
            </a:r>
            <a:r>
              <a:rPr lang="en-US" dirty="0"/>
              <a:t>Offside</a:t>
            </a:r>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18291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D12D7A-96F7-4EBD-858A-8B28CA19AEFD}"/>
              </a:ext>
            </a:extLst>
          </p:cNvPr>
          <p:cNvSpPr>
            <a:spLocks noGrp="1"/>
          </p:cNvSpPr>
          <p:nvPr>
            <p:ph type="title"/>
          </p:nvPr>
        </p:nvSpPr>
        <p:spPr/>
        <p:txBody>
          <a:bodyPr/>
          <a:lstStyle/>
          <a:p>
            <a:r>
              <a:rPr lang="en-US" dirty="0"/>
              <a:t>Interscholastic Officiating</a:t>
            </a:r>
            <a:br>
              <a:rPr lang="en-US" dirty="0"/>
            </a:br>
            <a:r>
              <a:rPr lang="en-US" dirty="0"/>
              <a:t>www.nfhslearn.com</a:t>
            </a:r>
          </a:p>
        </p:txBody>
      </p:sp>
      <p:sp>
        <p:nvSpPr>
          <p:cNvPr id="3" name="Content Placeholder 2">
            <a:extLst>
              <a:ext uri="{FF2B5EF4-FFF2-40B4-BE49-F238E27FC236}">
                <a16:creationId xmlns:a16="http://schemas.microsoft.com/office/drawing/2014/main" xmlns="" id="{78F6E297-C074-4B6B-9FB5-0ABC1B379250}"/>
              </a:ext>
            </a:extLst>
          </p:cNvPr>
          <p:cNvSpPr>
            <a:spLocks noGrp="1"/>
          </p:cNvSpPr>
          <p:nvPr>
            <p:ph idx="1"/>
          </p:nvPr>
        </p:nvSpPr>
        <p:spPr>
          <a:xfrm>
            <a:off x="5600700" y="1989139"/>
            <a:ext cx="6366934" cy="4338637"/>
          </a:xfrm>
        </p:spPr>
        <p:txBody>
          <a:bodyPr/>
          <a:lstStyle/>
          <a:p>
            <a:pPr marL="285750" indent="-285750">
              <a:buFont typeface="Arial" panose="020B0604020202020204" pitchFamily="34" charset="0"/>
              <a:buChar char="•"/>
            </a:pPr>
            <a:r>
              <a:rPr lang="en-US" sz="2200" dirty="0">
                <a:cs typeface="Arial" charset="0"/>
              </a:rPr>
              <a:t>Introduction to skills and concepts used as an official</a:t>
            </a:r>
          </a:p>
          <a:p>
            <a:pPr marL="285750" indent="-285750">
              <a:buFont typeface="Arial" panose="020B0604020202020204" pitchFamily="34" charset="0"/>
              <a:buChar char="•"/>
            </a:pPr>
            <a:r>
              <a:rPr lang="en-US" sz="2200" dirty="0">
                <a:cs typeface="Arial" charset="0"/>
              </a:rPr>
              <a:t>Ideal for new officials or those in first few years </a:t>
            </a:r>
            <a:br>
              <a:rPr lang="en-US" sz="2200" dirty="0">
                <a:cs typeface="Arial" charset="0"/>
              </a:rPr>
            </a:br>
            <a:r>
              <a:rPr lang="en-US" sz="2200" dirty="0">
                <a:cs typeface="Arial" charset="0"/>
              </a:rPr>
              <a:t>of officiating</a:t>
            </a:r>
          </a:p>
          <a:p>
            <a:pPr marL="285750" indent="-285750">
              <a:buFont typeface="Arial" panose="020B0604020202020204" pitchFamily="34" charset="0"/>
              <a:buChar char="•"/>
            </a:pPr>
            <a:r>
              <a:rPr lang="en-US" sz="2200" dirty="0">
                <a:cs typeface="Arial" charset="0"/>
              </a:rPr>
              <a:t>30-45 minutes to complete</a:t>
            </a:r>
          </a:p>
          <a:p>
            <a:pPr marL="285750" indent="-285750">
              <a:buFont typeface="Arial" panose="020B0604020202020204" pitchFamily="34" charset="0"/>
              <a:buChar char="•"/>
            </a:pPr>
            <a:r>
              <a:rPr lang="en-US" sz="2200" dirty="0">
                <a:cs typeface="Arial" charset="0"/>
              </a:rPr>
              <a:t>Topics include: basics of becoming and staying an official, science of officiating, art of officiating, how to combine these skills for successful officiating</a:t>
            </a:r>
          </a:p>
          <a:p>
            <a:pPr marL="285750" indent="-285750">
              <a:buFont typeface="Arial" panose="020B0604020202020204" pitchFamily="34" charset="0"/>
              <a:buChar char="•"/>
            </a:pPr>
            <a:r>
              <a:rPr lang="en-US" sz="2200" dirty="0">
                <a:cs typeface="Arial" charset="0"/>
              </a:rPr>
              <a:t>Course is </a:t>
            </a:r>
            <a:r>
              <a:rPr lang="en-US" sz="2200" b="1" dirty="0">
                <a:cs typeface="Arial" charset="0"/>
              </a:rPr>
              <a:t>FREE</a:t>
            </a:r>
            <a:r>
              <a:rPr lang="en-US" sz="2200" dirty="0">
                <a:cs typeface="Arial" charset="0"/>
              </a:rPr>
              <a:t> to any </a:t>
            </a:r>
            <a:r>
              <a:rPr lang="en-US" sz="2200" b="1" dirty="0">
                <a:cs typeface="Arial" charset="0"/>
              </a:rPr>
              <a:t>NFHS Officials Association member</a:t>
            </a:r>
          </a:p>
          <a:p>
            <a:pPr marL="285750" indent="-285750">
              <a:buFont typeface="Arial" panose="020B0604020202020204" pitchFamily="34" charset="0"/>
              <a:buChar char="•"/>
            </a:pPr>
            <a:r>
              <a:rPr lang="en-US" sz="2200" dirty="0">
                <a:cs typeface="Arial" charset="0"/>
              </a:rPr>
              <a:t>Non-members course is $20</a:t>
            </a:r>
          </a:p>
          <a:p>
            <a:pPr marL="285750" indent="-285750">
              <a:buFont typeface="Arial" panose="020B0604020202020204" pitchFamily="34" charset="0"/>
              <a:buChar char="•"/>
            </a:pPr>
            <a:r>
              <a:rPr lang="en-US" sz="2200" dirty="0">
                <a:cs typeface="Arial" charset="0"/>
              </a:rPr>
              <a:t>API  available to state associations to collect results</a:t>
            </a:r>
          </a:p>
        </p:txBody>
      </p:sp>
      <p:sp>
        <p:nvSpPr>
          <p:cNvPr id="4" name="Footer Placeholder 3">
            <a:extLst>
              <a:ext uri="{FF2B5EF4-FFF2-40B4-BE49-F238E27FC236}">
                <a16:creationId xmlns:a16="http://schemas.microsoft.com/office/drawing/2014/main" xmlns="" id="{C7FD79E6-7E59-4D02-9B0A-62FB1397D47A}"/>
              </a:ext>
            </a:extLst>
          </p:cNvPr>
          <p:cNvSpPr>
            <a:spLocks noGrp="1"/>
          </p:cNvSpPr>
          <p:nvPr>
            <p:ph type="ftr" sz="quarter" idx="11"/>
          </p:nvPr>
        </p:nvSpPr>
        <p:spPr/>
        <p:txBody>
          <a:bodyPr/>
          <a:lstStyle/>
          <a:p>
            <a:pPr>
              <a:defRPr/>
            </a:pPr>
            <a:r>
              <a:rPr lang="en-US"/>
              <a:t>www.nfhs.org</a:t>
            </a:r>
          </a:p>
        </p:txBody>
      </p:sp>
      <p:pic>
        <p:nvPicPr>
          <p:cNvPr id="5" name="Picture 2" descr="Picture3">
            <a:extLst>
              <a:ext uri="{FF2B5EF4-FFF2-40B4-BE49-F238E27FC236}">
                <a16:creationId xmlns:a16="http://schemas.microsoft.com/office/drawing/2014/main" xmlns="" id="{F6D85B41-59E5-489B-A656-9AEA185F2E6E}"/>
              </a:ext>
            </a:extLst>
          </p:cNvPr>
          <p:cNvPicPr>
            <a:picLocks noChangeAspect="1" noChangeArrowheads="1"/>
          </p:cNvPicPr>
          <p:nvPr/>
        </p:nvPicPr>
        <p:blipFill>
          <a:blip r:embed="rId3" cstate="print"/>
          <a:srcRect/>
          <a:stretch>
            <a:fillRect/>
          </a:stretch>
        </p:blipFill>
        <p:spPr bwMode="auto">
          <a:xfrm>
            <a:off x="1057275" y="1989139"/>
            <a:ext cx="4280615" cy="3649661"/>
          </a:xfrm>
          <a:prstGeom prst="rect">
            <a:avLst/>
          </a:prstGeom>
          <a:noFill/>
          <a:ln w="9525">
            <a:noFill/>
            <a:miter lim="800000"/>
            <a:headEnd/>
            <a:tailEnd/>
          </a:ln>
        </p:spPr>
      </p:pic>
    </p:spTree>
    <p:extLst>
      <p:ext uri="{BB962C8B-B14F-4D97-AF65-F5344CB8AC3E}">
        <p14:creationId xmlns:p14="http://schemas.microsoft.com/office/powerpoint/2010/main" val="199819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E12A21F-C991-4852-A763-28CB44016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7999"/>
          </a:xfrm>
          <a:prstGeom prst="rect">
            <a:avLst/>
          </a:prstGeom>
        </p:spPr>
      </p:pic>
    </p:spTree>
    <p:extLst>
      <p:ext uri="{BB962C8B-B14F-4D97-AF65-F5344CB8AC3E}">
        <p14:creationId xmlns:p14="http://schemas.microsoft.com/office/powerpoint/2010/main" val="1737327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14341"/>
          <a:stretch/>
        </p:blipFill>
        <p:spPr>
          <a:xfrm>
            <a:off x="0" y="0"/>
            <a:ext cx="12192000" cy="6858000"/>
          </a:xfrm>
          <a:prstGeom prst="rect">
            <a:avLst/>
          </a:prstGeom>
        </p:spPr>
      </p:pic>
    </p:spTree>
    <p:extLst>
      <p:ext uri="{BB962C8B-B14F-4D97-AF65-F5344CB8AC3E}">
        <p14:creationId xmlns:p14="http://schemas.microsoft.com/office/powerpoint/2010/main" val="3850669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5CB0C18-CF39-4192-B1BD-07CA924F1E6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172200" y="2724129"/>
            <a:ext cx="5871634" cy="3641748"/>
          </a:xfrm>
          <a:prstGeom prst="rect">
            <a:avLst/>
          </a:prstGeom>
        </p:spPr>
      </p:pic>
      <p:sp>
        <p:nvSpPr>
          <p:cNvPr id="2" name="Title 1">
            <a:extLst>
              <a:ext uri="{FF2B5EF4-FFF2-40B4-BE49-F238E27FC236}">
                <a16:creationId xmlns:a16="http://schemas.microsoft.com/office/drawing/2014/main" xmlns="" id="{48CDFB7B-0639-4B84-AAD4-310432C6463B}"/>
              </a:ext>
            </a:extLst>
          </p:cNvPr>
          <p:cNvSpPr>
            <a:spLocks noGrp="1"/>
          </p:cNvSpPr>
          <p:nvPr>
            <p:ph type="title"/>
          </p:nvPr>
        </p:nvSpPr>
        <p:spPr/>
        <p:txBody>
          <a:bodyPr/>
          <a:lstStyle/>
          <a:p>
            <a:r>
              <a:rPr lang="en-US" dirty="0" err="1"/>
              <a:t>Nfhs</a:t>
            </a:r>
            <a:r>
              <a:rPr lang="en-US" dirty="0"/>
              <a:t> learning center</a:t>
            </a:r>
            <a:br>
              <a:rPr lang="en-US" dirty="0"/>
            </a:br>
            <a:r>
              <a:rPr lang="en-US" dirty="0"/>
              <a:t>www.nfhslearn.com</a:t>
            </a:r>
          </a:p>
        </p:txBody>
      </p:sp>
      <p:sp>
        <p:nvSpPr>
          <p:cNvPr id="3" name="Content Placeholder 2">
            <a:extLst>
              <a:ext uri="{FF2B5EF4-FFF2-40B4-BE49-F238E27FC236}">
                <a16:creationId xmlns:a16="http://schemas.microsoft.com/office/drawing/2014/main" xmlns="" id="{CC0CD474-F6D8-47E0-A084-83644094FC95}"/>
              </a:ext>
            </a:extLst>
          </p:cNvPr>
          <p:cNvSpPr>
            <a:spLocks noGrp="1"/>
          </p:cNvSpPr>
          <p:nvPr>
            <p:ph idx="1"/>
          </p:nvPr>
        </p:nvSpPr>
        <p:spPr/>
        <p:txBody>
          <a:bodyPr/>
          <a:lstStyle/>
          <a:p>
            <a:r>
              <a:rPr lang="en-US" dirty="0"/>
              <a:t>Professional Development For ALL</a:t>
            </a:r>
          </a:p>
          <a:p>
            <a:pPr lvl="1"/>
            <a:r>
              <a:rPr lang="en-US" dirty="0"/>
              <a:t>Coaches</a:t>
            </a:r>
          </a:p>
          <a:p>
            <a:pPr lvl="1"/>
            <a:r>
              <a:rPr lang="en-US" dirty="0"/>
              <a:t>Officials</a:t>
            </a:r>
          </a:p>
          <a:p>
            <a:pPr lvl="1"/>
            <a:r>
              <a:rPr lang="en-US" dirty="0"/>
              <a:t>Administrators</a:t>
            </a:r>
          </a:p>
          <a:p>
            <a:pPr lvl="1"/>
            <a:r>
              <a:rPr lang="en-US" dirty="0"/>
              <a:t>Parents</a:t>
            </a:r>
          </a:p>
          <a:p>
            <a:pPr lvl="1"/>
            <a:r>
              <a:rPr lang="en-US" dirty="0"/>
              <a:t>Students</a:t>
            </a:r>
          </a:p>
          <a:p>
            <a:pPr lvl="1"/>
            <a:r>
              <a:rPr lang="en-US" dirty="0"/>
              <a:t>Performing Arts</a:t>
            </a:r>
          </a:p>
        </p:txBody>
      </p:sp>
      <p:sp>
        <p:nvSpPr>
          <p:cNvPr id="4" name="Footer Placeholder 3">
            <a:extLst>
              <a:ext uri="{FF2B5EF4-FFF2-40B4-BE49-F238E27FC236}">
                <a16:creationId xmlns:a16="http://schemas.microsoft.com/office/drawing/2014/main" xmlns="" id="{38E57515-994A-4BF1-BBEC-4FAE61A5E8F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836251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398D230-7C8B-49F5-BDE5-6243A4C5B76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46829" y="2616200"/>
            <a:ext cx="5714120" cy="3908424"/>
          </a:xfrm>
          <a:prstGeom prst="rect">
            <a:avLst/>
          </a:prstGeom>
        </p:spPr>
      </p:pic>
      <p:sp>
        <p:nvSpPr>
          <p:cNvPr id="2" name="Title 1">
            <a:extLst>
              <a:ext uri="{FF2B5EF4-FFF2-40B4-BE49-F238E27FC236}">
                <a16:creationId xmlns:a16="http://schemas.microsoft.com/office/drawing/2014/main" xmlns="" id="{43A8A0D9-1E77-4EDD-8F71-03F1BF30FDA1}"/>
              </a:ext>
            </a:extLst>
          </p:cNvPr>
          <p:cNvSpPr>
            <a:spLocks noGrp="1"/>
          </p:cNvSpPr>
          <p:nvPr>
            <p:ph type="title"/>
          </p:nvPr>
        </p:nvSpPr>
        <p:spPr/>
        <p:txBody>
          <a:bodyPr/>
          <a:lstStyle/>
          <a:p>
            <a:r>
              <a:rPr lang="en-US" dirty="0"/>
              <a:t>www.nfhslearn.com</a:t>
            </a:r>
          </a:p>
        </p:txBody>
      </p:sp>
      <p:sp>
        <p:nvSpPr>
          <p:cNvPr id="3" name="Content Placeholder 2">
            <a:extLst>
              <a:ext uri="{FF2B5EF4-FFF2-40B4-BE49-F238E27FC236}">
                <a16:creationId xmlns:a16="http://schemas.microsoft.com/office/drawing/2014/main" xmlns="" id="{61B3195C-7E63-4E12-A9C9-1D88647BE030}"/>
              </a:ext>
            </a:extLst>
          </p:cNvPr>
          <p:cNvSpPr>
            <a:spLocks noGrp="1"/>
          </p:cNvSpPr>
          <p:nvPr>
            <p:ph idx="1"/>
          </p:nvPr>
        </p:nvSpPr>
        <p:spPr/>
        <p:txBody>
          <a:bodyPr/>
          <a:lstStyle/>
          <a:p>
            <a:r>
              <a:rPr lang="en-US" dirty="0"/>
              <a:t>FREE courses include:</a:t>
            </a:r>
          </a:p>
          <a:p>
            <a:pPr lvl="1"/>
            <a:r>
              <a:rPr lang="en-US" dirty="0"/>
              <a:t>Bullying, Hazing and Inappropriate Behaviors</a:t>
            </a:r>
          </a:p>
          <a:p>
            <a:pPr lvl="1"/>
            <a:r>
              <a:rPr lang="en-US" dirty="0"/>
              <a:t>Student Mental Health and Suicide Prevention</a:t>
            </a:r>
          </a:p>
          <a:p>
            <a:pPr lvl="1"/>
            <a:r>
              <a:rPr lang="en-US" dirty="0"/>
              <a:t>Understanding Copyright and Compliance</a:t>
            </a:r>
          </a:p>
          <a:p>
            <a:pPr lvl="1"/>
            <a:r>
              <a:rPr lang="en-US" dirty="0"/>
              <a:t>Protecting Students from Abuse</a:t>
            </a:r>
          </a:p>
          <a:p>
            <a:pPr lvl="1"/>
            <a:r>
              <a:rPr lang="en-US" dirty="0"/>
              <a:t>Hazing Prevention for Students</a:t>
            </a:r>
          </a:p>
          <a:p>
            <a:pPr lvl="1"/>
            <a:r>
              <a:rPr lang="en-US" dirty="0"/>
              <a:t>Coaching Unified Sports</a:t>
            </a:r>
          </a:p>
          <a:p>
            <a:pPr lvl="1"/>
            <a:r>
              <a:rPr lang="en-US" dirty="0"/>
              <a:t>ACL Injury Prevention</a:t>
            </a:r>
          </a:p>
          <a:p>
            <a:pPr lvl="1"/>
            <a:r>
              <a:rPr lang="en-US" dirty="0"/>
              <a:t>Sportsmanship</a:t>
            </a:r>
          </a:p>
          <a:p>
            <a:pPr lvl="1"/>
            <a:r>
              <a:rPr lang="en-US" dirty="0"/>
              <a:t>And many more</a:t>
            </a:r>
          </a:p>
        </p:txBody>
      </p:sp>
      <p:sp>
        <p:nvSpPr>
          <p:cNvPr id="4" name="Footer Placeholder 3">
            <a:extLst>
              <a:ext uri="{FF2B5EF4-FFF2-40B4-BE49-F238E27FC236}">
                <a16:creationId xmlns:a16="http://schemas.microsoft.com/office/drawing/2014/main" xmlns="" id="{464B33DE-BB21-4280-A91A-03AB3A982F2C}"/>
              </a:ext>
            </a:extLst>
          </p:cNvPr>
          <p:cNvSpPr>
            <a:spLocks noGrp="1"/>
          </p:cNvSpPr>
          <p:nvPr>
            <p:ph type="ftr" sz="quarter" idx="11"/>
          </p:nvPr>
        </p:nvSpPr>
        <p:spPr/>
        <p:txBody>
          <a:bodyPr/>
          <a:lstStyle/>
          <a:p>
            <a:r>
              <a:rPr lang="en-US"/>
              <a:t>www.nfhs.org</a:t>
            </a:r>
          </a:p>
        </p:txBody>
      </p:sp>
    </p:spTree>
    <p:extLst>
      <p:ext uri="{BB962C8B-B14F-4D97-AF65-F5344CB8AC3E}">
        <p14:creationId xmlns:p14="http://schemas.microsoft.com/office/powerpoint/2010/main" val="609665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endParaRPr lang="en-US" dirty="0"/>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A close up of a sign&#10;&#10;Description automatically generated">
            <a:extLst>
              <a:ext uri="{FF2B5EF4-FFF2-40B4-BE49-F238E27FC236}">
                <a16:creationId xmlns:a16="http://schemas.microsoft.com/office/drawing/2014/main" xmlns="" id="{90893D14-5825-4C91-BD1E-467E1A573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4AD1E68-82B6-474F-A3B8-17EB6B1B191C}"/>
              </a:ext>
            </a:extLst>
          </p:cNvPr>
          <p:cNvSpPr>
            <a:spLocks noGrp="1"/>
          </p:cNvSpPr>
          <p:nvPr>
            <p:ph type="ftr" sz="quarter" idx="4294967295"/>
          </p:nvPr>
        </p:nvSpPr>
        <p:spPr>
          <a:xfrm>
            <a:off x="10199688" y="6524625"/>
            <a:ext cx="1992312" cy="295275"/>
          </a:xfrm>
        </p:spPr>
        <p:txBody>
          <a:bodyPr/>
          <a:lstStyle/>
          <a:p>
            <a:pPr>
              <a:defRPr/>
            </a:pPr>
            <a:r>
              <a:rPr lang="en-US" dirty="0"/>
              <a:t>www.nfhs.org</a:t>
            </a:r>
          </a:p>
        </p:txBody>
      </p:sp>
      <p:pic>
        <p:nvPicPr>
          <p:cNvPr id="5" name="Picture 4">
            <a:extLst>
              <a:ext uri="{FF2B5EF4-FFF2-40B4-BE49-F238E27FC236}">
                <a16:creationId xmlns:a16="http://schemas.microsoft.com/office/drawing/2014/main" xmlns="" id="{7A39FD1B-7AD0-45E9-AE44-1E8FA112A9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132833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41000DE-E878-4821-A582-BD013015CFDB}"/>
              </a:ext>
            </a:extLst>
          </p:cNvPr>
          <p:cNvSpPr>
            <a:spLocks noGrp="1"/>
          </p:cNvSpPr>
          <p:nvPr>
            <p:ph type="ftr" sz="quarter" idx="3"/>
          </p:nvPr>
        </p:nvSpPr>
        <p:spPr>
          <a:xfrm>
            <a:off x="10199688" y="6524625"/>
            <a:ext cx="1992312" cy="295275"/>
          </a:xfrm>
        </p:spPr>
        <p:txBody>
          <a:bodyPr/>
          <a:lstStyle/>
          <a:p>
            <a:pPr>
              <a:defRPr/>
            </a:pPr>
            <a:r>
              <a:rPr lang="en-US"/>
              <a:t>www.nfhs.org</a:t>
            </a:r>
          </a:p>
        </p:txBody>
      </p:sp>
      <p:pic>
        <p:nvPicPr>
          <p:cNvPr id="40963" name="Picture 5" descr="Slide10.png">
            <a:extLst>
              <a:ext uri="{FF2B5EF4-FFF2-40B4-BE49-F238E27FC236}">
                <a16:creationId xmlns:a16="http://schemas.microsoft.com/office/drawing/2014/main" xmlns=""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63D1A-4289-4047-A052-B7E6B9F4A78C}"/>
              </a:ext>
            </a:extLst>
          </p:cNvPr>
          <p:cNvSpPr>
            <a:spLocks noGrp="1"/>
          </p:cNvSpPr>
          <p:nvPr>
            <p:ph type="title"/>
          </p:nvPr>
        </p:nvSpPr>
        <p:spPr/>
        <p:txBody>
          <a:bodyPr/>
          <a:lstStyle/>
          <a:p>
            <a:r>
              <a:rPr lang="en-US" dirty="0"/>
              <a:t>NFHS Network</a:t>
            </a:r>
          </a:p>
        </p:txBody>
      </p:sp>
      <p:sp>
        <p:nvSpPr>
          <p:cNvPr id="3" name="Content Placeholder 2">
            <a:extLst>
              <a:ext uri="{FF2B5EF4-FFF2-40B4-BE49-F238E27FC236}">
                <a16:creationId xmlns:a16="http://schemas.microsoft.com/office/drawing/2014/main" xmlns="" id="{4E31472E-7D4E-4546-A581-86DB8E847224}"/>
              </a:ext>
            </a:extLst>
          </p:cNvPr>
          <p:cNvSpPr>
            <a:spLocks noGrp="1"/>
          </p:cNvSpPr>
          <p:nvPr>
            <p:ph idx="1"/>
          </p:nvPr>
        </p:nvSpPr>
        <p:spPr/>
        <p:txBody>
          <a:bodyPr/>
          <a:lstStyle/>
          <a:p>
            <a:r>
              <a:rPr lang="en-US" dirty="0"/>
              <a:t>View from mobile…</a:t>
            </a:r>
          </a:p>
        </p:txBody>
      </p:sp>
      <p:sp>
        <p:nvSpPr>
          <p:cNvPr id="4" name="Footer Placeholder 3">
            <a:extLst>
              <a:ext uri="{FF2B5EF4-FFF2-40B4-BE49-F238E27FC236}">
                <a16:creationId xmlns:a16="http://schemas.microsoft.com/office/drawing/2014/main" xmlns="" id="{EBA99827-A0AF-43E1-9743-2FEE1018DBA8}"/>
              </a:ext>
            </a:extLst>
          </p:cNvPr>
          <p:cNvSpPr>
            <a:spLocks noGrp="1"/>
          </p:cNvSpPr>
          <p:nvPr>
            <p:ph type="ftr" sz="quarter" idx="11"/>
          </p:nvPr>
        </p:nvSpPr>
        <p:spPr/>
        <p:txBody>
          <a:bodyPr/>
          <a:lstStyle/>
          <a:p>
            <a:pPr>
              <a:defRPr/>
            </a:pPr>
            <a:r>
              <a:rPr lang="en-US"/>
              <a:t>www.nfhs.org</a:t>
            </a:r>
          </a:p>
        </p:txBody>
      </p:sp>
      <p:pic>
        <p:nvPicPr>
          <p:cNvPr id="5" name="Picture 7" descr="VideoPlayer.png">
            <a:extLst>
              <a:ext uri="{FF2B5EF4-FFF2-40B4-BE49-F238E27FC236}">
                <a16:creationId xmlns:a16="http://schemas.microsoft.com/office/drawing/2014/main" xmlns="" id="{FA26D26F-1322-4898-9120-3DB5FD1E5F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1097" y="2517709"/>
            <a:ext cx="7586424" cy="4006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163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C9A1F1-BB47-43CC-858E-161352B72587}"/>
              </a:ext>
            </a:extLst>
          </p:cNvPr>
          <p:cNvSpPr>
            <a:spLocks noGrp="1"/>
          </p:cNvSpPr>
          <p:nvPr>
            <p:ph type="title"/>
          </p:nvPr>
        </p:nvSpPr>
        <p:spPr/>
        <p:txBody>
          <a:bodyPr/>
          <a:lstStyle/>
          <a:p>
            <a:r>
              <a:rPr lang="en-US" dirty="0"/>
              <a:t>Thank you and have a great Baseball season!</a:t>
            </a:r>
          </a:p>
        </p:txBody>
      </p:sp>
      <p:sp>
        <p:nvSpPr>
          <p:cNvPr id="3" name="Text Placeholder 2">
            <a:extLst>
              <a:ext uri="{FF2B5EF4-FFF2-40B4-BE49-F238E27FC236}">
                <a16:creationId xmlns:a16="http://schemas.microsoft.com/office/drawing/2014/main" xmlns="" id="{7DEE91B7-9CE3-4344-8442-EF1467ED59BB}"/>
              </a:ext>
            </a:extLst>
          </p:cNvPr>
          <p:cNvSpPr>
            <a:spLocks noGrp="1"/>
          </p:cNvSpPr>
          <p:nvPr>
            <p:ph type="body" idx="1"/>
          </p:nvPr>
        </p:nvSpPr>
        <p:spPr/>
        <p:txBody>
          <a:bodyPr/>
          <a:lstStyle/>
          <a:p>
            <a:r>
              <a:rPr lang="en-US" dirty="0">
                <a:hlinkClick r:id="rId2"/>
              </a:rPr>
              <a:t>www</a:t>
            </a:r>
            <a:endParaRPr lang="en-US" dirty="0"/>
          </a:p>
        </p:txBody>
      </p:sp>
    </p:spTree>
    <p:extLst>
      <p:ext uri="{BB962C8B-B14F-4D97-AF65-F5344CB8AC3E}">
        <p14:creationId xmlns:p14="http://schemas.microsoft.com/office/powerpoint/2010/main" val="2556809025"/>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6_Wide Format" id="{E66805FB-5EA7-426C-8260-389894B236B0}" vid="{9041579C-8ADE-42A4-A089-6F97D3C7B1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2581</Words>
  <Application>Microsoft Office PowerPoint</Application>
  <PresentationFormat>Custom</PresentationFormat>
  <Paragraphs>348</Paragraphs>
  <Slides>42</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Presentation</vt:lpstr>
      <vt:lpstr>2022 NFHS Baseball Rules Powerpoint</vt:lpstr>
      <vt:lpstr>NFHS Corporate partner</vt:lpstr>
      <vt:lpstr>Important facts and dates</vt:lpstr>
      <vt:lpstr>National Federation of  State High School Associations</vt:lpstr>
      <vt:lpstr>NFHS Rules Review Committee</vt:lpstr>
      <vt:lpstr>RULES CHANGES</vt:lpstr>
      <vt:lpstr>Rule 6-1-1 Pitching</vt:lpstr>
      <vt:lpstr>Rule 6-1-1</vt:lpstr>
      <vt:lpstr>Rule 6-1-1</vt:lpstr>
      <vt:lpstr>NFHS baseball Points Of emphasis</vt:lpstr>
      <vt:lpstr>Excessive celebration</vt:lpstr>
      <vt:lpstr>Excessive celebration</vt:lpstr>
      <vt:lpstr>PROPER USE OF EQUIPMENT</vt:lpstr>
      <vt:lpstr>PROPER USE OF EQUIPMENT</vt:lpstr>
      <vt:lpstr>SITTING ON BUCKETS (COACHES)</vt:lpstr>
      <vt:lpstr>SITTING ON BUCKETS (COACHES)</vt:lpstr>
      <vt:lpstr>LODGED BALL PROCEDURE</vt:lpstr>
      <vt:lpstr>LODGED BALL PROCEDURE</vt:lpstr>
      <vt:lpstr>SPORTSMANSHIP</vt:lpstr>
      <vt:lpstr>SPORTSMANSHIP</vt:lpstr>
      <vt:lpstr>Rules Reminders</vt:lpstr>
      <vt:lpstr>National Federation of  State High School Associations</vt:lpstr>
      <vt:lpstr>NFHS Rules Book as e-Books </vt:lpstr>
      <vt:lpstr>NEW NFHS Rules App</vt:lpstr>
      <vt:lpstr> Guidelines for Schools and state associations for consideration of accommodations </vt:lpstr>
      <vt:lpstr>Designated hitter Rule 3-1-4a2</vt:lpstr>
      <vt:lpstr>NFHS learning center</vt:lpstr>
      <vt:lpstr>PowerPoint Presentation</vt:lpstr>
      <vt:lpstr>PowerPoint Presentation</vt:lpstr>
      <vt:lpstr>PowerPoint Presentation</vt:lpstr>
      <vt:lpstr>NFHS OFFICIALS EDUCATION SPORT-SPECIFIC COURSES</vt:lpstr>
      <vt:lpstr>Interscholastic Officiating www.nfhslearn.com</vt:lpstr>
      <vt:lpstr>PowerPoint Presentation</vt:lpstr>
      <vt:lpstr>PowerPoint Presentation</vt:lpstr>
      <vt:lpstr>Nfhs learning center www.nfhslearn.com</vt:lpstr>
      <vt:lpstr>www.nfhslearn.com</vt:lpstr>
      <vt:lpstr>NFHS Network</vt:lpstr>
      <vt:lpstr>NFHS Network</vt:lpstr>
      <vt:lpstr>PowerPoint Presentation</vt:lpstr>
      <vt:lpstr>PowerPoint Presentation</vt:lpstr>
      <vt:lpstr>NFHS Network</vt:lpstr>
      <vt:lpstr>Thank you and have a great Baseball season!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NFHS Baseball Rules Powerpoint</dc:title>
  <dc:creator>B. Elliot Hopkins</dc:creator>
  <cp:lastModifiedBy>jay</cp:lastModifiedBy>
  <cp:revision>7</cp:revision>
  <dcterms:created xsi:type="dcterms:W3CDTF">2021-10-05T19:39:07Z</dcterms:created>
  <dcterms:modified xsi:type="dcterms:W3CDTF">2021-11-15T20:09:40Z</dcterms:modified>
</cp:coreProperties>
</file>