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802" r:id="rId2"/>
    <p:sldMasterId id="2147483817" r:id="rId3"/>
  </p:sldMasterIdLst>
  <p:notesMasterIdLst>
    <p:notesMasterId r:id="rId79"/>
  </p:notesMasterIdLst>
  <p:handoutMasterIdLst>
    <p:handoutMasterId r:id="rId80"/>
  </p:handoutMasterIdLst>
  <p:sldIdLst>
    <p:sldId id="281" r:id="rId4"/>
    <p:sldId id="632" r:id="rId5"/>
    <p:sldId id="317" r:id="rId6"/>
    <p:sldId id="406" r:id="rId7"/>
    <p:sldId id="282" r:id="rId8"/>
    <p:sldId id="256" r:id="rId9"/>
    <p:sldId id="633" r:id="rId10"/>
    <p:sldId id="634" r:id="rId11"/>
    <p:sldId id="648" r:id="rId12"/>
    <p:sldId id="258" r:id="rId13"/>
    <p:sldId id="259" r:id="rId14"/>
    <p:sldId id="646" r:id="rId15"/>
    <p:sldId id="645" r:id="rId16"/>
    <p:sldId id="644" r:id="rId17"/>
    <p:sldId id="641" r:id="rId18"/>
    <p:sldId id="440" r:id="rId19"/>
    <p:sldId id="257" r:id="rId20"/>
    <p:sldId id="643" r:id="rId21"/>
    <p:sldId id="642" r:id="rId22"/>
    <p:sldId id="260" r:id="rId23"/>
    <p:sldId id="640" r:id="rId24"/>
    <p:sldId id="639" r:id="rId25"/>
    <p:sldId id="660" r:id="rId26"/>
    <p:sldId id="661" r:id="rId27"/>
    <p:sldId id="659" r:id="rId28"/>
    <p:sldId id="650" r:id="rId29"/>
    <p:sldId id="635" r:id="rId30"/>
    <p:sldId id="658" r:id="rId31"/>
    <p:sldId id="261" r:id="rId32"/>
    <p:sldId id="638" r:id="rId33"/>
    <p:sldId id="656" r:id="rId34"/>
    <p:sldId id="647" r:id="rId35"/>
    <p:sldId id="653" r:id="rId36"/>
    <p:sldId id="655" r:id="rId37"/>
    <p:sldId id="654" r:id="rId38"/>
    <p:sldId id="652" r:id="rId39"/>
    <p:sldId id="637" r:id="rId40"/>
    <p:sldId id="636" r:id="rId41"/>
    <p:sldId id="651" r:id="rId42"/>
    <p:sldId id="649" r:id="rId43"/>
    <p:sldId id="285" r:id="rId44"/>
    <p:sldId id="663" r:id="rId45"/>
    <p:sldId id="664" r:id="rId46"/>
    <p:sldId id="665" r:id="rId47"/>
    <p:sldId id="662" r:id="rId48"/>
    <p:sldId id="666" r:id="rId49"/>
    <p:sldId id="284" r:id="rId50"/>
    <p:sldId id="682" r:id="rId51"/>
    <p:sldId id="667" r:id="rId52"/>
    <p:sldId id="677" r:id="rId53"/>
    <p:sldId id="676" r:id="rId54"/>
    <p:sldId id="675" r:id="rId55"/>
    <p:sldId id="678" r:id="rId56"/>
    <p:sldId id="679" r:id="rId57"/>
    <p:sldId id="681" r:id="rId58"/>
    <p:sldId id="683" r:id="rId59"/>
    <p:sldId id="674" r:id="rId60"/>
    <p:sldId id="673" r:id="rId61"/>
    <p:sldId id="670" r:id="rId62"/>
    <p:sldId id="669" r:id="rId63"/>
    <p:sldId id="283" r:id="rId64"/>
    <p:sldId id="672" r:id="rId65"/>
    <p:sldId id="671" r:id="rId66"/>
    <p:sldId id="668" r:id="rId67"/>
    <p:sldId id="286" r:id="rId68"/>
    <p:sldId id="279" r:id="rId69"/>
    <p:sldId id="433" r:id="rId70"/>
    <p:sldId id="319" r:id="rId71"/>
    <p:sldId id="432" r:id="rId72"/>
    <p:sldId id="315" r:id="rId73"/>
    <p:sldId id="631" r:id="rId74"/>
    <p:sldId id="313" r:id="rId75"/>
    <p:sldId id="280" r:id="rId76"/>
    <p:sldId id="314" r:id="rId77"/>
    <p:sldId id="287" r:id="rId78"/>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0808"/>
    <a:srgbClr val="0020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2813" autoAdjust="0"/>
  </p:normalViewPr>
  <p:slideViewPr>
    <p:cSldViewPr snapToGrid="0">
      <p:cViewPr>
        <p:scale>
          <a:sx n="117" d="100"/>
          <a:sy n="117" d="100"/>
        </p:scale>
        <p:origin x="-108" y="-102"/>
      </p:cViewPr>
      <p:guideLst>
        <p:guide orient="horz" pos="2160"/>
        <p:guide pos="3840"/>
      </p:guideLst>
    </p:cSldViewPr>
  </p:slideViewPr>
  <p:outlineViewPr>
    <p:cViewPr>
      <p:scale>
        <a:sx n="33" d="100"/>
        <a:sy n="33" d="100"/>
      </p:scale>
      <p:origin x="0" y="-9522"/>
    </p:cViewPr>
  </p:outlineViewPr>
  <p:notesTextViewPr>
    <p:cViewPr>
      <p:scale>
        <a:sx n="100" d="100"/>
        <a:sy n="100" d="100"/>
      </p:scale>
      <p:origin x="0" y="0"/>
    </p:cViewPr>
  </p:notesTextViewPr>
  <p:sorterViewPr>
    <p:cViewPr varScale="1">
      <p:scale>
        <a:sx n="100" d="100"/>
        <a:sy n="100" d="100"/>
      </p:scale>
      <p:origin x="0" y="-28144"/>
    </p:cViewPr>
  </p:sorterViewPr>
  <p:notesViewPr>
    <p:cSldViewPr snapToGrid="0">
      <p:cViewPr varScale="1">
        <p:scale>
          <a:sx n="69" d="100"/>
          <a:sy n="69" d="100"/>
        </p:scale>
        <p:origin x="2535" y="5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tableStyles" Target="tableStyles.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notesMaster" Target="notesMasters/notesMaster1.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viewProps" Target="viewProps.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0D38392C-5B1B-4091-92F5-0AF516E230C0}" type="datetimeFigureOut">
              <a:rPr lang="en-US"/>
              <a:pPr>
                <a:defRPr/>
              </a:pPr>
              <a:t>9/27/2022</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26BD201C-12E2-4DBB-9A5B-6B389EAEBA6C}"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FAC896CC-00FF-4966-96CE-D3E3C41D982D}" type="datetimeFigureOut">
              <a:rPr lang="en-US"/>
              <a:pPr>
                <a:defRPr/>
              </a:pPr>
              <a:t>9/27/2022</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8B4E09B2-6408-441F-BB3F-D03E0D1A73E8}" type="slidenum">
              <a:rPr lang="en-US"/>
              <a:pPr>
                <a:defRPr/>
              </a:pPr>
              <a:t>‹#›</a:t>
            </a:fld>
            <a:endParaRPr lang="en-US"/>
          </a:p>
        </p:txBody>
      </p:sp>
    </p:spTree>
    <p:extLst>
      <p:ext uri="{BB962C8B-B14F-4D97-AF65-F5344CB8AC3E}">
        <p14:creationId xmlns:p14="http://schemas.microsoft.com/office/powerpoint/2010/main" val="1666234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73.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a:t>
            </a:fld>
            <a:endParaRPr lang="en-US"/>
          </a:p>
        </p:txBody>
      </p:sp>
    </p:spTree>
    <p:extLst>
      <p:ext uri="{BB962C8B-B14F-4D97-AF65-F5344CB8AC3E}">
        <p14:creationId xmlns:p14="http://schemas.microsoft.com/office/powerpoint/2010/main" val="17124728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NFHS is the national leader and advocate for high school athletics and performing arts programs. Services of the NFHS reach more than 19,000 high schools and 12 million participants throughout the 8 NFHS sections across the U.S.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 significant responsibility of the NFHS is the commitment to writing quality playing rules for 17 high school sports for boys and girls, in addition to providing educational resources for high school coaches, officials, parents and students.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It is the vision of the NFHS to help prepare tomorrow’s leaders for the next level of life through the many program offerings in education-based athletics and activities.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5092783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dirty="0"/>
              <a:t>All rules committee recommended rules changes are vetted through the NFHS Rules Review Committee before advancing to the NFHS Board of Directors for final action.  The committee </a:t>
            </a:r>
            <a:r>
              <a:rPr lang="en-US" baseline="0" dirty="0"/>
              <a:t>is comprised of all NFHS Director of Sports and chaired by the NFHS Chief Operating Officer. </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a:t>
            </a:fld>
            <a:endParaRPr lang="en-US"/>
          </a:p>
        </p:txBody>
      </p:sp>
    </p:spTree>
    <p:extLst>
      <p:ext uri="{BB962C8B-B14F-4D97-AF65-F5344CB8AC3E}">
        <p14:creationId xmlns:p14="http://schemas.microsoft.com/office/powerpoint/2010/main" val="39217716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5</a:t>
            </a:fld>
            <a:endParaRPr lang="en-US"/>
          </a:p>
        </p:txBody>
      </p:sp>
    </p:spTree>
    <p:extLst>
      <p:ext uri="{BB962C8B-B14F-4D97-AF65-F5344CB8AC3E}">
        <p14:creationId xmlns:p14="http://schemas.microsoft.com/office/powerpoint/2010/main" val="29088069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9198599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7308256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1139998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16</a:t>
            </a:fld>
            <a:endParaRPr lang="en-US"/>
          </a:p>
        </p:txBody>
      </p:sp>
    </p:spTree>
    <p:extLst>
      <p:ext uri="{BB962C8B-B14F-4D97-AF65-F5344CB8AC3E}">
        <p14:creationId xmlns:p14="http://schemas.microsoft.com/office/powerpoint/2010/main" val="10261153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7302292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9150514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1746512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41</a:t>
            </a:fld>
            <a:endParaRPr lang="en-US"/>
          </a:p>
        </p:txBody>
      </p:sp>
    </p:spTree>
    <p:extLst>
      <p:ext uri="{BB962C8B-B14F-4D97-AF65-F5344CB8AC3E}">
        <p14:creationId xmlns:p14="http://schemas.microsoft.com/office/powerpoint/2010/main" val="10205240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47</a:t>
            </a:fld>
            <a:endParaRPr lang="en-US"/>
          </a:p>
        </p:txBody>
      </p:sp>
    </p:spTree>
    <p:extLst>
      <p:ext uri="{BB962C8B-B14F-4D97-AF65-F5344CB8AC3E}">
        <p14:creationId xmlns:p14="http://schemas.microsoft.com/office/powerpoint/2010/main" val="827019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2904607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65</a:t>
            </a:fld>
            <a:endParaRPr lang="en-US"/>
          </a:p>
        </p:txBody>
      </p:sp>
    </p:spTree>
    <p:extLst>
      <p:ext uri="{BB962C8B-B14F-4D97-AF65-F5344CB8AC3E}">
        <p14:creationId xmlns:p14="http://schemas.microsoft.com/office/powerpoint/2010/main" val="27329602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66</a:t>
            </a:fld>
            <a:endParaRPr lang="en-US"/>
          </a:p>
        </p:txBody>
      </p:sp>
    </p:spTree>
    <p:extLst>
      <p:ext uri="{BB962C8B-B14F-4D97-AF65-F5344CB8AC3E}">
        <p14:creationId xmlns:p14="http://schemas.microsoft.com/office/powerpoint/2010/main" val="6968018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67</a:t>
            </a:fld>
            <a:endParaRPr lang="en-US"/>
          </a:p>
        </p:txBody>
      </p:sp>
    </p:spTree>
    <p:extLst>
      <p:ext uri="{BB962C8B-B14F-4D97-AF65-F5344CB8AC3E}">
        <p14:creationId xmlns:p14="http://schemas.microsoft.com/office/powerpoint/2010/main" val="15338762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2813" rtl="0" eaLnBrk="1" fontAlgn="base" latinLnBrk="0" hangingPunct="1">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Rules app for all NFHS rules books and case books are available on iTunes and Google Play. Rules books and case books are cross-linked and enabled for searchable content.</a:t>
            </a:r>
          </a:p>
          <a:p>
            <a:pPr marL="0" marR="0" lvl="0" indent="0" algn="l" defTabSz="912813" rtl="0" eaLnBrk="1" fontAlgn="base" latinLnBrk="0" hangingPunct="1">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mn-cs"/>
            </a:endParaRPr>
          </a:p>
          <a:p>
            <a:pPr marL="171450" marR="0" lvl="0" indent="-171450" algn="l" defTabSz="9128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App is free to download.</a:t>
            </a:r>
          </a:p>
          <a:p>
            <a:pPr marL="171450" marR="0" lvl="0" indent="-171450" algn="l" defTabSz="9128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Each book subscription is $6.99.</a:t>
            </a:r>
          </a:p>
          <a:p>
            <a:pPr marL="171450" marR="0" lvl="0" indent="-171450" algn="l" defTabSz="9128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NFHS Coaches and Officials Association paid members get all books for free.</a:t>
            </a:r>
          </a:p>
          <a:p>
            <a:pPr marL="171450" marR="0" lvl="0" indent="-171450" algn="l" defTabSz="9128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100% states members get books for free in sports designated by their state.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8363228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ct val="0"/>
              </a:spcBef>
              <a:buFont typeface="Wingdings" panose="05000000000000000000" pitchFamily="2" charset="2"/>
              <a:buChar char="§"/>
            </a:pPr>
            <a:r>
              <a:rPr lang="en-US" altLang="en-US" dirty="0">
                <a:latin typeface="+mn-lt"/>
                <a:cs typeface="Arial" pitchFamily="34" charset="0"/>
              </a:rPr>
              <a:t>To assist state associations in working with schools for the inclusion of students with disabilities, the following guide prepared by the NFHS Task Force on the Inclusion of Students with Disabilities is being provided for your review.</a:t>
            </a:r>
          </a:p>
          <a:p>
            <a:pPr marL="171450" indent="-171450">
              <a:spcBef>
                <a:spcPct val="0"/>
              </a:spcBef>
              <a:buFont typeface="Wingdings" panose="05000000000000000000" pitchFamily="2" charset="2"/>
              <a:buChar char="§"/>
            </a:pPr>
            <a:r>
              <a:rPr lang="en-US" altLang="en-US" dirty="0">
                <a:latin typeface="+mn-lt"/>
                <a:cs typeface="Arial" pitchFamily="34" charset="0"/>
              </a:rPr>
              <a:t>Following these guidelines will assist in the individual student assessment by the student and the school.</a:t>
            </a:r>
          </a:p>
          <a:p>
            <a:pPr marL="171450" indent="-171450">
              <a:spcBef>
                <a:spcPct val="0"/>
              </a:spcBef>
              <a:buFont typeface="Wingdings" panose="05000000000000000000" pitchFamily="2" charset="2"/>
              <a:buChar char="§"/>
            </a:pPr>
            <a:r>
              <a:rPr lang="en-US" altLang="en-US" dirty="0">
                <a:latin typeface="+mn-lt"/>
                <a:cs typeface="Arial" pitchFamily="34" charset="0"/>
              </a:rPr>
              <a:t>When requesting a possible accommodation, coaches should work with their school and the state association as early as possible in the sport season. </a:t>
            </a:r>
          </a:p>
          <a:p>
            <a:pPr marL="171450" indent="-171450">
              <a:spcBef>
                <a:spcPct val="0"/>
              </a:spcBef>
              <a:buFont typeface="Wingdings" panose="05000000000000000000" pitchFamily="2" charset="2"/>
              <a:buChar char="§"/>
            </a:pPr>
            <a:r>
              <a:rPr lang="en-US" altLang="en-US" dirty="0">
                <a:latin typeface="+mn-lt"/>
                <a:cs typeface="Arial" pitchFamily="34" charset="0"/>
              </a:rPr>
              <a:t>Contest officials shall defer decisions on rule accommodations to the respective state association. </a:t>
            </a:r>
          </a:p>
          <a:p>
            <a:pPr marL="171450" indent="-171450">
              <a:spcBef>
                <a:spcPct val="0"/>
              </a:spcBef>
              <a:buFont typeface="Wingdings" panose="05000000000000000000" pitchFamily="2" charset="2"/>
              <a:buChar char="§"/>
            </a:pPr>
            <a:r>
              <a:rPr lang="en-US" altLang="en-US" dirty="0">
                <a:latin typeface="+mn-lt"/>
                <a:cs typeface="Arial" pitchFamily="34" charset="0"/>
              </a:rPr>
              <a:t>This information serves as a guide.  Each state association may develop its own process.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7016167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70</a:t>
            </a:fld>
            <a:endParaRPr lang="en-US"/>
          </a:p>
        </p:txBody>
      </p:sp>
    </p:spTree>
    <p:extLst>
      <p:ext uri="{BB962C8B-B14F-4D97-AF65-F5344CB8AC3E}">
        <p14:creationId xmlns:p14="http://schemas.microsoft.com/office/powerpoint/2010/main" val="26142658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b="0" i="0" kern="1200" dirty="0">
                <a:solidFill>
                  <a:schemeClr val="tx1"/>
                </a:solidFill>
                <a:effectLst/>
                <a:latin typeface="+mn-lt"/>
                <a:ea typeface="+mn-ea"/>
                <a:cs typeface="+mn-cs"/>
              </a:rPr>
              <a:t>The NFHS Learning Center is the home to more than 90 online professional development courses for everyone within the interscholastic community - coaches, students, officials, parents, administrators, and individuals within performing arts programs. More than 60 courses are available for free.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NFHS is an Accredited Institution and has delivered more than 15 million courses on its NFHS Learning Center platform since its inception in 2007. In receiving national accreditation by </a:t>
            </a:r>
            <a:r>
              <a:rPr lang="en-US" sz="1200" b="0" i="0" kern="1200" dirty="0" err="1">
                <a:solidFill>
                  <a:schemeClr val="tx1"/>
                </a:solidFill>
                <a:effectLst/>
                <a:latin typeface="+mn-lt"/>
                <a:ea typeface="+mn-ea"/>
                <a:cs typeface="+mn-cs"/>
              </a:rPr>
              <a:t>Cognia</a:t>
            </a:r>
            <a:r>
              <a:rPr lang="en-US" sz="1200" b="0" i="0" kern="1200" dirty="0">
                <a:solidFill>
                  <a:schemeClr val="tx1"/>
                </a:solidFill>
                <a:effectLst/>
                <a:latin typeface="+mn-lt"/>
                <a:ea typeface="+mn-ea"/>
                <a:cs typeface="+mn-cs"/>
              </a:rPr>
              <a:t>, the NFHS has upheld itself to rigorous standards that focus on productive learning environments, equitable resource allocation that meet the needs of learners, and effective leadership.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NFHS Learning Center features its flagship coaching course, “Fundamentals of Coaching,” as well as several health and safety courses that have been completed by millions of individuals, such as “Concussion in Sports,” “Heat Illness Prevention,” “Sudden Cardiac Arrest” and “Protecting Students from Abuse.” The NFHS Learning Center offers several national credentials that can be earned by individuals who complete specific NFHS courses. Through the School Honor Roll Program, schools can earn a physical banner to hang in their school.</a:t>
            </a:r>
          </a:p>
          <a:p>
            <a:r>
              <a:rPr lang="en-US" sz="1200" b="0" i="0" kern="1200">
                <a:solidFill>
                  <a:schemeClr val="tx1"/>
                </a:solidFill>
                <a:effectLst/>
                <a:latin typeface="+mn-lt"/>
                <a:ea typeface="+mn-ea"/>
                <a:cs typeface="+mn-cs"/>
              </a:rPr>
              <a:t> </a:t>
            </a:r>
          </a:p>
          <a:p>
            <a:r>
              <a:rPr lang="en-US" sz="1200" b="0" i="0" kern="1200">
                <a:solidFill>
                  <a:schemeClr val="tx1"/>
                </a:solidFill>
                <a:effectLst/>
                <a:latin typeface="+mn-lt"/>
                <a:ea typeface="+mn-ea"/>
                <a:cs typeface="+mn-cs"/>
              </a:rPr>
              <a:t>To </a:t>
            </a:r>
            <a:r>
              <a:rPr lang="en-US" sz="1200" b="0" i="0" kern="1200" dirty="0">
                <a:solidFill>
                  <a:schemeClr val="tx1"/>
                </a:solidFill>
                <a:effectLst/>
                <a:latin typeface="+mn-lt"/>
                <a:ea typeface="+mn-ea"/>
                <a:cs typeface="+mn-cs"/>
              </a:rPr>
              <a:t>learn more and start your professional development journey, please visit the NFHS Learning Center at </a:t>
            </a:r>
            <a:r>
              <a:rPr lang="en-US" sz="1200" b="0" i="0" kern="1200" dirty="0" err="1">
                <a:solidFill>
                  <a:schemeClr val="tx1"/>
                </a:solidFill>
                <a:effectLst/>
                <a:latin typeface="+mn-lt"/>
                <a:ea typeface="+mn-ea"/>
                <a:cs typeface="+mn-cs"/>
              </a:rPr>
              <a:t>NFHSLearn.com</a:t>
            </a:r>
            <a:r>
              <a:rPr lang="en-US" sz="1200" b="0" i="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71</a:t>
            </a:fld>
            <a:endParaRPr lang="en-US"/>
          </a:p>
        </p:txBody>
      </p:sp>
    </p:spTree>
    <p:extLst>
      <p:ext uri="{BB962C8B-B14F-4D97-AF65-F5344CB8AC3E}">
        <p14:creationId xmlns:p14="http://schemas.microsoft.com/office/powerpoint/2010/main" val="31056081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72</a:t>
            </a:fld>
            <a:endParaRPr lang="en-US"/>
          </a:p>
        </p:txBody>
      </p:sp>
    </p:spTree>
    <p:extLst>
      <p:ext uri="{BB962C8B-B14F-4D97-AF65-F5344CB8AC3E}">
        <p14:creationId xmlns:p14="http://schemas.microsoft.com/office/powerpoint/2010/main" val="25698742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xmlns="" id="{3F49E764-0B63-49CB-84CB-12F00888E9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xmlns="" id="{5AE6C3FF-3B2D-4659-A62A-FAFACEB3920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NFHS Network is the leader in streaming Live and On Demand high school sports.</a:t>
            </a:r>
          </a:p>
          <a:p>
            <a:endParaRPr lang="en-US" altLang="en-US" dirty="0"/>
          </a:p>
          <a:p>
            <a:r>
              <a:rPr lang="en-US" altLang="en-US" dirty="0"/>
              <a:t>Partnered with the </a:t>
            </a:r>
            <a:r>
              <a:rPr lang="en-US" altLang="en-US" b="1" dirty="0">
                <a:hlinkClick r:id="rId3"/>
              </a:rPr>
              <a:t>National Federation of State High School Associations</a:t>
            </a:r>
            <a:r>
              <a:rPr lang="en-US" altLang="en-US" dirty="0"/>
              <a:t>, 45 high school state athletic/activities associations, and </a:t>
            </a:r>
            <a:r>
              <a:rPr lang="en-US" altLang="en-US" dirty="0" err="1"/>
              <a:t>PlayOn</a:t>
            </a:r>
            <a:r>
              <a:rPr lang="en-US" altLang="en-US" dirty="0"/>
              <a:t>! Sports, the NFHS Network is a joint venture created to provide fans with the ability to stream high school sports on any device, from wherever they are.</a:t>
            </a:r>
          </a:p>
          <a:p>
            <a:endParaRPr lang="en-US" altLang="en-US" dirty="0"/>
          </a:p>
          <a:p>
            <a:r>
              <a:rPr lang="en-US" altLang="en-US" dirty="0"/>
              <a:t>All NFHS Network events are available to watch online at </a:t>
            </a:r>
            <a:r>
              <a:rPr lang="en-US" altLang="en-US" b="1" dirty="0">
                <a:hlinkClick r:id="rId4"/>
              </a:rPr>
              <a:t>www.NFHSnetwork.com</a:t>
            </a:r>
            <a:r>
              <a:rPr lang="en-US" altLang="en-US" dirty="0"/>
              <a:t> and through the NFHS Network Live App for iOS and Android. Follow us on </a:t>
            </a:r>
            <a:r>
              <a:rPr lang="en-US" altLang="en-US" b="1" dirty="0">
                <a:hlinkClick r:id="rId5"/>
              </a:rPr>
              <a:t>Facebook</a:t>
            </a:r>
            <a:r>
              <a:rPr lang="en-US" altLang="en-US" dirty="0"/>
              <a:t>, </a:t>
            </a:r>
            <a:r>
              <a:rPr lang="en-US" altLang="en-US" b="1" dirty="0">
                <a:hlinkClick r:id="rId6"/>
              </a:rPr>
              <a:t>Twitter</a:t>
            </a:r>
            <a:r>
              <a:rPr lang="en-US" altLang="en-US" dirty="0"/>
              <a:t>, </a:t>
            </a:r>
            <a:r>
              <a:rPr lang="en-US" altLang="en-US" b="1" dirty="0">
                <a:hlinkClick r:id="rId7"/>
              </a:rPr>
              <a:t>Instagram</a:t>
            </a:r>
            <a:r>
              <a:rPr lang="en-US" altLang="en-US" dirty="0"/>
              <a:t>, and </a:t>
            </a:r>
            <a:r>
              <a:rPr lang="en-US" altLang="en-US" b="1" dirty="0">
                <a:hlinkClick r:id="rId8"/>
              </a:rPr>
              <a:t>YouTube</a:t>
            </a:r>
            <a:r>
              <a:rPr lang="en-US" altLang="en-US" dirty="0"/>
              <a:t>.</a:t>
            </a:r>
          </a:p>
          <a:p>
            <a:endParaRPr lang="en-US" altLang="en-US" dirty="0"/>
          </a:p>
          <a:p>
            <a:r>
              <a:rPr lang="en-US" altLang="en-US" dirty="0"/>
              <a:t>Watching high school sports and events has never been easier.</a:t>
            </a:r>
          </a:p>
          <a:p>
            <a:endParaRPr lang="en-US" altLang="en-US" dirty="0"/>
          </a:p>
          <a:p>
            <a:r>
              <a:rPr lang="en-US" altLang="en-US" dirty="0"/>
              <a:t>The NFHS Network’s goal to broadcast live all 2 million high school sporting events by 2025.</a:t>
            </a:r>
          </a:p>
          <a:p>
            <a:endParaRPr lang="en-US" altLang="en-US" dirty="0"/>
          </a:p>
          <a:p>
            <a:r>
              <a:rPr lang="en-US" altLang="en-US" dirty="0"/>
              <a:t>The NFHS Network covers 27 different regular season and postseason sports, as well as other high school activities, celebrating the accomplishments of students-athletes, student broadcasters, and high schools across the country.</a:t>
            </a:r>
          </a:p>
          <a:p>
            <a:endParaRPr lang="en-US" altLang="en-US" dirty="0"/>
          </a:p>
          <a:p>
            <a:endParaRPr lang="en-US" altLang="en-US" dirty="0"/>
          </a:p>
        </p:txBody>
      </p:sp>
      <p:sp>
        <p:nvSpPr>
          <p:cNvPr id="39940" name="Slide Number Placeholder 3">
            <a:extLst>
              <a:ext uri="{FF2B5EF4-FFF2-40B4-BE49-F238E27FC236}">
                <a16:creationId xmlns:a16="http://schemas.microsoft.com/office/drawing/2014/main" xmlns="" id="{C77D4807-1A50-4966-AE8C-F6E0310144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0C41D3-3470-4D3A-AC95-814AB2B8462E}"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73</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xmlns="" id="{B33EFE07-4C8E-4936-9725-43FE355122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xmlns="" id="{DE071D2A-32FD-4DA6-85F6-CEB1BA9CACE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NFHS Network will broadcast over 150,000 live events this year. If your school is not a member of the NFHS Network School Broadcast Program, please contact us at Mark.Koski@NFHSnetwork.com</a:t>
            </a:r>
          </a:p>
          <a:p>
            <a:endParaRPr lang="en-US" altLang="en-US"/>
          </a:p>
        </p:txBody>
      </p:sp>
      <p:sp>
        <p:nvSpPr>
          <p:cNvPr id="41988" name="Slide Number Placeholder 3">
            <a:extLst>
              <a:ext uri="{FF2B5EF4-FFF2-40B4-BE49-F238E27FC236}">
                <a16:creationId xmlns:a16="http://schemas.microsoft.com/office/drawing/2014/main" xmlns="" id="{7A543CCF-E115-48D9-B7E6-1BAEB82080A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CDFA74-AD87-4B98-9EF5-04469DF3089D}"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74</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75</a:t>
            </a:fld>
            <a:endParaRPr lang="en-US"/>
          </a:p>
        </p:txBody>
      </p:sp>
    </p:spTree>
    <p:extLst>
      <p:ext uri="{BB962C8B-B14F-4D97-AF65-F5344CB8AC3E}">
        <p14:creationId xmlns:p14="http://schemas.microsoft.com/office/powerpoint/2010/main" val="33440297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bwMode="auto">
          <a:xfrm>
            <a:off x="0" y="3956"/>
            <a:ext cx="12192000" cy="4408510"/>
          </a:xfrm>
          <a:prstGeom prst="rect">
            <a:avLst/>
          </a:prstGeom>
          <a:noFill/>
          <a:ln w="9525">
            <a:noFill/>
            <a:miter lim="800000"/>
            <a:headEnd/>
            <a:tailEnd/>
          </a:ln>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hasCustomPrompt="1"/>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dirty="0"/>
              <a:t>2020-21 NFHS VOLLEYBALL </a:t>
            </a:r>
            <a:br>
              <a:rPr lang="en-US" dirty="0"/>
            </a:br>
            <a:r>
              <a:rPr lang="en-US" dirty="0"/>
              <a:t>RULES POWERPOINT</a:t>
            </a:r>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TextBox 11">
            <a:extLst>
              <a:ext uri="{FF2B5EF4-FFF2-40B4-BE49-F238E27FC236}">
                <a16:creationId xmlns:a16="http://schemas.microsoft.com/office/drawing/2014/main" xmlns="" id="{2BDE4F00-FB5F-4D66-85FC-86BF17486429}"/>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pic>
        <p:nvPicPr>
          <p:cNvPr id="10" name="Picture 9">
            <a:extLst>
              <a:ext uri="{FF2B5EF4-FFF2-40B4-BE49-F238E27FC236}">
                <a16:creationId xmlns:a16="http://schemas.microsoft.com/office/drawing/2014/main" xmlns="" id="{B9704F59-82A7-4712-AB38-D4DC0C7A101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0526" y="5183978"/>
            <a:ext cx="1235909" cy="144415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pic>
        <p:nvPicPr>
          <p:cNvPr id="8" name="Picture 7" descr="A picture containing person, sport, player&#10;&#10;Description automatically generated">
            <a:extLst>
              <a:ext uri="{FF2B5EF4-FFF2-40B4-BE49-F238E27FC236}">
                <a16:creationId xmlns:a16="http://schemas.microsoft.com/office/drawing/2014/main" xmlns="" id="{07095212-E227-7410-E975-CDF5B5D6E39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4408510"/>
          </a:xfrm>
          <a:prstGeom prst="rect">
            <a:avLst/>
          </a:prstGeom>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TextBox 9">
            <a:extLst>
              <a:ext uri="{FF2B5EF4-FFF2-40B4-BE49-F238E27FC236}">
                <a16:creationId xmlns:a16="http://schemas.microsoft.com/office/drawing/2014/main" xmlns="" id="{C607A346-66E3-43B4-801A-2BFF90156E0C}"/>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pic>
        <p:nvPicPr>
          <p:cNvPr id="11" name="Picture 10">
            <a:extLst>
              <a:ext uri="{FF2B5EF4-FFF2-40B4-BE49-F238E27FC236}">
                <a16:creationId xmlns:a16="http://schemas.microsoft.com/office/drawing/2014/main" xmlns="" id="{D65A2625-F246-46E5-B681-BB1FF3275C0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0526" y="5183978"/>
            <a:ext cx="1235909" cy="1444153"/>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9/27/2022</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9/27/2022</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9/27/2022</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9/27/2022</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9/27/2022</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9/27/2022</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A picture containing person, sport, player&#10;&#10;Description automatically generated">
            <a:extLst>
              <a:ext uri="{FF2B5EF4-FFF2-40B4-BE49-F238E27FC236}">
                <a16:creationId xmlns:a16="http://schemas.microsoft.com/office/drawing/2014/main" xmlns="" id="{71DB8C45-FD0A-AAEE-2D9A-1C9795FC0AF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4408510"/>
          </a:xfrm>
          <a:prstGeom prst="rect">
            <a:avLst/>
          </a:prstGeom>
        </p:spPr>
      </p:pic>
      <p:sp>
        <p:nvSpPr>
          <p:cNvPr id="11" name="Rectangle 10">
            <a:extLst>
              <a:ext uri="{FF2B5EF4-FFF2-40B4-BE49-F238E27FC236}">
                <a16:creationId xmlns:a16="http://schemas.microsoft.com/office/drawing/2014/main" xmlns="" id="{002F693D-3A2D-485E-840C-96DD640D51F1}"/>
              </a:ext>
            </a:extLst>
          </p:cNvPr>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5" name="Picture 4" descr="A close up of a sign&#10;&#10;Description automatically generated">
            <a:extLst>
              <a:ext uri="{FF2B5EF4-FFF2-40B4-BE49-F238E27FC236}">
                <a16:creationId xmlns:a16="http://schemas.microsoft.com/office/drawing/2014/main" xmlns="" id="{70004C49-E55F-4321-B06D-5AD8EBB33D4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69929" y="4858995"/>
            <a:ext cx="1260753" cy="1472184"/>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71374115-2802-426E-A91F-496070C3061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0" y="12528"/>
            <a:ext cx="12191999" cy="4408510"/>
          </a:xfrm>
          <a:prstGeom prst="rect">
            <a:avLst/>
          </a:prstGeom>
        </p:spPr>
      </p:pic>
      <p:sp>
        <p:nvSpPr>
          <p:cNvPr id="10" name="Rectangle 9">
            <a:extLst>
              <a:ext uri="{FF2B5EF4-FFF2-40B4-BE49-F238E27FC236}">
                <a16:creationId xmlns:a16="http://schemas.microsoft.com/office/drawing/2014/main" xmlns="" id="{F4C7A326-9B3E-4264-A6BF-FB6810FA259D}"/>
              </a:ext>
            </a:extLst>
          </p:cNvPr>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close up of a sign&#10;&#10;Description automatically generated">
            <a:extLst>
              <a:ext uri="{FF2B5EF4-FFF2-40B4-BE49-F238E27FC236}">
                <a16:creationId xmlns:a16="http://schemas.microsoft.com/office/drawing/2014/main" xmlns="" id="{95946FB7-8166-4451-950F-4148F56F0C0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69929" y="4858995"/>
            <a:ext cx="1260753" cy="1472184"/>
          </a:xfrm>
          <a:prstGeom prst="rect">
            <a:avLst/>
          </a:prstGeom>
        </p:spPr>
      </p:pic>
    </p:spTree>
    <p:extLst>
      <p:ext uri="{BB962C8B-B14F-4D97-AF65-F5344CB8AC3E}">
        <p14:creationId xmlns:p14="http://schemas.microsoft.com/office/powerpoint/2010/main" val="4270132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DE9B0DA6-9A65-42DD-BAFA-0E7ECCDF2473}"/>
              </a:ext>
            </a:extLst>
          </p:cNvPr>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1" descr="Slide18.png">
            <a:extLst>
              <a:ext uri="{FF2B5EF4-FFF2-40B4-BE49-F238E27FC236}">
                <a16:creationId xmlns:a16="http://schemas.microsoft.com/office/drawing/2014/main" xmlns="" id="{01DEB02C-E548-4072-8638-4A420287167D}"/>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6187" b="51430"/>
          <a:stretch/>
        </p:blipFill>
        <p:spPr bwMode="auto">
          <a:xfrm>
            <a:off x="0" y="-7938"/>
            <a:ext cx="12192000" cy="4427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10" name="Picture 9" descr="NFHS Network_FC_RGB_Transparent@300.png">
            <a:extLst>
              <a:ext uri="{FF2B5EF4-FFF2-40B4-BE49-F238E27FC236}">
                <a16:creationId xmlns:a16="http://schemas.microsoft.com/office/drawing/2014/main" xmlns="" id="{41672B34-AEAD-4569-9BFE-32C62828BE4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07532" y="4603750"/>
            <a:ext cx="2008268" cy="2008268"/>
          </a:xfrm>
          <a:prstGeom prst="rect">
            <a:avLst/>
          </a:prstGeom>
        </p:spPr>
      </p:pic>
    </p:spTree>
    <p:extLst>
      <p:ext uri="{BB962C8B-B14F-4D97-AF65-F5344CB8AC3E}">
        <p14:creationId xmlns:p14="http://schemas.microsoft.com/office/powerpoint/2010/main" val="9485048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9/27/2022</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descr="Students.jpg">
            <a:extLst>
              <a:ext uri="{FF2B5EF4-FFF2-40B4-BE49-F238E27FC236}">
                <a16:creationId xmlns:a16="http://schemas.microsoft.com/office/drawing/2014/main" xmlns="" id="{05776A87-DE02-4380-BE4E-590E16FBA8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xmlns=""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A9D18706-4BDE-4282-9907-004B987D0889}"/>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769A6EE4-7B2A-4A1F-9D78-2ABD8DC0C3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327574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pic>
        <p:nvPicPr>
          <p:cNvPr id="10" name="Picture 9" descr="A picture containing person, sport, player&#10;&#10;Description automatically generated">
            <a:extLst>
              <a:ext uri="{FF2B5EF4-FFF2-40B4-BE49-F238E27FC236}">
                <a16:creationId xmlns:a16="http://schemas.microsoft.com/office/drawing/2014/main" xmlns="" id="{B6BFE5C7-7C89-55E2-055F-96C33DC2945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4408510"/>
          </a:xfrm>
          <a:prstGeom prst="rect">
            <a:avLst/>
          </a:prstGeom>
        </p:spPr>
      </p:pic>
      <p:sp>
        <p:nvSpPr>
          <p:cNvPr id="4" name="Rectangle 3">
            <a:extLst>
              <a:ext uri="{FF2B5EF4-FFF2-40B4-BE49-F238E27FC236}">
                <a16:creationId xmlns:a16="http://schemas.microsoft.com/office/drawing/2014/main" xmlns=""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xmlns=""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9681A93F-7594-43BF-A07F-5C28356179C8}"/>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B322712E-14D9-46D4-904A-6142ECD2F4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9761520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9/27/2022</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38564642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50CC1B8B-606D-4597-9B37-0285C8DF7A44}"/>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9376C3E3-384C-4010-B601-709D75578266}"/>
              </a:ext>
            </a:extLst>
          </p:cNvPr>
          <p:cNvSpPr>
            <a:spLocks noGrp="1"/>
          </p:cNvSpPr>
          <p:nvPr>
            <p:ph type="dt" sz="half" idx="10"/>
          </p:nvPr>
        </p:nvSpPr>
        <p:spPr/>
        <p:txBody>
          <a:bodyPr/>
          <a:lstStyle>
            <a:lvl1pPr>
              <a:defRPr/>
            </a:lvl1pPr>
          </a:lstStyle>
          <a:p>
            <a:pPr>
              <a:defRPr/>
            </a:pPr>
            <a:fld id="{2042B0F2-034B-4903-99F4-83E3B3547BEC}" type="datetimeFigureOut">
              <a:rPr lang="en-US"/>
              <a:pPr>
                <a:defRPr/>
              </a:pPr>
              <a:t>9/27/2022</a:t>
            </a:fld>
            <a:endParaRPr lang="en-US"/>
          </a:p>
        </p:txBody>
      </p:sp>
      <p:sp>
        <p:nvSpPr>
          <p:cNvPr id="6" name="Footer Placeholder 4">
            <a:extLst>
              <a:ext uri="{FF2B5EF4-FFF2-40B4-BE49-F238E27FC236}">
                <a16:creationId xmlns:a16="http://schemas.microsoft.com/office/drawing/2014/main" xmlns="" id="{4FF1A17A-FFE2-4335-9D02-12B080F1D00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619227EB-2D2F-42B9-971C-1E0496AEED16}"/>
              </a:ext>
            </a:extLst>
          </p:cNvPr>
          <p:cNvSpPr>
            <a:spLocks noGrp="1"/>
          </p:cNvSpPr>
          <p:nvPr>
            <p:ph type="sldNum" sz="quarter" idx="12"/>
          </p:nvPr>
        </p:nvSpPr>
        <p:spPr/>
        <p:txBody>
          <a:bodyPr/>
          <a:lstStyle>
            <a:lvl1pPr>
              <a:defRPr/>
            </a:lvl1pPr>
          </a:lstStyle>
          <a:p>
            <a:pPr>
              <a:defRPr/>
            </a:pPr>
            <a:fld id="{DDA55FE0-9358-437D-94E9-F3B1257ECA0B}" type="slidenum">
              <a:rPr lang="en-US"/>
              <a:pPr>
                <a:defRPr/>
              </a:pPr>
              <a:t>‹#›</a:t>
            </a:fld>
            <a:endParaRPr lang="en-US" dirty="0"/>
          </a:p>
        </p:txBody>
      </p:sp>
    </p:spTree>
    <p:extLst>
      <p:ext uri="{BB962C8B-B14F-4D97-AF65-F5344CB8AC3E}">
        <p14:creationId xmlns:p14="http://schemas.microsoft.com/office/powerpoint/2010/main" val="10661802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D2B3ECDD-54D2-4613-A71A-6187945B03B2}"/>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CD8EA79-7A39-4504-ACFA-79160D08B5A5}"/>
              </a:ext>
            </a:extLst>
          </p:cNvPr>
          <p:cNvSpPr>
            <a:spLocks noGrp="1"/>
          </p:cNvSpPr>
          <p:nvPr>
            <p:ph type="dt" sz="half" idx="10"/>
          </p:nvPr>
        </p:nvSpPr>
        <p:spPr/>
        <p:txBody>
          <a:bodyPr/>
          <a:lstStyle>
            <a:lvl1pPr>
              <a:defRPr/>
            </a:lvl1pPr>
          </a:lstStyle>
          <a:p>
            <a:pPr>
              <a:defRPr/>
            </a:pPr>
            <a:fld id="{18DA001A-6DB3-4E12-9CCA-6767893F1DBB}" type="datetimeFigureOut">
              <a:rPr lang="en-US"/>
              <a:pPr>
                <a:defRPr/>
              </a:pPr>
              <a:t>9/27/2022</a:t>
            </a:fld>
            <a:endParaRPr lang="en-US"/>
          </a:p>
        </p:txBody>
      </p:sp>
      <p:sp>
        <p:nvSpPr>
          <p:cNvPr id="6" name="Footer Placeholder 4">
            <a:extLst>
              <a:ext uri="{FF2B5EF4-FFF2-40B4-BE49-F238E27FC236}">
                <a16:creationId xmlns:a16="http://schemas.microsoft.com/office/drawing/2014/main" xmlns="" id="{EB8D358D-185E-40DE-9198-3BEA45765A51}"/>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7AEE84D1-6D46-449C-B847-06D75A2453D1}"/>
              </a:ext>
            </a:extLst>
          </p:cNvPr>
          <p:cNvSpPr>
            <a:spLocks noGrp="1"/>
          </p:cNvSpPr>
          <p:nvPr>
            <p:ph type="sldNum" sz="quarter" idx="12"/>
          </p:nvPr>
        </p:nvSpPr>
        <p:spPr/>
        <p:txBody>
          <a:bodyPr/>
          <a:lstStyle>
            <a:lvl1pPr>
              <a:defRPr/>
            </a:lvl1pPr>
          </a:lstStyle>
          <a:p>
            <a:pPr>
              <a:defRPr/>
            </a:pPr>
            <a:fld id="{03F01C01-ED78-4020-9617-86F981BE3A88}" type="slidenum">
              <a:rPr lang="en-US"/>
              <a:pPr>
                <a:defRPr/>
              </a:pPr>
              <a:t>‹#›</a:t>
            </a:fld>
            <a:endParaRPr lang="en-US" dirty="0"/>
          </a:p>
        </p:txBody>
      </p:sp>
    </p:spTree>
    <p:extLst>
      <p:ext uri="{BB962C8B-B14F-4D97-AF65-F5344CB8AC3E}">
        <p14:creationId xmlns:p14="http://schemas.microsoft.com/office/powerpoint/2010/main" val="4466744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68D9CC84-BEEC-46F6-880D-296799A7E05A}"/>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6BE3D311-2D5F-4952-A30E-57BFE58BFA04}"/>
              </a:ext>
            </a:extLst>
          </p:cNvPr>
          <p:cNvSpPr>
            <a:spLocks noGrp="1"/>
          </p:cNvSpPr>
          <p:nvPr>
            <p:ph type="dt" sz="half" idx="10"/>
          </p:nvPr>
        </p:nvSpPr>
        <p:spPr/>
        <p:txBody>
          <a:bodyPr/>
          <a:lstStyle>
            <a:lvl1pPr>
              <a:defRPr/>
            </a:lvl1pPr>
          </a:lstStyle>
          <a:p>
            <a:pPr>
              <a:defRPr/>
            </a:pPr>
            <a:fld id="{FA5ECE73-BA50-4891-B98B-A3C42A362EEF}" type="datetimeFigureOut">
              <a:rPr lang="en-US"/>
              <a:pPr>
                <a:defRPr/>
              </a:pPr>
              <a:t>9/27/2022</a:t>
            </a:fld>
            <a:endParaRPr lang="en-US"/>
          </a:p>
        </p:txBody>
      </p:sp>
      <p:sp>
        <p:nvSpPr>
          <p:cNvPr id="6" name="Footer Placeholder 4">
            <a:extLst>
              <a:ext uri="{FF2B5EF4-FFF2-40B4-BE49-F238E27FC236}">
                <a16:creationId xmlns:a16="http://schemas.microsoft.com/office/drawing/2014/main" xmlns="" id="{E621CFD6-BEFC-4B5A-8D04-89BEA1D73B66}"/>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88BC9BEA-B6E6-4EA2-8D9C-875CB1E1E5EE}"/>
              </a:ext>
            </a:extLst>
          </p:cNvPr>
          <p:cNvSpPr>
            <a:spLocks noGrp="1"/>
          </p:cNvSpPr>
          <p:nvPr>
            <p:ph type="sldNum" sz="quarter" idx="12"/>
          </p:nvPr>
        </p:nvSpPr>
        <p:spPr/>
        <p:txBody>
          <a:bodyPr/>
          <a:lstStyle>
            <a:lvl1pPr>
              <a:defRPr/>
            </a:lvl1pPr>
          </a:lstStyle>
          <a:p>
            <a:pPr>
              <a:defRPr/>
            </a:pPr>
            <a:fld id="{A4189810-3F9B-42C6-9B1F-32595F550BBD}" type="slidenum">
              <a:rPr lang="en-US"/>
              <a:pPr>
                <a:defRPr/>
              </a:pPr>
              <a:t>‹#›</a:t>
            </a:fld>
            <a:endParaRPr lang="en-US" dirty="0"/>
          </a:p>
        </p:txBody>
      </p:sp>
    </p:spTree>
    <p:extLst>
      <p:ext uri="{BB962C8B-B14F-4D97-AF65-F5344CB8AC3E}">
        <p14:creationId xmlns:p14="http://schemas.microsoft.com/office/powerpoint/2010/main" val="21762149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4F8FB3C9-67BB-481A-9B63-F5C1470EBF86}"/>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B312A7C-995D-44ED-A488-052CAE9145B2}"/>
              </a:ext>
            </a:extLst>
          </p:cNvPr>
          <p:cNvSpPr>
            <a:spLocks noGrp="1"/>
          </p:cNvSpPr>
          <p:nvPr>
            <p:ph type="dt" sz="half" idx="10"/>
          </p:nvPr>
        </p:nvSpPr>
        <p:spPr/>
        <p:txBody>
          <a:bodyPr/>
          <a:lstStyle>
            <a:lvl1pPr>
              <a:defRPr/>
            </a:lvl1pPr>
          </a:lstStyle>
          <a:p>
            <a:pPr>
              <a:defRPr/>
            </a:pPr>
            <a:fld id="{E4881DE9-92A4-4BDD-9F7E-95B57D2FE80D}" type="datetimeFigureOut">
              <a:rPr lang="en-US"/>
              <a:pPr>
                <a:defRPr/>
              </a:pPr>
              <a:t>9/27/2022</a:t>
            </a:fld>
            <a:endParaRPr lang="en-US"/>
          </a:p>
        </p:txBody>
      </p:sp>
      <p:sp>
        <p:nvSpPr>
          <p:cNvPr id="6" name="Footer Placeholder 4">
            <a:extLst>
              <a:ext uri="{FF2B5EF4-FFF2-40B4-BE49-F238E27FC236}">
                <a16:creationId xmlns:a16="http://schemas.microsoft.com/office/drawing/2014/main" xmlns="" id="{BF69D448-D1B7-4764-8027-76597F7B068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DB78DF08-4035-4A8B-831A-4E438C137600}"/>
              </a:ext>
            </a:extLst>
          </p:cNvPr>
          <p:cNvSpPr>
            <a:spLocks noGrp="1"/>
          </p:cNvSpPr>
          <p:nvPr>
            <p:ph type="sldNum" sz="quarter" idx="12"/>
          </p:nvPr>
        </p:nvSpPr>
        <p:spPr/>
        <p:txBody>
          <a:bodyPr/>
          <a:lstStyle>
            <a:lvl1pPr>
              <a:defRPr/>
            </a:lvl1pPr>
          </a:lstStyle>
          <a:p>
            <a:pPr>
              <a:defRPr/>
            </a:pPr>
            <a:fld id="{BC065E91-1239-425B-8EF5-15B5A165EA90}" type="slidenum">
              <a:rPr lang="en-US"/>
              <a:pPr>
                <a:defRPr/>
              </a:pPr>
              <a:t>‹#›</a:t>
            </a:fld>
            <a:endParaRPr lang="en-US" dirty="0"/>
          </a:p>
        </p:txBody>
      </p:sp>
    </p:spTree>
    <p:extLst>
      <p:ext uri="{BB962C8B-B14F-4D97-AF65-F5344CB8AC3E}">
        <p14:creationId xmlns:p14="http://schemas.microsoft.com/office/powerpoint/2010/main" val="13601344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30AC8842-8CB8-4985-B07F-C7E8FEC77EEC}"/>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A1E2F7B5-7B9C-46E9-AF64-31D7A7049F02}"/>
              </a:ext>
            </a:extLst>
          </p:cNvPr>
          <p:cNvSpPr>
            <a:spLocks noGrp="1"/>
          </p:cNvSpPr>
          <p:nvPr>
            <p:ph type="dt" sz="half" idx="10"/>
          </p:nvPr>
        </p:nvSpPr>
        <p:spPr/>
        <p:txBody>
          <a:bodyPr/>
          <a:lstStyle>
            <a:lvl1pPr>
              <a:defRPr/>
            </a:lvl1pPr>
          </a:lstStyle>
          <a:p>
            <a:pPr>
              <a:defRPr/>
            </a:pPr>
            <a:fld id="{3651F965-1E02-4346-99A2-D93290B4937E}" type="datetimeFigureOut">
              <a:rPr lang="en-US"/>
              <a:pPr>
                <a:defRPr/>
              </a:pPr>
              <a:t>9/27/2022</a:t>
            </a:fld>
            <a:endParaRPr lang="en-US"/>
          </a:p>
        </p:txBody>
      </p:sp>
      <p:sp>
        <p:nvSpPr>
          <p:cNvPr id="6" name="Footer Placeholder 4">
            <a:extLst>
              <a:ext uri="{FF2B5EF4-FFF2-40B4-BE49-F238E27FC236}">
                <a16:creationId xmlns:a16="http://schemas.microsoft.com/office/drawing/2014/main" xmlns="" id="{FBDE3E54-BE16-4AA4-B826-63629EB2D215}"/>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1E8AB7D9-20A4-4A16-8C47-9C41E632F20B}"/>
              </a:ext>
            </a:extLst>
          </p:cNvPr>
          <p:cNvSpPr>
            <a:spLocks noGrp="1"/>
          </p:cNvSpPr>
          <p:nvPr>
            <p:ph type="sldNum" sz="quarter" idx="12"/>
          </p:nvPr>
        </p:nvSpPr>
        <p:spPr/>
        <p:txBody>
          <a:bodyPr/>
          <a:lstStyle>
            <a:lvl1pPr>
              <a:defRPr/>
            </a:lvl1pPr>
          </a:lstStyle>
          <a:p>
            <a:pPr>
              <a:defRPr/>
            </a:pPr>
            <a:fld id="{F9A86AC6-DC08-4557-81C1-AD695608F259}" type="slidenum">
              <a:rPr lang="en-US"/>
              <a:pPr>
                <a:defRPr/>
              </a:pPr>
              <a:t>‹#›</a:t>
            </a:fld>
            <a:endParaRPr lang="en-US" dirty="0"/>
          </a:p>
        </p:txBody>
      </p:sp>
    </p:spTree>
    <p:extLst>
      <p:ext uri="{BB962C8B-B14F-4D97-AF65-F5344CB8AC3E}">
        <p14:creationId xmlns:p14="http://schemas.microsoft.com/office/powerpoint/2010/main" val="1257274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3EECB911-7872-4C2E-8096-2091801C8128}"/>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6" descr="Students.jpg">
            <a:extLst>
              <a:ext uri="{FF2B5EF4-FFF2-40B4-BE49-F238E27FC236}">
                <a16:creationId xmlns:a16="http://schemas.microsoft.com/office/drawing/2014/main" xmlns="" id="{514FB2DB-0F72-4310-89CB-B4B3253111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C3E3F0D-55C2-4BDE-B865-3D221E297D23}"/>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B1806022-18A4-42AD-B789-B1EAEF9D61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2160728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9" name="Picture 8" descr="A picture containing person, sport, player&#10;&#10;Description automatically generated">
            <a:extLst>
              <a:ext uri="{FF2B5EF4-FFF2-40B4-BE49-F238E27FC236}">
                <a16:creationId xmlns:a16="http://schemas.microsoft.com/office/drawing/2014/main" xmlns="" id="{698C5742-C0AF-FD8F-D4E3-B2B164B92B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4408510"/>
          </a:xfrm>
          <a:prstGeom prst="rect">
            <a:avLst/>
          </a:prstGeom>
        </p:spPr>
      </p:pic>
      <p:sp>
        <p:nvSpPr>
          <p:cNvPr id="5" name="Rectangle 4">
            <a:extLst>
              <a:ext uri="{FF2B5EF4-FFF2-40B4-BE49-F238E27FC236}">
                <a16:creationId xmlns:a16="http://schemas.microsoft.com/office/drawing/2014/main" xmlns="" id="{9AB99DF4-E1D4-41F3-A88A-65F6601E944D}"/>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6993B28-964B-4BD1-A7ED-B598DA92A55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5F8FCFEA-AFC4-43C6-927D-B033C1078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934589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6B8709B-AC65-4451-8995-7BF369856C47}"/>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 descr="Slide18.png">
            <a:extLst>
              <a:ext uri="{FF2B5EF4-FFF2-40B4-BE49-F238E27FC236}">
                <a16:creationId xmlns:a16="http://schemas.microsoft.com/office/drawing/2014/main" xmlns="" id="{82C2F04B-E480-4EA4-ADA6-907F3117507C}"/>
              </a:ext>
            </a:extLst>
          </p:cNvPr>
          <p:cNvPicPr>
            <a:picLocks noChangeAspect="1"/>
          </p:cNvPicPr>
          <p:nvPr/>
        </p:nvPicPr>
        <p:blipFill>
          <a:blip r:embed="rId2">
            <a:extLst>
              <a:ext uri="{28A0092B-C50C-407E-A947-70E740481C1C}">
                <a14:useLocalDpi xmlns:a14="http://schemas.microsoft.com/office/drawing/2010/main" val="0"/>
              </a:ext>
            </a:extLst>
          </a:blip>
          <a:srcRect t="6187" b="51430"/>
          <a:stretch>
            <a:fillRect/>
          </a:stretch>
        </p:blipFill>
        <p:spPr bwMode="auto">
          <a:xfrm>
            <a:off x="0" y="-7938"/>
            <a:ext cx="12192000" cy="442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8555421-2120-413E-AD09-2B94AD52DE6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NFHS Network_FC_RGB_Transparent@300.png">
            <a:extLst>
              <a:ext uri="{FF2B5EF4-FFF2-40B4-BE49-F238E27FC236}">
                <a16:creationId xmlns:a16="http://schemas.microsoft.com/office/drawing/2014/main" xmlns="" id="{8F4B864E-AE31-48A1-87B4-A5EA90F2F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6096591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9795E43-B0A7-4063-B5B0-555BF2B6C2A4}"/>
              </a:ext>
            </a:extLst>
          </p:cNvPr>
          <p:cNvSpPr>
            <a:spLocks noGrp="1"/>
          </p:cNvSpPr>
          <p:nvPr>
            <p:ph type="dt" sz="half" idx="10"/>
          </p:nvPr>
        </p:nvSpPr>
        <p:spPr/>
        <p:txBody>
          <a:bodyPr/>
          <a:lstStyle>
            <a:lvl1pPr>
              <a:defRPr/>
            </a:lvl1pPr>
          </a:lstStyle>
          <a:p>
            <a:pPr>
              <a:defRPr/>
            </a:pPr>
            <a:fld id="{E6E9CBB4-DF59-4F9D-BE01-11301AD6E507}" type="datetimeFigureOut">
              <a:rPr lang="en-US"/>
              <a:pPr>
                <a:defRPr/>
              </a:pPr>
              <a:t>9/27/2022</a:t>
            </a:fld>
            <a:endParaRPr lang="en-US"/>
          </a:p>
        </p:txBody>
      </p:sp>
      <p:sp>
        <p:nvSpPr>
          <p:cNvPr id="6" name="Footer Placeholder 5">
            <a:extLst>
              <a:ext uri="{FF2B5EF4-FFF2-40B4-BE49-F238E27FC236}">
                <a16:creationId xmlns:a16="http://schemas.microsoft.com/office/drawing/2014/main" xmlns="" id="{BCFE0333-4ED0-4F2B-9C1E-30F9F91384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C834C041-771D-4A03-B83B-7C31EBCC315D}"/>
              </a:ext>
            </a:extLst>
          </p:cNvPr>
          <p:cNvSpPr>
            <a:spLocks noGrp="1"/>
          </p:cNvSpPr>
          <p:nvPr>
            <p:ph type="sldNum" sz="quarter" idx="12"/>
          </p:nvPr>
        </p:nvSpPr>
        <p:spPr/>
        <p:txBody>
          <a:bodyPr/>
          <a:lstStyle>
            <a:lvl1pPr>
              <a:defRPr/>
            </a:lvl1pPr>
          </a:lstStyle>
          <a:p>
            <a:pPr>
              <a:defRPr/>
            </a:pPr>
            <a:fld id="{F5674325-6A06-438C-8E62-196336EDDB9C}" type="slidenum">
              <a:rPr lang="en-US"/>
              <a:pPr>
                <a:defRPr/>
              </a:pPr>
              <a:t>‹#›</a:t>
            </a:fld>
            <a:endParaRPr lang="en-US"/>
          </a:p>
        </p:txBody>
      </p:sp>
    </p:spTree>
    <p:extLst>
      <p:ext uri="{BB962C8B-B14F-4D97-AF65-F5344CB8AC3E}">
        <p14:creationId xmlns:p14="http://schemas.microsoft.com/office/powerpoint/2010/main" val="22294432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8015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9968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9/27/2022</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2150243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9/27/2022</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E2446070-E5D9-443E-899F-48BCE50D2AEC}"/>
              </a:ext>
            </a:extLst>
          </p:cNvPr>
          <p:cNvGrpSpPr>
            <a:grpSpLocks/>
          </p:cNvGrpSpPr>
          <p:nvPr userDrawn="1"/>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29D30E7B-E2D6-4DDC-917F-EAE62351BEE6}"/>
                </a:ext>
              </a:extLst>
            </p:cNvPr>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Freeform 17">
              <a:extLst>
                <a:ext uri="{FF2B5EF4-FFF2-40B4-BE49-F238E27FC236}">
                  <a16:creationId xmlns:a16="http://schemas.microsoft.com/office/drawing/2014/main" xmlns="" id="{D2B7A3AF-DCEF-4BC2-98E5-E2EDAD4AC617}"/>
                </a:ext>
              </a:extLst>
            </p:cNvPr>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3" name="Picture 2">
            <a:extLst>
              <a:ext uri="{FF2B5EF4-FFF2-40B4-BE49-F238E27FC236}">
                <a16:creationId xmlns:a16="http://schemas.microsoft.com/office/drawing/2014/main" xmlns="" id="{4948AD9F-E029-4D66-8B85-1E3224390BAA}"/>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458270" y="5743558"/>
            <a:ext cx="813847" cy="950976"/>
          </a:xfrm>
          <a:prstGeom prst="rect">
            <a:avLst/>
          </a:prstGeom>
        </p:spPr>
      </p:pic>
    </p:spTree>
  </p:cSld>
  <p:clrMap bg1="lt1" tx1="dk1" bg2="lt2" tx2="dk2" accent1="accent1" accent2="accent2" accent3="accent3" accent4="accent4" accent5="accent5" accent6="accent6" hlink="hlink" folHlink="folHlink"/>
  <p:sldLayoutIdLst>
    <p:sldLayoutId id="2147483790" r:id="rId1"/>
    <p:sldLayoutId id="2147483791" r:id="rId2"/>
    <p:sldLayoutId id="2147483789" r:id="rId3"/>
    <p:sldLayoutId id="2147483792" r:id="rId4"/>
    <p:sldLayoutId id="2147483793" r:id="rId5"/>
    <p:sldLayoutId id="2147483794" r:id="rId6"/>
    <p:sldLayoutId id="2147483795" r:id="rId7"/>
    <p:sldLayoutId id="2147483796" r:id="rId8"/>
    <p:sldLayoutId id="2147483797" r:id="rId9"/>
    <p:sldLayoutId id="2147483800" r:id="rId10"/>
    <p:sldLayoutId id="2147483801" r:id="rId11"/>
    <p:sldLayoutId id="2147483798" r:id="rId12"/>
    <p:sldLayoutId id="2147483799" r:id="rId13"/>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9/27/2022</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8896349"/>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 id="2147483815" r:id="rId13"/>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9/27/2022</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29" r:id="rId1"/>
    <p:sldLayoutId id="2147483816" r:id="rId2"/>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13" Type="http://schemas.microsoft.com/office/2007/relationships/hdphoto" Target="../media/hdphoto6.wdp"/><Relationship Id="rId18" Type="http://schemas.openxmlformats.org/officeDocument/2006/relationships/image" Target="../media/image18.png"/><Relationship Id="rId3" Type="http://schemas.microsoft.com/office/2007/relationships/hdphoto" Target="../media/hdphoto1.wdp"/><Relationship Id="rId7" Type="http://schemas.microsoft.com/office/2007/relationships/hdphoto" Target="../media/hdphoto3.wdp"/><Relationship Id="rId12" Type="http://schemas.openxmlformats.org/officeDocument/2006/relationships/image" Target="../media/image14.png"/><Relationship Id="rId17" Type="http://schemas.openxmlformats.org/officeDocument/2006/relationships/image" Target="../media/image17.png"/><Relationship Id="rId2" Type="http://schemas.openxmlformats.org/officeDocument/2006/relationships/image" Target="../media/image9.png"/><Relationship Id="rId16" Type="http://schemas.openxmlformats.org/officeDocument/2006/relationships/image" Target="../media/image16.png"/><Relationship Id="rId1" Type="http://schemas.openxmlformats.org/officeDocument/2006/relationships/slideLayout" Target="../slideLayouts/slideLayout26.xml"/><Relationship Id="rId6" Type="http://schemas.openxmlformats.org/officeDocument/2006/relationships/image" Target="../media/image11.png"/><Relationship Id="rId11" Type="http://schemas.microsoft.com/office/2007/relationships/hdphoto" Target="../media/hdphoto5.wdp"/><Relationship Id="rId5" Type="http://schemas.microsoft.com/office/2007/relationships/hdphoto" Target="../media/hdphoto2.wdp"/><Relationship Id="rId15" Type="http://schemas.microsoft.com/office/2007/relationships/hdphoto" Target="../media/hdphoto7.wdp"/><Relationship Id="rId10" Type="http://schemas.openxmlformats.org/officeDocument/2006/relationships/image" Target="../media/image13.png"/><Relationship Id="rId4" Type="http://schemas.openxmlformats.org/officeDocument/2006/relationships/image" Target="../media/image10.png"/><Relationship Id="rId9" Type="http://schemas.microsoft.com/office/2007/relationships/hdphoto" Target="../media/hdphoto4.wdp"/><Relationship Id="rId1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16.xml"/><Relationship Id="rId6" Type="http://schemas.openxmlformats.org/officeDocument/2006/relationships/image" Target="../media/image23.jpeg"/><Relationship Id="rId5" Type="http://schemas.openxmlformats.org/officeDocument/2006/relationships/image" Target="../media/image22.jpeg"/><Relationship Id="rId10" Type="http://schemas.openxmlformats.org/officeDocument/2006/relationships/image" Target="../media/image27.jpeg"/><Relationship Id="rId4" Type="http://schemas.openxmlformats.org/officeDocument/2006/relationships/image" Target="../media/image21.png"/><Relationship Id="rId9" Type="http://schemas.openxmlformats.org/officeDocument/2006/relationships/image" Target="../media/image2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8" Type="http://schemas.openxmlformats.org/officeDocument/2006/relationships/image" Target="../media/image43.jpeg"/><Relationship Id="rId13" Type="http://schemas.openxmlformats.org/officeDocument/2006/relationships/image" Target="../media/image48.jpeg"/><Relationship Id="rId18" Type="http://schemas.openxmlformats.org/officeDocument/2006/relationships/image" Target="../media/image53.jpeg"/><Relationship Id="rId3" Type="http://schemas.openxmlformats.org/officeDocument/2006/relationships/image" Target="../media/image38.jpeg"/><Relationship Id="rId7" Type="http://schemas.openxmlformats.org/officeDocument/2006/relationships/image" Target="../media/image42.jpeg"/><Relationship Id="rId12" Type="http://schemas.openxmlformats.org/officeDocument/2006/relationships/image" Target="../media/image47.jpeg"/><Relationship Id="rId17" Type="http://schemas.openxmlformats.org/officeDocument/2006/relationships/image" Target="../media/image52.jpeg"/><Relationship Id="rId2" Type="http://schemas.openxmlformats.org/officeDocument/2006/relationships/notesSlide" Target="../notesSlides/notesSlide17.xml"/><Relationship Id="rId16" Type="http://schemas.openxmlformats.org/officeDocument/2006/relationships/image" Target="../media/image51.jpeg"/><Relationship Id="rId20" Type="http://schemas.openxmlformats.org/officeDocument/2006/relationships/image" Target="../media/image55.jpeg"/><Relationship Id="rId1" Type="http://schemas.openxmlformats.org/officeDocument/2006/relationships/slideLayout" Target="../slideLayouts/slideLayout28.xml"/><Relationship Id="rId6" Type="http://schemas.openxmlformats.org/officeDocument/2006/relationships/image" Target="../media/image41.jpeg"/><Relationship Id="rId11" Type="http://schemas.openxmlformats.org/officeDocument/2006/relationships/image" Target="../media/image46.jpeg"/><Relationship Id="rId5" Type="http://schemas.openxmlformats.org/officeDocument/2006/relationships/image" Target="../media/image40.jpeg"/><Relationship Id="rId15" Type="http://schemas.openxmlformats.org/officeDocument/2006/relationships/image" Target="../media/image50.jpeg"/><Relationship Id="rId10" Type="http://schemas.openxmlformats.org/officeDocument/2006/relationships/image" Target="../media/image45.jpeg"/><Relationship Id="rId19" Type="http://schemas.openxmlformats.org/officeDocument/2006/relationships/image" Target="../media/image54.jpeg"/><Relationship Id="rId4" Type="http://schemas.openxmlformats.org/officeDocument/2006/relationships/image" Target="../media/image39.jpeg"/><Relationship Id="rId9" Type="http://schemas.openxmlformats.org/officeDocument/2006/relationships/image" Target="../media/image44.jpeg"/><Relationship Id="rId14" Type="http://schemas.openxmlformats.org/officeDocument/2006/relationships/image" Target="../media/image49.jpeg"/></Relationships>
</file>

<file path=ppt/slides/_rels/slide68.xml.rels><?xml version="1.0" encoding="UTF-8" standalone="yes"?>
<Relationships xmlns="http://schemas.openxmlformats.org/package/2006/relationships"><Relationship Id="rId3" Type="http://schemas.openxmlformats.org/officeDocument/2006/relationships/hyperlink" Target="http://www.nfhs.org/erules" TargetMode="External"/><Relationship Id="rId2" Type="http://schemas.openxmlformats.org/officeDocument/2006/relationships/notesSlide" Target="../notesSlides/notesSlide18.xml"/><Relationship Id="rId1" Type="http://schemas.openxmlformats.org/officeDocument/2006/relationships/slideLayout" Target="../slideLayouts/slideLayout16.xml"/><Relationship Id="rId4" Type="http://schemas.openxmlformats.org/officeDocument/2006/relationships/image" Target="../media/image56.jpg"/></Relationships>
</file>

<file path=ppt/slides/_rels/slide6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2.xml"/></Relationships>
</file>

<file path=ppt/slides/_rels/slide7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1.xml"/><Relationship Id="rId1" Type="http://schemas.openxmlformats.org/officeDocument/2006/relationships/slideLayout" Target="../slideLayouts/slideLayout2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7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3.xml"/><Relationship Id="rId1" Type="http://schemas.openxmlformats.org/officeDocument/2006/relationships/slideLayout" Target="../slideLayouts/slideLayout16.xml"/><Relationship Id="rId4" Type="http://schemas.openxmlformats.org/officeDocument/2006/relationships/image" Target="../media/image60.jpeg"/></Relationships>
</file>

<file path=ppt/slides/_rels/slide7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4.xml"/><Relationship Id="rId1" Type="http://schemas.openxmlformats.org/officeDocument/2006/relationships/slideLayout" Target="../slideLayouts/slideLayout2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CAA98A-738A-4334-9CBE-5321008B0C94}"/>
              </a:ext>
            </a:extLst>
          </p:cNvPr>
          <p:cNvSpPr>
            <a:spLocks noGrp="1"/>
          </p:cNvSpPr>
          <p:nvPr>
            <p:ph type="ctrTitle"/>
          </p:nvPr>
        </p:nvSpPr>
        <p:spPr/>
        <p:txBody>
          <a:bodyPr/>
          <a:lstStyle/>
          <a:p>
            <a:r>
              <a:rPr lang="en-US" dirty="0"/>
              <a:t>2022-23 </a:t>
            </a:r>
            <a:r>
              <a:rPr lang="en-US" dirty="0" err="1"/>
              <a:t>nfhs</a:t>
            </a:r>
            <a:r>
              <a:rPr lang="en-US" dirty="0"/>
              <a:t> wrestling rule interpretation </a:t>
            </a:r>
            <a:r>
              <a:rPr lang="en-US" dirty="0" err="1"/>
              <a:t>powerpoint</a:t>
            </a:r>
            <a:endParaRPr lang="en-US" dirty="0"/>
          </a:p>
        </p:txBody>
      </p:sp>
      <p:sp>
        <p:nvSpPr>
          <p:cNvPr id="3" name="Subtitle 2">
            <a:extLst>
              <a:ext uri="{FF2B5EF4-FFF2-40B4-BE49-F238E27FC236}">
                <a16:creationId xmlns:a16="http://schemas.microsoft.com/office/drawing/2014/main" xmlns="" id="{8DDB4E7B-EFBE-4F51-87AF-E8DC0695BAB2}"/>
              </a:ext>
            </a:extLst>
          </p:cNvPr>
          <p:cNvSpPr>
            <a:spLocks noGrp="1"/>
          </p:cNvSpPr>
          <p:nvPr>
            <p:ph type="subTitle" idx="1"/>
          </p:nvPr>
        </p:nvSpPr>
        <p:spPr/>
        <p:txBody>
          <a:bodyPr/>
          <a:lstStyle/>
          <a:p>
            <a:r>
              <a:rPr lang="en-US" dirty="0"/>
              <a:t>B. Elliot Hopkins, MLD, CAA</a:t>
            </a:r>
          </a:p>
          <a:p>
            <a:r>
              <a:rPr lang="en-US" dirty="0"/>
              <a:t>Director of Sports, Sanctioning and Student Services</a:t>
            </a:r>
          </a:p>
        </p:txBody>
      </p:sp>
    </p:spTree>
    <p:extLst>
      <p:ext uri="{BB962C8B-B14F-4D97-AF65-F5344CB8AC3E}">
        <p14:creationId xmlns:p14="http://schemas.microsoft.com/office/powerpoint/2010/main" val="1620633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5F4DF84A-0819-B4F0-8E91-7C44106FB638}"/>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imgEffect>
                  </a14:imgLayer>
                </a14:imgProps>
              </a:ext>
            </a:extLst>
          </a:blip>
          <a:srcRect l="25418" t="10641" r="21374" b="6685"/>
          <a:stretch/>
        </p:blipFill>
        <p:spPr>
          <a:xfrm>
            <a:off x="8274317" y="2293006"/>
            <a:ext cx="1319413" cy="1640080"/>
          </a:xfrm>
          <a:prstGeom prst="rect">
            <a:avLst/>
          </a:prstGeom>
        </p:spPr>
      </p:pic>
      <p:pic>
        <p:nvPicPr>
          <p:cNvPr id="5" name="Picture 4">
            <a:extLst>
              <a:ext uri="{FF2B5EF4-FFF2-40B4-BE49-F238E27FC236}">
                <a16:creationId xmlns:a16="http://schemas.microsoft.com/office/drawing/2014/main" xmlns="" id="{61040613-DD03-776F-F02C-F43C5BA66E2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24960" t="11841" r="20889" b="8178"/>
          <a:stretch/>
        </p:blipFill>
        <p:spPr>
          <a:xfrm>
            <a:off x="2159099" y="2293006"/>
            <a:ext cx="1319416" cy="1559013"/>
          </a:xfrm>
          <a:prstGeom prst="rect">
            <a:avLst/>
          </a:prstGeom>
        </p:spPr>
      </p:pic>
      <p:pic>
        <p:nvPicPr>
          <p:cNvPr id="6" name="Picture 5">
            <a:extLst>
              <a:ext uri="{FF2B5EF4-FFF2-40B4-BE49-F238E27FC236}">
                <a16:creationId xmlns:a16="http://schemas.microsoft.com/office/drawing/2014/main" xmlns="" id="{523540FA-1F1B-A102-E98B-32CB68F31CF0}"/>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10000" b="90000" l="10000" r="90000"/>
                    </a14:imgEffect>
                  </a14:imgLayer>
                </a14:imgProps>
              </a:ext>
            </a:extLst>
          </a:blip>
          <a:srcRect l="25493" t="12214" r="20357" b="7806"/>
          <a:stretch/>
        </p:blipFill>
        <p:spPr>
          <a:xfrm>
            <a:off x="5216709" y="2333541"/>
            <a:ext cx="1319414" cy="1559011"/>
          </a:xfrm>
          <a:prstGeom prst="rect">
            <a:avLst/>
          </a:prstGeom>
        </p:spPr>
      </p:pic>
      <p:pic>
        <p:nvPicPr>
          <p:cNvPr id="7" name="Picture 6">
            <a:extLst>
              <a:ext uri="{FF2B5EF4-FFF2-40B4-BE49-F238E27FC236}">
                <a16:creationId xmlns:a16="http://schemas.microsoft.com/office/drawing/2014/main" xmlns="" id="{57F93DC7-FE74-3934-3717-6C9DAB923A37}"/>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10000" b="90000" l="10000" r="90000"/>
                    </a14:imgEffect>
                  </a14:imgLayer>
                </a14:imgProps>
              </a:ext>
            </a:extLst>
          </a:blip>
          <a:srcRect l="23903" t="11799" r="21811" b="8222"/>
          <a:stretch/>
        </p:blipFill>
        <p:spPr>
          <a:xfrm>
            <a:off x="9824551" y="2284565"/>
            <a:ext cx="1319414" cy="1555141"/>
          </a:xfrm>
          <a:prstGeom prst="rect">
            <a:avLst/>
          </a:prstGeom>
        </p:spPr>
      </p:pic>
      <p:pic>
        <p:nvPicPr>
          <p:cNvPr id="8" name="Picture 7">
            <a:extLst>
              <a:ext uri="{FF2B5EF4-FFF2-40B4-BE49-F238E27FC236}">
                <a16:creationId xmlns:a16="http://schemas.microsoft.com/office/drawing/2014/main" xmlns="" id="{E0B5103D-2C84-E025-D8D1-3C12E027F5CF}"/>
              </a:ext>
            </a:extLst>
          </p:cNvPr>
          <p:cNvPicPr>
            <a:picLocks noChangeAspect="1"/>
          </p:cNvPicPr>
          <p:nvPr/>
        </p:nvPicPr>
        <p:blipFill rotWithShape="1">
          <a:blip r:embed="rId10">
            <a:extLst>
              <a:ext uri="{BEBA8EAE-BF5A-486C-A8C5-ECC9F3942E4B}">
                <a14:imgProps xmlns:a14="http://schemas.microsoft.com/office/drawing/2010/main">
                  <a14:imgLayer r:embed="rId11">
                    <a14:imgEffect>
                      <a14:backgroundRemoval t="10000" b="90000" l="10000" r="90000"/>
                    </a14:imgEffect>
                  </a14:imgLayer>
                </a14:imgProps>
              </a:ext>
            </a:extLst>
          </a:blip>
          <a:srcRect l="24987" t="11798" r="20728" b="8221"/>
          <a:stretch/>
        </p:blipFill>
        <p:spPr>
          <a:xfrm>
            <a:off x="651465" y="2319393"/>
            <a:ext cx="1319417" cy="1555145"/>
          </a:xfrm>
          <a:prstGeom prst="rect">
            <a:avLst/>
          </a:prstGeom>
        </p:spPr>
      </p:pic>
      <p:pic>
        <p:nvPicPr>
          <p:cNvPr id="9" name="Picture 8">
            <a:extLst>
              <a:ext uri="{FF2B5EF4-FFF2-40B4-BE49-F238E27FC236}">
                <a16:creationId xmlns:a16="http://schemas.microsoft.com/office/drawing/2014/main" xmlns="" id="{81DE6810-F4D0-B3B5-56A2-D295C14DCB61}"/>
              </a:ext>
            </a:extLst>
          </p:cNvPr>
          <p:cNvPicPr>
            <a:picLocks noChangeAspect="1"/>
          </p:cNvPicPr>
          <p:nvPr/>
        </p:nvPicPr>
        <p:blipFill rotWithShape="1">
          <a:blip r:embed="rId12">
            <a:extLst>
              <a:ext uri="{BEBA8EAE-BF5A-486C-A8C5-ECC9F3942E4B}">
                <a14:imgProps xmlns:a14="http://schemas.microsoft.com/office/drawing/2010/main">
                  <a14:imgLayer r:embed="rId13">
                    <a14:imgEffect>
                      <a14:backgroundRemoval t="10000" b="90000" l="10000" r="90000"/>
                    </a14:imgEffect>
                  </a14:imgLayer>
                </a14:imgProps>
              </a:ext>
            </a:extLst>
          </a:blip>
          <a:srcRect l="24778" t="11545" r="21072" b="8475"/>
          <a:stretch/>
        </p:blipFill>
        <p:spPr>
          <a:xfrm>
            <a:off x="6766685" y="2319393"/>
            <a:ext cx="1319415" cy="1559012"/>
          </a:xfrm>
          <a:prstGeom prst="rect">
            <a:avLst/>
          </a:prstGeom>
        </p:spPr>
      </p:pic>
      <p:pic>
        <p:nvPicPr>
          <p:cNvPr id="10" name="Picture 9">
            <a:extLst>
              <a:ext uri="{FF2B5EF4-FFF2-40B4-BE49-F238E27FC236}">
                <a16:creationId xmlns:a16="http://schemas.microsoft.com/office/drawing/2014/main" xmlns="" id="{A0C698E2-C0D5-B575-C64D-A1028C2FDFB7}"/>
              </a:ext>
            </a:extLst>
          </p:cNvPr>
          <p:cNvPicPr>
            <a:picLocks noChangeAspect="1"/>
          </p:cNvPicPr>
          <p:nvPr/>
        </p:nvPicPr>
        <p:blipFill rotWithShape="1">
          <a:blip r:embed="rId14">
            <a:extLst>
              <a:ext uri="{BEBA8EAE-BF5A-486C-A8C5-ECC9F3942E4B}">
                <a14:imgProps xmlns:a14="http://schemas.microsoft.com/office/drawing/2010/main">
                  <a14:imgLayer r:embed="rId15">
                    <a14:imgEffect>
                      <a14:backgroundRemoval t="10000" b="90000" l="10000" r="90000"/>
                    </a14:imgEffect>
                  </a14:imgLayer>
                </a14:imgProps>
              </a:ext>
            </a:extLst>
          </a:blip>
          <a:srcRect l="24021" t="11798" r="21693" b="8221"/>
          <a:stretch/>
        </p:blipFill>
        <p:spPr>
          <a:xfrm>
            <a:off x="3700275" y="2337408"/>
            <a:ext cx="1319416" cy="1555144"/>
          </a:xfrm>
          <a:prstGeom prst="rect">
            <a:avLst/>
          </a:prstGeom>
        </p:spPr>
      </p:pic>
      <p:pic>
        <p:nvPicPr>
          <p:cNvPr id="3" name="Picture 2">
            <a:extLst>
              <a:ext uri="{FF2B5EF4-FFF2-40B4-BE49-F238E27FC236}">
                <a16:creationId xmlns:a16="http://schemas.microsoft.com/office/drawing/2014/main" xmlns="" id="{40678251-50F8-8DEA-FD1A-EA4DC9EE3B94}"/>
              </a:ext>
            </a:extLst>
          </p:cNvPr>
          <p:cNvPicPr>
            <a:picLocks noChangeAspect="1"/>
          </p:cNvPicPr>
          <p:nvPr/>
        </p:nvPicPr>
        <p:blipFill>
          <a:blip r:embed="rId16"/>
          <a:stretch>
            <a:fillRect/>
          </a:stretch>
        </p:blipFill>
        <p:spPr>
          <a:xfrm>
            <a:off x="10791493" y="5491514"/>
            <a:ext cx="1319964" cy="1314097"/>
          </a:xfrm>
          <a:prstGeom prst="rect">
            <a:avLst/>
          </a:prstGeom>
        </p:spPr>
      </p:pic>
      <p:sp>
        <p:nvSpPr>
          <p:cNvPr id="13" name="Rectangle 12">
            <a:extLst>
              <a:ext uri="{FF2B5EF4-FFF2-40B4-BE49-F238E27FC236}">
                <a16:creationId xmlns:a16="http://schemas.microsoft.com/office/drawing/2014/main" xmlns="" id="{05A2549F-22D8-BCFB-C37C-45CF0A5844A8}"/>
              </a:ext>
            </a:extLst>
          </p:cNvPr>
          <p:cNvSpPr/>
          <p:nvPr/>
        </p:nvSpPr>
        <p:spPr>
          <a:xfrm>
            <a:off x="2725339" y="1428750"/>
            <a:ext cx="6741320" cy="74226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Maven Pro Black" panose="00000A00000000000000" pitchFamily="2" charset="0"/>
              </a:rPr>
              <a:t>THE MERCADO</a:t>
            </a:r>
            <a:r>
              <a:rPr lang="en-US" sz="1100" dirty="0">
                <a:latin typeface="Maven Pro Black" panose="00000A00000000000000" pitchFamily="2" charset="0"/>
              </a:rPr>
              <a:t>®</a:t>
            </a:r>
            <a:r>
              <a:rPr lang="en-US" dirty="0">
                <a:latin typeface="Maven Pro Black" panose="00000A00000000000000" pitchFamily="2" charset="0"/>
              </a:rPr>
              <a:t> HEADGEAR</a:t>
            </a:r>
          </a:p>
        </p:txBody>
      </p:sp>
      <p:pic>
        <p:nvPicPr>
          <p:cNvPr id="14" name="Picture 13">
            <a:extLst>
              <a:ext uri="{FF2B5EF4-FFF2-40B4-BE49-F238E27FC236}">
                <a16:creationId xmlns:a16="http://schemas.microsoft.com/office/drawing/2014/main" xmlns="" id="{65F77757-7D46-DE57-A379-D0DED43720A9}"/>
              </a:ext>
            </a:extLst>
          </p:cNvPr>
          <p:cNvPicPr>
            <a:picLocks noChangeAspect="1"/>
          </p:cNvPicPr>
          <p:nvPr/>
        </p:nvPicPr>
        <p:blipFill rotWithShape="1">
          <a:blip r:embed="rId17"/>
          <a:srcRect t="-1" b="1777"/>
          <a:stretch/>
        </p:blipFill>
        <p:spPr>
          <a:xfrm>
            <a:off x="5387365" y="529"/>
            <a:ext cx="1417268" cy="1361486"/>
          </a:xfrm>
          <a:prstGeom prst="rect">
            <a:avLst/>
          </a:prstGeom>
        </p:spPr>
      </p:pic>
      <p:sp>
        <p:nvSpPr>
          <p:cNvPr id="16" name="Rectangle 15">
            <a:extLst>
              <a:ext uri="{FF2B5EF4-FFF2-40B4-BE49-F238E27FC236}">
                <a16:creationId xmlns:a16="http://schemas.microsoft.com/office/drawing/2014/main" xmlns="" id="{2DF4B174-91F3-D5C5-391F-3E2C04E55D21}"/>
              </a:ext>
            </a:extLst>
          </p:cNvPr>
          <p:cNvSpPr/>
          <p:nvPr/>
        </p:nvSpPr>
        <p:spPr>
          <a:xfrm>
            <a:off x="2725339" y="5995987"/>
            <a:ext cx="6741320" cy="74226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Maven Pro Black" panose="00000A00000000000000" pitchFamily="2" charset="0"/>
              </a:rPr>
              <a:t>www.batstoi.com</a:t>
            </a:r>
          </a:p>
        </p:txBody>
      </p:sp>
      <p:sp>
        <p:nvSpPr>
          <p:cNvPr id="17" name="TextBox 16">
            <a:extLst>
              <a:ext uri="{FF2B5EF4-FFF2-40B4-BE49-F238E27FC236}">
                <a16:creationId xmlns:a16="http://schemas.microsoft.com/office/drawing/2014/main" xmlns="" id="{3737D404-E557-471B-3FD2-AB5B547F4A6C}"/>
              </a:ext>
            </a:extLst>
          </p:cNvPr>
          <p:cNvSpPr txBox="1"/>
          <p:nvPr/>
        </p:nvSpPr>
        <p:spPr>
          <a:xfrm>
            <a:off x="3410223" y="4014543"/>
            <a:ext cx="6466280" cy="1815882"/>
          </a:xfrm>
          <a:prstGeom prst="rect">
            <a:avLst/>
          </a:prstGeom>
          <a:noFill/>
        </p:spPr>
        <p:txBody>
          <a:bodyPr wrap="square" rtlCol="0">
            <a:spAutoFit/>
          </a:bodyPr>
          <a:lstStyle/>
          <a:p>
            <a:pPr marL="285750" indent="-285750">
              <a:buFont typeface="Arial" panose="020B0604020202020204" pitchFamily="34" charset="0"/>
              <a:buChar char="•"/>
            </a:pPr>
            <a:r>
              <a:rPr lang="en-US" sz="1600" b="1" dirty="0">
                <a:latin typeface="Maven Pro" panose="00000500000000000000" pitchFamily="2" charset="0"/>
              </a:rPr>
              <a:t>Official Wrestling Headgear Partner of NFHS</a:t>
            </a:r>
          </a:p>
          <a:p>
            <a:pPr marL="285750" indent="-285750">
              <a:buFont typeface="Arial" panose="020B0604020202020204" pitchFamily="34" charset="0"/>
              <a:buChar char="•"/>
            </a:pPr>
            <a:r>
              <a:rPr lang="en-US" sz="1600" b="1" dirty="0">
                <a:latin typeface="Maven Pro" panose="00000500000000000000" pitchFamily="2" charset="0"/>
              </a:rPr>
              <a:t>Award-winning patented design</a:t>
            </a:r>
          </a:p>
          <a:p>
            <a:pPr marL="285750" indent="-285750">
              <a:buFont typeface="Arial" panose="020B0604020202020204" pitchFamily="34" charset="0"/>
              <a:buChar char="•"/>
            </a:pPr>
            <a:r>
              <a:rPr lang="en-US" sz="1600" b="1" dirty="0">
                <a:latin typeface="Maven Pro" panose="00000500000000000000" pitchFamily="2" charset="0"/>
              </a:rPr>
              <a:t>Impact certified in the US/EU for safety &amp; performance</a:t>
            </a:r>
          </a:p>
          <a:p>
            <a:pPr marL="285750" indent="-285750">
              <a:buFont typeface="Arial" panose="020B0604020202020204" pitchFamily="34" charset="0"/>
              <a:buChar char="•"/>
            </a:pPr>
            <a:r>
              <a:rPr lang="en-US" sz="1600" b="1" dirty="0">
                <a:latin typeface="Maven Pro" panose="00000500000000000000" pitchFamily="2" charset="0"/>
              </a:rPr>
              <a:t>Custom fit for stability</a:t>
            </a:r>
          </a:p>
          <a:p>
            <a:pPr marL="285750" indent="-285750">
              <a:buFont typeface="Arial" panose="020B0604020202020204" pitchFamily="34" charset="0"/>
              <a:buChar char="•"/>
            </a:pPr>
            <a:r>
              <a:rPr lang="en-US" sz="1600" b="1" dirty="0">
                <a:latin typeface="Maven Pro" panose="00000500000000000000" pitchFamily="2" charset="0"/>
              </a:rPr>
              <a:t>Light weight and breathable</a:t>
            </a:r>
          </a:p>
          <a:p>
            <a:pPr marL="285750" indent="-285750">
              <a:buFont typeface="Arial" panose="020B0604020202020204" pitchFamily="34" charset="0"/>
              <a:buChar char="•"/>
            </a:pPr>
            <a:r>
              <a:rPr lang="en-US" sz="1600" b="1" dirty="0">
                <a:latin typeface="Maven Pro" panose="00000500000000000000" pitchFamily="2" charset="0"/>
              </a:rPr>
              <a:t>Engineered at Columbia University and NYU</a:t>
            </a:r>
          </a:p>
          <a:p>
            <a:pPr marL="285750" indent="-285750">
              <a:buFont typeface="Arial" panose="020B0604020202020204" pitchFamily="34" charset="0"/>
              <a:buChar char="•"/>
            </a:pPr>
            <a:r>
              <a:rPr lang="en-US" sz="1600" b="1" dirty="0">
                <a:latin typeface="Maven Pro" panose="00000500000000000000" pitchFamily="2" charset="0"/>
              </a:rPr>
              <a:t>Worn by top wrestlers </a:t>
            </a:r>
          </a:p>
        </p:txBody>
      </p:sp>
      <p:pic>
        <p:nvPicPr>
          <p:cNvPr id="18" name="Picture 17">
            <a:extLst>
              <a:ext uri="{FF2B5EF4-FFF2-40B4-BE49-F238E27FC236}">
                <a16:creationId xmlns:a16="http://schemas.microsoft.com/office/drawing/2014/main" xmlns="" id="{A8CB07F4-6D39-F110-135D-D12C1BE29960}"/>
              </a:ext>
            </a:extLst>
          </p:cNvPr>
          <p:cNvPicPr>
            <a:picLocks noChangeAspect="1"/>
          </p:cNvPicPr>
          <p:nvPr/>
        </p:nvPicPr>
        <p:blipFill>
          <a:blip r:embed="rId18"/>
          <a:stretch>
            <a:fillRect/>
          </a:stretch>
        </p:blipFill>
        <p:spPr>
          <a:xfrm>
            <a:off x="80543" y="5491514"/>
            <a:ext cx="1322947" cy="1310754"/>
          </a:xfrm>
          <a:prstGeom prst="rect">
            <a:avLst/>
          </a:prstGeom>
        </p:spPr>
      </p:pic>
    </p:spTree>
    <p:extLst>
      <p:ext uri="{BB962C8B-B14F-4D97-AF65-F5344CB8AC3E}">
        <p14:creationId xmlns:p14="http://schemas.microsoft.com/office/powerpoint/2010/main" val="201939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E7CA7D-CE1E-477E-A515-EC60E62B933A}"/>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1507" name="Content Placeholder 2">
            <a:extLst>
              <a:ext uri="{FF2B5EF4-FFF2-40B4-BE49-F238E27FC236}">
                <a16:creationId xmlns:a16="http://schemas.microsoft.com/office/drawing/2014/main" xmlns="" id="{6ABCCFEB-262C-4707-9393-47F1189CAFF9}"/>
              </a:ext>
            </a:extLst>
          </p:cNvPr>
          <p:cNvSpPr>
            <a:spLocks noGrp="1" noChangeArrowheads="1"/>
          </p:cNvSpPr>
          <p:nvPr>
            <p:ph idx="1"/>
          </p:nvPr>
        </p:nvSpPr>
        <p:spPr/>
        <p:txBody>
          <a:bodyPr/>
          <a:lstStyle/>
          <a:p>
            <a:r>
              <a:rPr lang="en-US" altLang="en-US" sz="2400"/>
              <a:t>NFHS (located in Indianapolis, IN – Est. 1920):</a:t>
            </a:r>
          </a:p>
          <a:p>
            <a:pPr lvl="1"/>
            <a:r>
              <a:rPr lang="en-US" altLang="en-US" sz="2200"/>
              <a:t>National leader and advocate for </a:t>
            </a:r>
            <a:br>
              <a:rPr lang="en-US" altLang="en-US" sz="2200"/>
            </a:br>
            <a:r>
              <a:rPr lang="en-US" altLang="en-US" sz="2200"/>
              <a:t>high school athletics and </a:t>
            </a:r>
            <a:br>
              <a:rPr lang="en-US" altLang="en-US" sz="2200"/>
            </a:br>
            <a:r>
              <a:rPr lang="en-US" altLang="en-US" sz="2200"/>
              <a:t>performing arts programs.</a:t>
            </a:r>
          </a:p>
          <a:p>
            <a:pPr lvl="1"/>
            <a:r>
              <a:rPr lang="en-US" altLang="en-US" sz="2200"/>
              <a:t>Serves 51 state associations, 19,500 </a:t>
            </a:r>
            <a:br>
              <a:rPr lang="en-US" altLang="en-US" sz="2200"/>
            </a:br>
            <a:r>
              <a:rPr lang="en-US" altLang="en-US" sz="2200"/>
              <a:t>high schools and 12 million student </a:t>
            </a:r>
            <a:br>
              <a:rPr lang="en-US" altLang="en-US" sz="2200"/>
            </a:br>
            <a:r>
              <a:rPr lang="en-US" altLang="en-US" sz="2200"/>
              <a:t>participants.</a:t>
            </a:r>
          </a:p>
          <a:p>
            <a:pPr lvl="1"/>
            <a:r>
              <a:rPr lang="en-US" altLang="en-US" sz="2200"/>
              <a:t>Writes playing rules for 17 high school </a:t>
            </a:r>
            <a:br>
              <a:rPr lang="en-US" altLang="en-US" sz="2200"/>
            </a:br>
            <a:r>
              <a:rPr lang="en-US" altLang="en-US" sz="2200"/>
              <a:t>sports for boys and girls.</a:t>
            </a:r>
          </a:p>
          <a:p>
            <a:pPr lvl="1"/>
            <a:r>
              <a:rPr lang="en-US" altLang="en-US" sz="2200"/>
              <a:t>Offers online education courses for high school coaches, </a:t>
            </a:r>
            <a:br>
              <a:rPr lang="en-US" altLang="en-US" sz="2200"/>
            </a:br>
            <a:r>
              <a:rPr lang="en-US" altLang="en-US" sz="2200"/>
              <a:t>officials, parents, students and others.</a:t>
            </a:r>
          </a:p>
          <a:p>
            <a:pPr lvl="1"/>
            <a:r>
              <a:rPr lang="en-US" altLang="en-US" sz="2200"/>
              <a:t>Ensures that students have opportunity to enjoy healthy participation, achievement and good sportsmanship in education-based athletics.</a:t>
            </a:r>
          </a:p>
        </p:txBody>
      </p:sp>
      <p:sp>
        <p:nvSpPr>
          <p:cNvPr id="4" name="Footer Placeholder 3">
            <a:extLst>
              <a:ext uri="{FF2B5EF4-FFF2-40B4-BE49-F238E27FC236}">
                <a16:creationId xmlns:a16="http://schemas.microsoft.com/office/drawing/2014/main" xmlns="" id="{B83D9D80-4CAC-4163-AB25-77D2EBBC87F1}"/>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21509" name="Picture 2" descr="C:\Users\mkosk\Desktop\Revised USA map with colors.jpg">
            <a:extLst>
              <a:ext uri="{FF2B5EF4-FFF2-40B4-BE49-F238E27FC236}">
                <a16:creationId xmlns:a16="http://schemas.microsoft.com/office/drawing/2014/main" xmlns="" id="{D971159E-36B1-4168-A127-8815D40EA0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01" t="4256" r="2832" b="8511"/>
          <a:stretch>
            <a:fillRect/>
          </a:stretch>
        </p:blipFill>
        <p:spPr bwMode="auto">
          <a:xfrm>
            <a:off x="7297738" y="2752725"/>
            <a:ext cx="4691062"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EF3B2C-B375-4A1A-88E4-CB8B69383F66}"/>
              </a:ext>
            </a:extLst>
          </p:cNvPr>
          <p:cNvSpPr>
            <a:spLocks noGrp="1"/>
          </p:cNvSpPr>
          <p:nvPr>
            <p:ph type="title"/>
          </p:nvPr>
        </p:nvSpPr>
        <p:spPr/>
        <p:txBody>
          <a:bodyPr/>
          <a:lstStyle/>
          <a:p>
            <a:r>
              <a:rPr lang="en-US" dirty="0"/>
              <a:t>NFHS Rules Review Committee</a:t>
            </a:r>
          </a:p>
        </p:txBody>
      </p:sp>
      <p:sp>
        <p:nvSpPr>
          <p:cNvPr id="3" name="Content Placeholder 2">
            <a:extLst>
              <a:ext uri="{FF2B5EF4-FFF2-40B4-BE49-F238E27FC236}">
                <a16:creationId xmlns:a16="http://schemas.microsoft.com/office/drawing/2014/main" xmlns="" id="{52F5AB98-AB2E-4C27-A390-5F97DF0BF410}"/>
              </a:ext>
            </a:extLst>
          </p:cNvPr>
          <p:cNvSpPr>
            <a:spLocks noGrp="1"/>
          </p:cNvSpPr>
          <p:nvPr>
            <p:ph idx="1"/>
          </p:nvPr>
        </p:nvSpPr>
        <p:spPr>
          <a:xfrm>
            <a:off x="1940985" y="1989139"/>
            <a:ext cx="10026649" cy="2290985"/>
          </a:xfrm>
        </p:spPr>
        <p:txBody>
          <a:bodyPr/>
          <a:lstStyle/>
          <a:p>
            <a:r>
              <a:rPr lang="en-US" dirty="0"/>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p:txBody>
      </p:sp>
      <p:sp>
        <p:nvSpPr>
          <p:cNvPr id="4" name="Footer Placeholder 3">
            <a:extLst>
              <a:ext uri="{FF2B5EF4-FFF2-40B4-BE49-F238E27FC236}">
                <a16:creationId xmlns:a16="http://schemas.microsoft.com/office/drawing/2014/main" xmlns="" id="{0E087EE0-D163-4EEE-B8EC-10AC80EE167A}"/>
              </a:ext>
            </a:extLst>
          </p:cNvPr>
          <p:cNvSpPr>
            <a:spLocks noGrp="1"/>
          </p:cNvSpPr>
          <p:nvPr>
            <p:ph type="ftr" sz="quarter" idx="11"/>
          </p:nvPr>
        </p:nvSpPr>
        <p:spPr/>
        <p:txBody>
          <a:bodyPr/>
          <a:lstStyle/>
          <a:p>
            <a:pPr>
              <a:defRPr/>
            </a:pPr>
            <a:r>
              <a:rPr lang="en-US"/>
              <a:t>www.nfhs.org</a:t>
            </a:r>
          </a:p>
        </p:txBody>
      </p:sp>
      <p:pic>
        <p:nvPicPr>
          <p:cNvPr id="24" name="Picture 4">
            <a:extLst>
              <a:ext uri="{FF2B5EF4-FFF2-40B4-BE49-F238E27FC236}">
                <a16:creationId xmlns:a16="http://schemas.microsoft.com/office/drawing/2014/main" xmlns="" id="{562EFEDA-C5A4-4DB6-8373-541D41FDC6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570" t="2251" r="5913" b="38029"/>
          <a:stretch>
            <a:fillRect/>
          </a:stretch>
        </p:blipFill>
        <p:spPr bwMode="auto">
          <a:xfrm>
            <a:off x="10226675" y="4657725"/>
            <a:ext cx="1055688"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5">
            <a:extLst>
              <a:ext uri="{FF2B5EF4-FFF2-40B4-BE49-F238E27FC236}">
                <a16:creationId xmlns:a16="http://schemas.microsoft.com/office/drawing/2014/main" xmlns="" id="{4D81BBE3-888C-433E-80C4-FA91774C98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853" t="11514" r="15108" b="20280"/>
          <a:stretch>
            <a:fillRect/>
          </a:stretch>
        </p:blipFill>
        <p:spPr bwMode="auto">
          <a:xfrm>
            <a:off x="9102725" y="4662488"/>
            <a:ext cx="1055688"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6">
            <a:extLst>
              <a:ext uri="{FF2B5EF4-FFF2-40B4-BE49-F238E27FC236}">
                <a16:creationId xmlns:a16="http://schemas.microsoft.com/office/drawing/2014/main" xmlns="" id="{37EC3CDA-93C0-44A5-979E-0D834CA99D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7959" t="9296" r="17380" b="32835"/>
          <a:stretch>
            <a:fillRect/>
          </a:stretch>
        </p:blipFill>
        <p:spPr bwMode="auto">
          <a:xfrm>
            <a:off x="4627563" y="4668838"/>
            <a:ext cx="1055687"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7">
            <a:extLst>
              <a:ext uri="{FF2B5EF4-FFF2-40B4-BE49-F238E27FC236}">
                <a16:creationId xmlns:a16="http://schemas.microsoft.com/office/drawing/2014/main" xmlns="" id="{6A9CC332-AB07-4D9B-BED6-9DD31327FE9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2787" t="5716" r="16359" b="39447"/>
          <a:stretch>
            <a:fillRect/>
          </a:stretch>
        </p:blipFill>
        <p:spPr bwMode="auto">
          <a:xfrm>
            <a:off x="2393950" y="4667250"/>
            <a:ext cx="1055688" cy="123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8">
            <a:extLst>
              <a:ext uri="{FF2B5EF4-FFF2-40B4-BE49-F238E27FC236}">
                <a16:creationId xmlns:a16="http://schemas.microsoft.com/office/drawing/2014/main" xmlns="" id="{71E215F9-679A-4A54-AA38-19184A48DA3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1950" t="12311" r="9549" b="34923"/>
          <a:stretch>
            <a:fillRect/>
          </a:stretch>
        </p:blipFill>
        <p:spPr bwMode="auto">
          <a:xfrm>
            <a:off x="6864350" y="4668838"/>
            <a:ext cx="1055688" cy="122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9">
            <a:extLst>
              <a:ext uri="{FF2B5EF4-FFF2-40B4-BE49-F238E27FC236}">
                <a16:creationId xmlns:a16="http://schemas.microsoft.com/office/drawing/2014/main" xmlns="" id="{6598AECA-1170-4237-B3C8-C7C4574424F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8147" t="8778" r="15414" b="32062"/>
          <a:stretch>
            <a:fillRect/>
          </a:stretch>
        </p:blipFill>
        <p:spPr bwMode="auto">
          <a:xfrm>
            <a:off x="5743575" y="4673600"/>
            <a:ext cx="1055688"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Box 1">
            <a:extLst>
              <a:ext uri="{FF2B5EF4-FFF2-40B4-BE49-F238E27FC236}">
                <a16:creationId xmlns:a16="http://schemas.microsoft.com/office/drawing/2014/main" xmlns="" id="{B7698F54-7586-4B9D-8C52-620F980B0EE4}"/>
              </a:ext>
            </a:extLst>
          </p:cNvPr>
          <p:cNvSpPr txBox="1">
            <a:spLocks noChangeArrowheads="1"/>
          </p:cNvSpPr>
          <p:nvPr/>
        </p:nvSpPr>
        <p:spPr bwMode="auto">
          <a:xfrm>
            <a:off x="2406650" y="5881688"/>
            <a:ext cx="1055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Davis Whitfield</a:t>
            </a:r>
          </a:p>
          <a:p>
            <a:pPr algn="ctr" eaLnBrk="1" hangingPunct="1">
              <a:buFontTx/>
              <a:buNone/>
            </a:pPr>
            <a:r>
              <a:rPr lang="en-US" altLang="en-US" sz="800" dirty="0">
                <a:cs typeface="Calibri" panose="020F0502020204030204" pitchFamily="34" charset="0"/>
              </a:rPr>
              <a:t>Chief Operating Officer</a:t>
            </a:r>
          </a:p>
        </p:txBody>
      </p:sp>
      <p:sp>
        <p:nvSpPr>
          <p:cNvPr id="31" name="TextBox 31">
            <a:extLst>
              <a:ext uri="{FF2B5EF4-FFF2-40B4-BE49-F238E27FC236}">
                <a16:creationId xmlns:a16="http://schemas.microsoft.com/office/drawing/2014/main" xmlns="" id="{90BCB31E-29DE-4C71-9C52-D802ADF615D1}"/>
              </a:ext>
            </a:extLst>
          </p:cNvPr>
          <p:cNvSpPr txBox="1">
            <a:spLocks noChangeArrowheads="1"/>
          </p:cNvSpPr>
          <p:nvPr/>
        </p:nvSpPr>
        <p:spPr bwMode="auto">
          <a:xfrm>
            <a:off x="4625975" y="5881688"/>
            <a:ext cx="10461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Bob Colgate</a:t>
            </a:r>
          </a:p>
          <a:p>
            <a:pPr algn="ctr" eaLnBrk="1" hangingPunct="1">
              <a:buFontTx/>
              <a:buNone/>
            </a:pPr>
            <a:r>
              <a:rPr lang="en-US" altLang="en-US" sz="800">
                <a:cs typeface="Calibri" panose="020F0502020204030204" pitchFamily="34" charset="0"/>
              </a:rPr>
              <a:t>Football and Sports </a:t>
            </a:r>
          </a:p>
          <a:p>
            <a:pPr algn="ctr" eaLnBrk="1" hangingPunct="1">
              <a:buFontTx/>
              <a:buNone/>
            </a:pPr>
            <a:r>
              <a:rPr lang="en-US" altLang="en-US" sz="800">
                <a:cs typeface="Calibri" panose="020F0502020204030204" pitchFamily="34" charset="0"/>
              </a:rPr>
              <a:t>Medicine</a:t>
            </a:r>
          </a:p>
        </p:txBody>
      </p:sp>
      <p:sp>
        <p:nvSpPr>
          <p:cNvPr id="32" name="TextBox 32">
            <a:extLst>
              <a:ext uri="{FF2B5EF4-FFF2-40B4-BE49-F238E27FC236}">
                <a16:creationId xmlns:a16="http://schemas.microsoft.com/office/drawing/2014/main" xmlns="" id="{F8C19D62-BA3E-44FF-AC5A-5E579EB4420B}"/>
              </a:ext>
            </a:extLst>
          </p:cNvPr>
          <p:cNvSpPr txBox="1">
            <a:spLocks noChangeArrowheads="1"/>
          </p:cNvSpPr>
          <p:nvPr/>
        </p:nvSpPr>
        <p:spPr bwMode="auto">
          <a:xfrm>
            <a:off x="6873875" y="5880100"/>
            <a:ext cx="1036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Elliot Hopkins</a:t>
            </a:r>
          </a:p>
          <a:p>
            <a:pPr algn="ctr" eaLnBrk="1" hangingPunct="1">
              <a:buFontTx/>
              <a:buNone/>
            </a:pPr>
            <a:r>
              <a:rPr lang="en-US" altLang="en-US" sz="800">
                <a:cs typeface="Calibri" panose="020F0502020204030204" pitchFamily="34" charset="0"/>
              </a:rPr>
              <a:t>Baseball and Wrestling</a:t>
            </a:r>
          </a:p>
        </p:txBody>
      </p:sp>
      <p:sp>
        <p:nvSpPr>
          <p:cNvPr id="33" name="TextBox 33">
            <a:extLst>
              <a:ext uri="{FF2B5EF4-FFF2-40B4-BE49-F238E27FC236}">
                <a16:creationId xmlns:a16="http://schemas.microsoft.com/office/drawing/2014/main" xmlns="" id="{890D941B-B4E9-45C8-B670-3FCDA9716740}"/>
              </a:ext>
            </a:extLst>
          </p:cNvPr>
          <p:cNvSpPr txBox="1">
            <a:spLocks noChangeArrowheads="1"/>
          </p:cNvSpPr>
          <p:nvPr/>
        </p:nvSpPr>
        <p:spPr bwMode="auto">
          <a:xfrm>
            <a:off x="3529013" y="5880100"/>
            <a:ext cx="10350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Lindsey Atkinson</a:t>
            </a:r>
          </a:p>
          <a:p>
            <a:pPr algn="ctr" eaLnBrk="1" hangingPunct="1">
              <a:buFontTx/>
              <a:buNone/>
            </a:pPr>
            <a:r>
              <a:rPr lang="en-US" altLang="en-US" sz="800" dirty="0">
                <a:cs typeface="Calibri" panose="020F0502020204030204" pitchFamily="34" charset="0"/>
              </a:rPr>
              <a:t>Basketball, Girls Lacrosse and Volleyball</a:t>
            </a:r>
          </a:p>
        </p:txBody>
      </p:sp>
      <p:sp>
        <p:nvSpPr>
          <p:cNvPr id="34" name="TextBox 34">
            <a:extLst>
              <a:ext uri="{FF2B5EF4-FFF2-40B4-BE49-F238E27FC236}">
                <a16:creationId xmlns:a16="http://schemas.microsoft.com/office/drawing/2014/main" xmlns="" id="{99F1CB79-4C89-4B93-AE4A-31D1968B5FAE}"/>
              </a:ext>
            </a:extLst>
          </p:cNvPr>
          <p:cNvSpPr txBox="1">
            <a:spLocks noChangeArrowheads="1"/>
          </p:cNvSpPr>
          <p:nvPr/>
        </p:nvSpPr>
        <p:spPr bwMode="auto">
          <a:xfrm>
            <a:off x="7861300" y="5883275"/>
            <a:ext cx="1308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Julie Cochran</a:t>
            </a:r>
          </a:p>
          <a:p>
            <a:pPr algn="ctr" eaLnBrk="1" hangingPunct="1">
              <a:buFontTx/>
              <a:buNone/>
            </a:pPr>
            <a:r>
              <a:rPr lang="en-US" altLang="en-US" sz="800" dirty="0">
                <a:cs typeface="Calibri" panose="020F0502020204030204" pitchFamily="34" charset="0"/>
              </a:rPr>
              <a:t>Cross Country, Gymnastics, Field Hockey, Soccer and </a:t>
            </a:r>
          </a:p>
          <a:p>
            <a:pPr algn="ctr" eaLnBrk="1" hangingPunct="1">
              <a:buFontTx/>
              <a:buNone/>
            </a:pPr>
            <a:r>
              <a:rPr lang="en-US" altLang="en-US" sz="800" dirty="0">
                <a:cs typeface="Calibri" panose="020F0502020204030204" pitchFamily="34" charset="0"/>
              </a:rPr>
              <a:t>Track &amp; Field</a:t>
            </a:r>
          </a:p>
        </p:txBody>
      </p:sp>
      <p:sp>
        <p:nvSpPr>
          <p:cNvPr id="35" name="TextBox 35">
            <a:extLst>
              <a:ext uri="{FF2B5EF4-FFF2-40B4-BE49-F238E27FC236}">
                <a16:creationId xmlns:a16="http://schemas.microsoft.com/office/drawing/2014/main" xmlns="" id="{7422A795-0171-4497-8EBB-A279A7695BD6}"/>
              </a:ext>
            </a:extLst>
          </p:cNvPr>
          <p:cNvSpPr txBox="1">
            <a:spLocks noChangeArrowheads="1"/>
          </p:cNvSpPr>
          <p:nvPr/>
        </p:nvSpPr>
        <p:spPr bwMode="auto">
          <a:xfrm>
            <a:off x="10236200" y="5881688"/>
            <a:ext cx="1049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Dan Schuster</a:t>
            </a:r>
          </a:p>
          <a:p>
            <a:pPr algn="ctr" eaLnBrk="1" hangingPunct="1">
              <a:buFontTx/>
              <a:buNone/>
            </a:pPr>
            <a:r>
              <a:rPr lang="en-US" altLang="en-US" sz="800" dirty="0">
                <a:cs typeface="Calibri" panose="020F0502020204030204" pitchFamily="34" charset="0"/>
              </a:rPr>
              <a:t>Ice Hockey</a:t>
            </a:r>
          </a:p>
        </p:txBody>
      </p:sp>
      <p:sp>
        <p:nvSpPr>
          <p:cNvPr id="36" name="TextBox 36">
            <a:extLst>
              <a:ext uri="{FF2B5EF4-FFF2-40B4-BE49-F238E27FC236}">
                <a16:creationId xmlns:a16="http://schemas.microsoft.com/office/drawing/2014/main" xmlns="" id="{A3C9AE1E-C434-47CE-A7FF-D1864E6D925B}"/>
              </a:ext>
            </a:extLst>
          </p:cNvPr>
          <p:cNvSpPr txBox="1">
            <a:spLocks noChangeArrowheads="1"/>
          </p:cNvSpPr>
          <p:nvPr/>
        </p:nvSpPr>
        <p:spPr bwMode="auto">
          <a:xfrm>
            <a:off x="9020175" y="5881688"/>
            <a:ext cx="1223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James Weaver</a:t>
            </a:r>
          </a:p>
          <a:p>
            <a:pPr algn="ctr" eaLnBrk="1" hangingPunct="1">
              <a:buFontTx/>
              <a:buNone/>
            </a:pPr>
            <a:r>
              <a:rPr lang="en-US" altLang="en-US" sz="800">
                <a:cs typeface="Calibri" panose="020F0502020204030204" pitchFamily="34" charset="0"/>
              </a:rPr>
              <a:t>Boys Lacrosse</a:t>
            </a:r>
          </a:p>
          <a:p>
            <a:pPr algn="ctr" eaLnBrk="1" hangingPunct="1">
              <a:buFontTx/>
              <a:buNone/>
            </a:pPr>
            <a:r>
              <a:rPr lang="en-US" altLang="en-US" sz="800">
                <a:cs typeface="Calibri" panose="020F0502020204030204" pitchFamily="34" charset="0"/>
              </a:rPr>
              <a:t>and Spirit</a:t>
            </a:r>
          </a:p>
        </p:txBody>
      </p:sp>
      <p:sp>
        <p:nvSpPr>
          <p:cNvPr id="37" name="TextBox 36">
            <a:extLst>
              <a:ext uri="{FF2B5EF4-FFF2-40B4-BE49-F238E27FC236}">
                <a16:creationId xmlns:a16="http://schemas.microsoft.com/office/drawing/2014/main" xmlns="" id="{992B40DC-5F5E-48CF-87FC-1CA04901636A}"/>
              </a:ext>
            </a:extLst>
          </p:cNvPr>
          <p:cNvSpPr txBox="1">
            <a:spLocks noChangeArrowheads="1"/>
          </p:cNvSpPr>
          <p:nvPr/>
        </p:nvSpPr>
        <p:spPr bwMode="auto">
          <a:xfrm>
            <a:off x="5690871" y="5861050"/>
            <a:ext cx="1158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Sandy Searcy</a:t>
            </a:r>
          </a:p>
          <a:p>
            <a:pPr algn="ctr" eaLnBrk="1" hangingPunct="1">
              <a:buFontTx/>
              <a:buNone/>
            </a:pPr>
            <a:r>
              <a:rPr lang="en-US" altLang="en-US" sz="800" dirty="0">
                <a:cs typeface="Calibri" panose="020F0502020204030204" pitchFamily="34" charset="0"/>
              </a:rPr>
              <a:t>Softball, Swimming &amp; Diving and Water Polo</a:t>
            </a:r>
          </a:p>
        </p:txBody>
      </p:sp>
      <p:pic>
        <p:nvPicPr>
          <p:cNvPr id="38" name="Picture 21" descr="A person smiling for the camera&#10;&#10;Description generated with very high confidence">
            <a:extLst>
              <a:ext uri="{FF2B5EF4-FFF2-40B4-BE49-F238E27FC236}">
                <a16:creationId xmlns:a16="http://schemas.microsoft.com/office/drawing/2014/main" xmlns="" id="{6874354F-9F19-44CE-A88B-12CA7370E4E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20386" t="2782" r="16949" b="25343"/>
          <a:stretch>
            <a:fillRect/>
          </a:stretch>
        </p:blipFill>
        <p:spPr bwMode="auto">
          <a:xfrm>
            <a:off x="7981950" y="4673600"/>
            <a:ext cx="105568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22" descr="A person smiling for the camera&#10;&#10;Description generated with very high confidence">
            <a:extLst>
              <a:ext uri="{FF2B5EF4-FFF2-40B4-BE49-F238E27FC236}">
                <a16:creationId xmlns:a16="http://schemas.microsoft.com/office/drawing/2014/main" xmlns="" id="{FB6B884B-3845-4F29-AE20-F1E2B9C9E55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10703" t="12456" r="10628" b="26428"/>
          <a:stretch>
            <a:fillRect/>
          </a:stretch>
        </p:blipFill>
        <p:spPr bwMode="auto">
          <a:xfrm>
            <a:off x="3516313" y="4657725"/>
            <a:ext cx="1049337" cy="123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5544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41B66D-6597-4651-9EF0-3DE4A62DB7AF}"/>
              </a:ext>
            </a:extLst>
          </p:cNvPr>
          <p:cNvSpPr>
            <a:spLocks noGrp="1"/>
          </p:cNvSpPr>
          <p:nvPr>
            <p:ph type="title"/>
          </p:nvPr>
        </p:nvSpPr>
        <p:spPr/>
        <p:txBody>
          <a:bodyPr/>
          <a:lstStyle/>
          <a:p>
            <a:r>
              <a:rPr lang="en-US" dirty="0"/>
              <a:t>Rule changes</a:t>
            </a:r>
          </a:p>
        </p:txBody>
      </p:sp>
      <p:sp>
        <p:nvSpPr>
          <p:cNvPr id="4" name="Text Placeholder 3">
            <a:extLst>
              <a:ext uri="{FF2B5EF4-FFF2-40B4-BE49-F238E27FC236}">
                <a16:creationId xmlns:a16="http://schemas.microsoft.com/office/drawing/2014/main" xmlns="" id="{1ADEF675-3958-4AE7-9386-BDF32FCF4DE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454321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BC4E18-6BCC-49CA-AD5F-FC7528BB9DCE}"/>
              </a:ext>
            </a:extLst>
          </p:cNvPr>
          <p:cNvSpPr>
            <a:spLocks noGrp="1"/>
          </p:cNvSpPr>
          <p:nvPr>
            <p:ph type="title"/>
          </p:nvPr>
        </p:nvSpPr>
        <p:spPr>
          <a:xfrm>
            <a:off x="1941513" y="525463"/>
            <a:ext cx="10026650" cy="1204912"/>
          </a:xfrm>
        </p:spPr>
        <p:txBody>
          <a:bodyPr wrap="square" anchor="ctr">
            <a:normAutofit/>
          </a:bodyPr>
          <a:lstStyle/>
          <a:p>
            <a:r>
              <a:rPr lang="en-US" dirty="0"/>
              <a:t>Uniforms</a:t>
            </a:r>
            <a:br>
              <a:rPr lang="en-US" dirty="0"/>
            </a:br>
            <a:r>
              <a:rPr lang="en-US" dirty="0"/>
              <a:t>4-1-1</a:t>
            </a:r>
            <a:r>
              <a:rPr lang="en-US" cap="none" dirty="0"/>
              <a:t>a</a:t>
            </a:r>
            <a:r>
              <a:rPr lang="en-US" dirty="0"/>
              <a:t> Note, 4-1-1</a:t>
            </a:r>
            <a:r>
              <a:rPr lang="en-US" cap="none" dirty="0"/>
              <a:t>c</a:t>
            </a:r>
            <a:r>
              <a:rPr lang="en-US" dirty="0"/>
              <a:t> note</a:t>
            </a:r>
          </a:p>
        </p:txBody>
      </p:sp>
      <p:pic>
        <p:nvPicPr>
          <p:cNvPr id="6" name="Picture 5" descr="A picture containing graphical user interface&#10;&#10;Description automatically generated">
            <a:extLst>
              <a:ext uri="{FF2B5EF4-FFF2-40B4-BE49-F238E27FC236}">
                <a16:creationId xmlns:a16="http://schemas.microsoft.com/office/drawing/2014/main" xmlns="" id="{3ACE84D4-7B96-2297-F7F2-2462E2C8176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827" b="6766"/>
          <a:stretch/>
        </p:blipFill>
        <p:spPr>
          <a:xfrm>
            <a:off x="1941513" y="2049345"/>
            <a:ext cx="10026650" cy="4218223"/>
          </a:xfrm>
          <a:prstGeom prst="rect">
            <a:avLst/>
          </a:prstGeom>
          <a:noFill/>
        </p:spPr>
      </p:pic>
      <p:sp>
        <p:nvSpPr>
          <p:cNvPr id="4" name="Footer Placeholder 3">
            <a:extLst>
              <a:ext uri="{FF2B5EF4-FFF2-40B4-BE49-F238E27FC236}">
                <a16:creationId xmlns:a16="http://schemas.microsoft.com/office/drawing/2014/main" xmlns="" id="{674D7D7C-9DC6-4E13-B32F-3AB0A280518B}"/>
              </a:ext>
            </a:extLst>
          </p:cNvPr>
          <p:cNvSpPr>
            <a:spLocks noGrp="1"/>
          </p:cNvSpPr>
          <p:nvPr>
            <p:ph type="ftr" sz="quarter" idx="11"/>
          </p:nvPr>
        </p:nvSpPr>
        <p:spPr>
          <a:xfrm>
            <a:off x="9996488" y="6524625"/>
            <a:ext cx="1992312" cy="295275"/>
          </a:xfrm>
        </p:spPr>
        <p:txBody>
          <a:bodyPr anchor="ctr">
            <a:normAutofit/>
          </a:bodyPr>
          <a:lstStyle/>
          <a:p>
            <a:pPr marL="0" marR="0" lvl="0" indent="0" defTabSz="914400" rtl="0" eaLnBrk="1" fontAlgn="auto" latinLnBrk="0" hangingPunct="1">
              <a:lnSpc>
                <a:spcPct val="90000"/>
              </a:lnSpc>
              <a:spcBef>
                <a:spcPts val="0"/>
              </a:spcBef>
              <a:spcAft>
                <a:spcPts val="600"/>
              </a:spcAft>
              <a:buClrTx/>
              <a:buSzTx/>
              <a:buFontTx/>
              <a:buNone/>
              <a:tabLst/>
              <a:defRPr/>
            </a:pPr>
            <a:r>
              <a:rPr kumimoji="0" lang="en-US" b="0" i="0" u="none" strike="noStrike" kern="1200" cap="none" spc="0" normalizeH="0" baseline="0" noProof="0">
                <a:ln>
                  <a:noFill/>
                </a:ln>
                <a:effectLst/>
                <a:uLnTx/>
                <a:uFillTx/>
              </a:rPr>
              <a:t>www.nfhs.org</a:t>
            </a:r>
          </a:p>
        </p:txBody>
      </p:sp>
    </p:spTree>
    <p:extLst>
      <p:ext uri="{BB962C8B-B14F-4D97-AF65-F5344CB8AC3E}">
        <p14:creationId xmlns:p14="http://schemas.microsoft.com/office/powerpoint/2010/main" val="3869835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3A9847-B12F-4980-8E21-0EFF79F812E9}"/>
              </a:ext>
            </a:extLst>
          </p:cNvPr>
          <p:cNvSpPr>
            <a:spLocks noGrp="1"/>
          </p:cNvSpPr>
          <p:nvPr>
            <p:ph type="title"/>
          </p:nvPr>
        </p:nvSpPr>
        <p:spPr/>
        <p:txBody>
          <a:bodyPr/>
          <a:lstStyle/>
          <a:p>
            <a:r>
              <a:rPr lang="en-US" dirty="0"/>
              <a:t>Rule 4-1-1</a:t>
            </a:r>
            <a:r>
              <a:rPr lang="en-US" cap="none" dirty="0"/>
              <a:t>a NOTE</a:t>
            </a:r>
            <a:endParaRPr lang="en-US" dirty="0"/>
          </a:p>
        </p:txBody>
      </p:sp>
      <p:sp>
        <p:nvSpPr>
          <p:cNvPr id="3" name="Content Placeholder 2">
            <a:extLst>
              <a:ext uri="{FF2B5EF4-FFF2-40B4-BE49-F238E27FC236}">
                <a16:creationId xmlns:a16="http://schemas.microsoft.com/office/drawing/2014/main" xmlns="" id="{E9F44DC2-752C-4670-984A-0C3BCF83D141}"/>
              </a:ext>
            </a:extLst>
          </p:cNvPr>
          <p:cNvSpPr>
            <a:spLocks noGrp="1"/>
          </p:cNvSpPr>
          <p:nvPr>
            <p:ph idx="1"/>
          </p:nvPr>
        </p:nvSpPr>
        <p:spPr/>
        <p:txBody>
          <a:bodyPr/>
          <a:lstStyle/>
          <a:p>
            <a:r>
              <a:rPr lang="en-US" sz="2800" b="1" dirty="0">
                <a:solidFill>
                  <a:srgbClr val="000000"/>
                </a:solidFill>
                <a:effectLst/>
                <a:latin typeface="Calibri" panose="020F0502020204030204" pitchFamily="34" charset="0"/>
                <a:ea typeface="'calibri',sans-serif"/>
              </a:rPr>
              <a:t>ART. 1a. . . NOTE:</a:t>
            </a:r>
            <a:r>
              <a:rPr lang="en-US" sz="2800" dirty="0">
                <a:solidFill>
                  <a:srgbClr val="000000"/>
                </a:solidFill>
                <a:effectLst/>
                <a:latin typeface="Calibri" panose="020F0502020204030204" pitchFamily="34" charset="0"/>
                <a:ea typeface="'calibri',sans-serif"/>
              </a:rPr>
              <a:t> Female </a:t>
            </a:r>
            <a:r>
              <a:rPr lang="en-US" sz="2800" dirty="0">
                <a:solidFill>
                  <a:srgbClr val="000000"/>
                </a:solidFill>
                <a:latin typeface="Calibri" panose="020F0502020204030204" pitchFamily="34" charset="0"/>
              </a:rPr>
              <a:t>contestants wearing a one-piece singlet shall wear </a:t>
            </a:r>
            <a:r>
              <a:rPr lang="en-US" sz="2800" u="sng" dirty="0">
                <a:solidFill>
                  <a:srgbClr val="000000"/>
                </a:solidFill>
                <a:latin typeface="Calibri" panose="020F0502020204030204" pitchFamily="34" charset="0"/>
              </a:rPr>
              <a:t>a sports bra </a:t>
            </a:r>
            <a:r>
              <a:rPr lang="en-US" sz="2800" dirty="0">
                <a:solidFill>
                  <a:srgbClr val="000000"/>
                </a:solidFill>
                <a:latin typeface="Calibri" panose="020F0502020204030204" pitchFamily="34" charset="0"/>
              </a:rPr>
              <a:t>that completely covers their breasts </a:t>
            </a:r>
            <a:r>
              <a:rPr lang="en-US" sz="2800" u="sng" dirty="0">
                <a:solidFill>
                  <a:srgbClr val="000000"/>
                </a:solidFill>
                <a:latin typeface="Calibri" panose="020F0502020204030204" pitchFamily="34" charset="0"/>
              </a:rPr>
              <a:t>and minimizes the risk of exposure </a:t>
            </a:r>
            <a:r>
              <a:rPr lang="en-US" sz="2800" dirty="0">
                <a:solidFill>
                  <a:srgbClr val="000000"/>
                </a:solidFill>
                <a:latin typeface="Calibri" panose="020F0502020204030204" pitchFamily="34" charset="0"/>
              </a:rPr>
              <a:t>(</a:t>
            </a:r>
            <a:r>
              <a:rPr lang="en-US" sz="2800" dirty="0" err="1">
                <a:solidFill>
                  <a:srgbClr val="000000"/>
                </a:solidFill>
                <a:latin typeface="Calibri" panose="020F0502020204030204" pitchFamily="34" charset="0"/>
              </a:rPr>
              <a:t>PlayPic</a:t>
            </a:r>
            <a:r>
              <a:rPr lang="en-US" sz="2800" dirty="0">
                <a:solidFill>
                  <a:srgbClr val="000000"/>
                </a:solidFill>
                <a:latin typeface="Calibri" panose="020F0502020204030204" pitchFamily="34" charset="0"/>
              </a:rPr>
              <a:t> A). </a:t>
            </a:r>
            <a:r>
              <a:rPr lang="en-US" sz="2800" u="sng" dirty="0">
                <a:solidFill>
                  <a:srgbClr val="000000"/>
                </a:solidFill>
                <a:latin typeface="Calibri" panose="020F0502020204030204" pitchFamily="34" charset="0"/>
              </a:rPr>
              <a:t>Compression shirts worn underneath a one-piece singlet are permitted but not required for female contestants unless needed to ensure complete coverage. </a:t>
            </a:r>
            <a:endParaRPr lang="en-US" u="sng" dirty="0"/>
          </a:p>
        </p:txBody>
      </p:sp>
      <p:sp>
        <p:nvSpPr>
          <p:cNvPr id="4" name="Footer Placeholder 3">
            <a:extLst>
              <a:ext uri="{FF2B5EF4-FFF2-40B4-BE49-F238E27FC236}">
                <a16:creationId xmlns:a16="http://schemas.microsoft.com/office/drawing/2014/main" xmlns="" id="{7DBE80CA-CA97-476E-B232-CDAC27BE1F7C}"/>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11328363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F83B4D-9FD1-4DBC-B999-7DFE6A410604}"/>
              </a:ext>
            </a:extLst>
          </p:cNvPr>
          <p:cNvSpPr>
            <a:spLocks noGrp="1"/>
          </p:cNvSpPr>
          <p:nvPr>
            <p:ph type="title"/>
          </p:nvPr>
        </p:nvSpPr>
        <p:spPr/>
        <p:txBody>
          <a:bodyPr/>
          <a:lstStyle/>
          <a:p>
            <a:r>
              <a:rPr lang="en-US" dirty="0"/>
              <a:t>Rule </a:t>
            </a:r>
            <a:r>
              <a:rPr lang="en-US" cap="none" dirty="0"/>
              <a:t>4-1-1c NOTE</a:t>
            </a:r>
            <a:endParaRPr lang="en-US" dirty="0"/>
          </a:p>
        </p:txBody>
      </p:sp>
      <p:sp>
        <p:nvSpPr>
          <p:cNvPr id="3" name="Content Placeholder 2">
            <a:extLst>
              <a:ext uri="{FF2B5EF4-FFF2-40B4-BE49-F238E27FC236}">
                <a16:creationId xmlns:a16="http://schemas.microsoft.com/office/drawing/2014/main" xmlns="" id="{048781DC-2C6C-47C3-9066-91CFF063C025}"/>
              </a:ext>
            </a:extLst>
          </p:cNvPr>
          <p:cNvSpPr>
            <a:spLocks noGrp="1"/>
          </p:cNvSpPr>
          <p:nvPr>
            <p:ph idx="1"/>
          </p:nvPr>
        </p:nvSpPr>
        <p:spPr/>
        <p:txBody>
          <a:bodyPr/>
          <a:lstStyle/>
          <a:p>
            <a:r>
              <a:rPr lang="en-US" sz="2800" b="1" dirty="0">
                <a:solidFill>
                  <a:srgbClr val="000000"/>
                </a:solidFill>
                <a:latin typeface="Calibri" panose="020F0502020204030204" pitchFamily="34" charset="0"/>
                <a:ea typeface="'calibri',sans-serif"/>
              </a:rPr>
              <a:t>ART. 1c. . . </a:t>
            </a:r>
            <a:r>
              <a:rPr lang="en-US" sz="2800" b="1" dirty="0">
                <a:solidFill>
                  <a:srgbClr val="000000"/>
                </a:solidFill>
                <a:effectLst/>
                <a:latin typeface="Calibri" panose="020F0502020204030204" pitchFamily="34" charset="0"/>
                <a:ea typeface="'calibri',sans-serif"/>
              </a:rPr>
              <a:t>NOTE: </a:t>
            </a:r>
            <a:r>
              <a:rPr lang="en-US" sz="2800" dirty="0">
                <a:solidFill>
                  <a:srgbClr val="000000"/>
                </a:solidFill>
                <a:latin typeface="Calibri" panose="020F0502020204030204" pitchFamily="34" charset="0"/>
              </a:rPr>
              <a:t>Female contestants </a:t>
            </a:r>
            <a:r>
              <a:rPr lang="en-US" sz="2800" u="sng" dirty="0">
                <a:solidFill>
                  <a:srgbClr val="000000"/>
                </a:solidFill>
                <a:latin typeface="Calibri" panose="020F0502020204030204" pitchFamily="34" charset="0"/>
              </a:rPr>
              <a:t>choosing to wear </a:t>
            </a:r>
            <a:r>
              <a:rPr lang="en-US" sz="2800" dirty="0">
                <a:solidFill>
                  <a:srgbClr val="000000"/>
                </a:solidFill>
                <a:latin typeface="Calibri" panose="020F0502020204030204" pitchFamily="34" charset="0"/>
              </a:rPr>
              <a:t>a form-fitted compression shirt, </a:t>
            </a:r>
            <a:r>
              <a:rPr lang="en-US" sz="2800" u="sng" dirty="0">
                <a:solidFill>
                  <a:srgbClr val="000000"/>
                </a:solidFill>
                <a:latin typeface="Calibri" panose="020F0502020204030204" pitchFamily="34" charset="0"/>
              </a:rPr>
              <a:t>whether as part of a two-piece uniform or under a one-piece singlet, shall also wear a sports bra that completely covers their breasts and minimizes the risk of exposure </a:t>
            </a:r>
            <a:r>
              <a:rPr lang="en-US" sz="2800" dirty="0">
                <a:solidFill>
                  <a:srgbClr val="000000"/>
                </a:solidFill>
                <a:latin typeface="Calibri" panose="020F0502020204030204" pitchFamily="34" charset="0"/>
              </a:rPr>
              <a:t>(</a:t>
            </a:r>
            <a:r>
              <a:rPr lang="en-US" sz="2800" dirty="0" err="1">
                <a:solidFill>
                  <a:srgbClr val="000000"/>
                </a:solidFill>
                <a:latin typeface="Calibri" panose="020F0502020204030204" pitchFamily="34" charset="0"/>
              </a:rPr>
              <a:t>PlayPic</a:t>
            </a:r>
            <a:r>
              <a:rPr lang="en-US" sz="2800" dirty="0">
                <a:solidFill>
                  <a:srgbClr val="000000"/>
                </a:solidFill>
                <a:latin typeface="Calibri" panose="020F0502020204030204" pitchFamily="34" charset="0"/>
              </a:rPr>
              <a:t> B).</a:t>
            </a:r>
          </a:p>
          <a:p>
            <a:pPr marL="0" indent="0">
              <a:buNone/>
            </a:pPr>
            <a:endParaRPr lang="en-US" sz="2800" dirty="0">
              <a:solidFill>
                <a:srgbClr val="000000"/>
              </a:solidFill>
              <a:latin typeface="Calibri" panose="020F0502020204030204" pitchFamily="34" charset="0"/>
            </a:endParaRPr>
          </a:p>
          <a:p>
            <a:endParaRPr lang="en-US" dirty="0"/>
          </a:p>
        </p:txBody>
      </p:sp>
      <p:sp>
        <p:nvSpPr>
          <p:cNvPr id="4" name="Footer Placeholder 3">
            <a:extLst>
              <a:ext uri="{FF2B5EF4-FFF2-40B4-BE49-F238E27FC236}">
                <a16:creationId xmlns:a16="http://schemas.microsoft.com/office/drawing/2014/main" xmlns="" id="{F90A9AC1-6C7D-4506-BBA6-869E9DFE193E}"/>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4223698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0E06DE-AC8B-4F9C-B4A8-116C38BCEED1}"/>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Rule </a:t>
            </a:r>
            <a:r>
              <a:rPr kumimoji="0" lang="en-US" sz="3800" b="1" i="0" u="none" strike="noStrike" kern="1200" cap="none" spc="0" normalizeH="0" baseline="0" noProof="0" dirty="0">
                <a:ln>
                  <a:noFill/>
                </a:ln>
                <a:solidFill>
                  <a:srgbClr val="00205B"/>
                </a:solidFill>
                <a:effectLst/>
                <a:uLnTx/>
                <a:uFillTx/>
                <a:latin typeface="Calibri"/>
                <a:ea typeface="+mj-ea"/>
                <a:cs typeface="+mj-cs"/>
              </a:rPr>
              <a:t>4-1-1a and 4-1-1c NOTES</a:t>
            </a:r>
            <a:endParaRPr lang="en-US" dirty="0"/>
          </a:p>
        </p:txBody>
      </p:sp>
      <p:sp>
        <p:nvSpPr>
          <p:cNvPr id="3" name="Content Placeholder 2">
            <a:extLst>
              <a:ext uri="{FF2B5EF4-FFF2-40B4-BE49-F238E27FC236}">
                <a16:creationId xmlns:a16="http://schemas.microsoft.com/office/drawing/2014/main" xmlns="" id="{522FEA36-7BDA-41B9-B24B-D08708084AF9}"/>
              </a:ext>
            </a:extLst>
          </p:cNvPr>
          <p:cNvSpPr>
            <a:spLocks noGrp="1"/>
          </p:cNvSpPr>
          <p:nvPr>
            <p:ph idx="1"/>
          </p:nvPr>
        </p:nvSpPr>
        <p:spPr/>
        <p:txBody>
          <a:bodyPr/>
          <a:lstStyle/>
          <a:p>
            <a:pPr marL="0" indent="0">
              <a:buNone/>
            </a:pPr>
            <a:r>
              <a:rPr lang="en-US" b="1" dirty="0"/>
              <a:t>RATIONALE:</a:t>
            </a:r>
          </a:p>
          <a:p>
            <a:pPr marL="0" indent="0">
              <a:buNone/>
            </a:pP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mn-cs"/>
              </a:rPr>
              <a:t>To address numerous reported incidents of officials telling female contestants that ALL females are required to wear a compression shirt under their singlet in addition of wearing a sports bra, we believe the wrestling community is in need of clarification for both notes.</a:t>
            </a:r>
            <a:endParaRPr lang="en-US" dirty="0"/>
          </a:p>
        </p:txBody>
      </p:sp>
      <p:sp>
        <p:nvSpPr>
          <p:cNvPr id="4" name="Footer Placeholder 3">
            <a:extLst>
              <a:ext uri="{FF2B5EF4-FFF2-40B4-BE49-F238E27FC236}">
                <a16:creationId xmlns:a16="http://schemas.microsoft.com/office/drawing/2014/main" xmlns="" id="{2546395B-E2CA-4F98-84C5-7433DA35CC87}"/>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1478974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650FA3-0564-4EA7-982F-21C4F7E0D191}"/>
              </a:ext>
            </a:extLst>
          </p:cNvPr>
          <p:cNvSpPr>
            <a:spLocks noGrp="1"/>
          </p:cNvSpPr>
          <p:nvPr>
            <p:ph type="title"/>
          </p:nvPr>
        </p:nvSpPr>
        <p:spPr/>
        <p:txBody>
          <a:bodyPr/>
          <a:lstStyle/>
          <a:p>
            <a:r>
              <a:rPr lang="en-US" dirty="0"/>
              <a:t>Rule 4-2-1 Facial hair</a:t>
            </a:r>
            <a:br>
              <a:rPr lang="en-US" dirty="0"/>
            </a:br>
            <a:endParaRPr lang="en-US" dirty="0"/>
          </a:p>
        </p:txBody>
      </p:sp>
      <p:sp>
        <p:nvSpPr>
          <p:cNvPr id="4" name="Footer Placeholder 3">
            <a:extLst>
              <a:ext uri="{FF2B5EF4-FFF2-40B4-BE49-F238E27FC236}">
                <a16:creationId xmlns:a16="http://schemas.microsoft.com/office/drawing/2014/main" xmlns="" id="{58AED1D0-3C5D-46E3-959F-936D0B146FDE}"/>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pic>
        <p:nvPicPr>
          <p:cNvPr id="5" name="Picture 4" descr="A picture containing text&#10;&#10;Description automatically generated">
            <a:extLst>
              <a:ext uri="{FF2B5EF4-FFF2-40B4-BE49-F238E27FC236}">
                <a16:creationId xmlns:a16="http://schemas.microsoft.com/office/drawing/2014/main" xmlns="" id="{44E5D396-2671-CCBE-CA2C-0AFF32B125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44444" y="2070099"/>
            <a:ext cx="7662672" cy="4114800"/>
          </a:xfrm>
          <a:prstGeom prst="rect">
            <a:avLst/>
          </a:prstGeom>
        </p:spPr>
      </p:pic>
      <p:sp>
        <p:nvSpPr>
          <p:cNvPr id="3" name="TextBox 2">
            <a:extLst>
              <a:ext uri="{FF2B5EF4-FFF2-40B4-BE49-F238E27FC236}">
                <a16:creationId xmlns:a16="http://schemas.microsoft.com/office/drawing/2014/main" xmlns="" id="{C8AC86AA-FDD1-BFF6-5C75-1F1155D93479}"/>
              </a:ext>
            </a:extLst>
          </p:cNvPr>
          <p:cNvSpPr txBox="1"/>
          <p:nvPr/>
        </p:nvSpPr>
        <p:spPr>
          <a:xfrm>
            <a:off x="2764465" y="6184899"/>
            <a:ext cx="1172116"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414B56"/>
                </a:solidFill>
                <a:effectLst/>
                <a:uLnTx/>
                <a:uFillTx/>
                <a:latin typeface="Arial" pitchFamily="34" charset="0"/>
                <a:ea typeface="+mn-ea"/>
                <a:cs typeface="Arial" pitchFamily="34" charset="0"/>
              </a:rPr>
              <a:t>ILLEGAL</a:t>
            </a:r>
          </a:p>
        </p:txBody>
      </p:sp>
      <p:sp>
        <p:nvSpPr>
          <p:cNvPr id="7" name="TextBox 6">
            <a:extLst>
              <a:ext uri="{FF2B5EF4-FFF2-40B4-BE49-F238E27FC236}">
                <a16:creationId xmlns:a16="http://schemas.microsoft.com/office/drawing/2014/main" xmlns="" id="{87F3F37F-63F6-3090-B08C-76D7E038093E}"/>
              </a:ext>
            </a:extLst>
          </p:cNvPr>
          <p:cNvSpPr txBox="1"/>
          <p:nvPr/>
        </p:nvSpPr>
        <p:spPr>
          <a:xfrm>
            <a:off x="6712689" y="6147871"/>
            <a:ext cx="1172116"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414B56"/>
                </a:solidFill>
                <a:effectLst/>
                <a:uLnTx/>
                <a:uFillTx/>
                <a:latin typeface="Arial" pitchFamily="34" charset="0"/>
                <a:ea typeface="+mn-ea"/>
                <a:cs typeface="Arial" pitchFamily="34" charset="0"/>
              </a:rPr>
              <a:t>ILLEGAL</a:t>
            </a:r>
          </a:p>
        </p:txBody>
      </p:sp>
    </p:spTree>
    <p:extLst>
      <p:ext uri="{BB962C8B-B14F-4D97-AF65-F5344CB8AC3E}">
        <p14:creationId xmlns:p14="http://schemas.microsoft.com/office/powerpoint/2010/main" val="3507435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9BE81D-ADF0-4043-B538-C086875C6BD1}"/>
              </a:ext>
            </a:extLst>
          </p:cNvPr>
          <p:cNvSpPr>
            <a:spLocks noGrp="1"/>
          </p:cNvSpPr>
          <p:nvPr>
            <p:ph type="title"/>
          </p:nvPr>
        </p:nvSpPr>
        <p:spPr/>
        <p:txBody>
          <a:bodyPr/>
          <a:lstStyle/>
          <a:p>
            <a:r>
              <a:rPr lang="en-US" dirty="0"/>
              <a:t>Rule 4-2-1 HAIR control and adornments</a:t>
            </a:r>
            <a:br>
              <a:rPr lang="en-US" dirty="0"/>
            </a:br>
            <a:endParaRPr lang="en-US" dirty="0"/>
          </a:p>
        </p:txBody>
      </p:sp>
      <p:sp>
        <p:nvSpPr>
          <p:cNvPr id="4" name="Footer Placeholder 3">
            <a:extLst>
              <a:ext uri="{FF2B5EF4-FFF2-40B4-BE49-F238E27FC236}">
                <a16:creationId xmlns:a16="http://schemas.microsoft.com/office/drawing/2014/main" xmlns="" id="{41BA45F7-7B04-41C0-828F-3B4EC9BFCF77}"/>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sp>
        <p:nvSpPr>
          <p:cNvPr id="7" name="TextBox 6">
            <a:extLst>
              <a:ext uri="{FF2B5EF4-FFF2-40B4-BE49-F238E27FC236}">
                <a16:creationId xmlns:a16="http://schemas.microsoft.com/office/drawing/2014/main" xmlns="" id="{CCA9F4B2-148B-44E9-89B3-1CF5CE5D0174}"/>
              </a:ext>
            </a:extLst>
          </p:cNvPr>
          <p:cNvSpPr txBox="1"/>
          <p:nvPr/>
        </p:nvSpPr>
        <p:spPr>
          <a:xfrm>
            <a:off x="1819695" y="5546508"/>
            <a:ext cx="9384754" cy="92333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414B56"/>
                </a:solidFill>
                <a:effectLst/>
                <a:uLnTx/>
                <a:uFillTx/>
                <a:latin typeface="Calibri" panose="020F0502020204030204" pitchFamily="34" charset="0"/>
                <a:ea typeface="Arial" panose="020B0604020202020204" pitchFamily="34" charset="0"/>
                <a:cs typeface="Arial" pitchFamily="34" charset="0"/>
              </a:rPr>
              <a:t>Hair control devices and other adornments in the hair that are securely fastened and do not present an increased risk to the wrestler, teammates or opponents are allowed. </a:t>
            </a:r>
            <a:r>
              <a:rPr kumimoji="0" lang="en-US" sz="1800" b="0" i="0" u="none" strike="noStrike" kern="1200" cap="none" spc="0" normalizeH="0" baseline="0" noProof="0" dirty="0">
                <a:ln>
                  <a:noFill/>
                </a:ln>
                <a:solidFill>
                  <a:srgbClr val="414B56"/>
                </a:solidFill>
                <a:effectLst/>
                <a:uLnTx/>
                <a:uFillTx/>
                <a:latin typeface="Calibri" panose="020F0502020204030204" pitchFamily="34" charset="0"/>
                <a:ea typeface="Palatino Linotype" panose="02040502050505030304" pitchFamily="18" charset="0"/>
                <a:cs typeface="Arial" pitchFamily="34" charset="0"/>
              </a:rPr>
              <a:t>The hair control device and adornments in PlayPic B and </a:t>
            </a:r>
            <a:r>
              <a:rPr kumimoji="0" lang="en-US" sz="1800" b="0" i="0" u="none" strike="noStrike" kern="1200" cap="none" spc="0" normalizeH="0" baseline="0" noProof="0" dirty="0" err="1">
                <a:ln>
                  <a:noFill/>
                </a:ln>
                <a:solidFill>
                  <a:srgbClr val="414B56"/>
                </a:solidFill>
                <a:effectLst/>
                <a:uLnTx/>
                <a:uFillTx/>
                <a:latin typeface="Calibri" panose="020F0502020204030204" pitchFamily="34" charset="0"/>
                <a:ea typeface="Palatino Linotype" panose="02040502050505030304" pitchFamily="18" charset="0"/>
                <a:cs typeface="Arial" pitchFamily="34" charset="0"/>
              </a:rPr>
              <a:t>PlayPic</a:t>
            </a:r>
            <a:r>
              <a:rPr kumimoji="0" lang="en-US" sz="1800" b="0" i="0" u="none" strike="noStrike" kern="1200" cap="none" spc="0" normalizeH="0" baseline="0" noProof="0" dirty="0">
                <a:ln>
                  <a:noFill/>
                </a:ln>
                <a:solidFill>
                  <a:srgbClr val="414B56"/>
                </a:solidFill>
                <a:effectLst/>
                <a:uLnTx/>
                <a:uFillTx/>
                <a:latin typeface="Calibri" panose="020F0502020204030204" pitchFamily="34" charset="0"/>
                <a:ea typeface="Palatino Linotype" panose="02040502050505030304" pitchFamily="18" charset="0"/>
                <a:cs typeface="Arial" pitchFamily="34" charset="0"/>
              </a:rPr>
              <a:t> C would need to be covered with a legal hair cover.</a:t>
            </a:r>
            <a:endParaRPr kumimoji="0" lang="en-US" sz="1800" b="0" i="0" u="none" strike="noStrike" kern="1200" cap="none" spc="0" normalizeH="0" baseline="0" noProof="0" dirty="0">
              <a:ln>
                <a:noFill/>
              </a:ln>
              <a:solidFill>
                <a:srgbClr val="414B56"/>
              </a:solidFill>
              <a:effectLst/>
              <a:uLnTx/>
              <a:uFillTx/>
              <a:latin typeface="Arial" pitchFamily="34" charset="0"/>
              <a:ea typeface="+mn-ea"/>
              <a:cs typeface="Arial" pitchFamily="34" charset="0"/>
            </a:endParaRPr>
          </a:p>
        </p:txBody>
      </p:sp>
      <p:pic>
        <p:nvPicPr>
          <p:cNvPr id="6" name="Picture 5">
            <a:extLst>
              <a:ext uri="{FF2B5EF4-FFF2-40B4-BE49-F238E27FC236}">
                <a16:creationId xmlns:a16="http://schemas.microsoft.com/office/drawing/2014/main" xmlns="" id="{696C1690-2B26-84C7-AB72-C9688A467B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0985" y="1980387"/>
            <a:ext cx="8769096" cy="3538728"/>
          </a:xfrm>
          <a:prstGeom prst="rect">
            <a:avLst/>
          </a:prstGeom>
        </p:spPr>
      </p:pic>
    </p:spTree>
    <p:extLst>
      <p:ext uri="{BB962C8B-B14F-4D97-AF65-F5344CB8AC3E}">
        <p14:creationId xmlns:p14="http://schemas.microsoft.com/office/powerpoint/2010/main" val="1175044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828E63-B343-458F-9494-3FD4CA94FD7A}"/>
              </a:ext>
            </a:extLst>
          </p:cNvPr>
          <p:cNvSpPr>
            <a:spLocks noGrp="1"/>
          </p:cNvSpPr>
          <p:nvPr>
            <p:ph type="title"/>
          </p:nvPr>
        </p:nvSpPr>
        <p:spPr/>
        <p:txBody>
          <a:bodyPr/>
          <a:lstStyle/>
          <a:p>
            <a:r>
              <a:rPr lang="en-US" dirty="0"/>
              <a:t>Rule 4-2-1 Facial hair and hair control</a:t>
            </a:r>
          </a:p>
        </p:txBody>
      </p:sp>
      <p:sp>
        <p:nvSpPr>
          <p:cNvPr id="3" name="Content Placeholder 2">
            <a:extLst>
              <a:ext uri="{FF2B5EF4-FFF2-40B4-BE49-F238E27FC236}">
                <a16:creationId xmlns:a16="http://schemas.microsoft.com/office/drawing/2014/main" xmlns="" id="{CF0DDCE8-D14E-4376-8E50-ABA0950C2F3E}"/>
              </a:ext>
            </a:extLst>
          </p:cNvPr>
          <p:cNvSpPr>
            <a:spLocks noGrp="1"/>
          </p:cNvSpPr>
          <p:nvPr>
            <p:ph idx="1"/>
          </p:nvPr>
        </p:nvSpPr>
        <p:spPr/>
        <p:txBody>
          <a:bodyPr/>
          <a:lstStyle/>
          <a:p>
            <a:pPr marL="0" marR="0">
              <a:spcBef>
                <a:spcPts val="0"/>
              </a:spcBef>
              <a:spcAft>
                <a:spcPts val="1000"/>
              </a:spcAft>
            </a:pPr>
            <a:r>
              <a:rPr lang="en-US" sz="2800" b="1" u="sng" dirty="0">
                <a:solidFill>
                  <a:schemeClr val="tx1">
                    <a:lumMod val="50000"/>
                  </a:schemeClr>
                </a:solidFill>
                <a:effectLst/>
                <a:latin typeface="Calibri" panose="020F0502020204030204" pitchFamily="34" charset="0"/>
                <a:ea typeface="'arial',sans-serif"/>
              </a:rPr>
              <a:t>ART. 1 . . . </a:t>
            </a:r>
            <a:r>
              <a:rPr lang="en-US" sz="2800" u="sng" dirty="0">
                <a:solidFill>
                  <a:schemeClr val="tx1">
                    <a:lumMod val="50000"/>
                  </a:schemeClr>
                </a:solidFill>
                <a:effectLst/>
                <a:latin typeface="Calibri" panose="020F0502020204030204" pitchFamily="34" charset="0"/>
                <a:ea typeface="'arial',sans-serif"/>
              </a:rPr>
              <a:t>Facial hair trimmed to a length so that the skin is visible for medical examinations is allowed. Facial hair that does not allow for a proper medical examination to be performed, (</a:t>
            </a:r>
            <a:r>
              <a:rPr lang="en-US" sz="2800" u="sng" dirty="0" err="1">
                <a:solidFill>
                  <a:schemeClr val="tx1">
                    <a:lumMod val="50000"/>
                  </a:schemeClr>
                </a:solidFill>
                <a:effectLst/>
                <a:latin typeface="Calibri" panose="020F0502020204030204" pitchFamily="34" charset="0"/>
                <a:ea typeface="'arial',sans-serif"/>
              </a:rPr>
              <a:t>PlayPic</a:t>
            </a:r>
            <a:r>
              <a:rPr lang="en-US" sz="2800" u="sng" dirty="0">
                <a:solidFill>
                  <a:schemeClr val="tx1">
                    <a:lumMod val="50000"/>
                  </a:schemeClr>
                </a:solidFill>
                <a:effectLst/>
                <a:latin typeface="Calibri" panose="020F0502020204030204" pitchFamily="34" charset="0"/>
                <a:ea typeface="'arial',sans-serif"/>
              </a:rPr>
              <a:t> A and B) as determined by an appropriate health care professional overseeing medical examinations, shall be immediately trimmed to within the guidelines. A wrestler may not compete until the facial hair is trimmed and the medical examination is completed. </a:t>
            </a:r>
            <a:r>
              <a:rPr lang="en-US" sz="2800" u="sng" dirty="0">
                <a:solidFill>
                  <a:schemeClr val="tx1">
                    <a:lumMod val="50000"/>
                  </a:schemeClr>
                </a:solidFill>
                <a:effectLst/>
                <a:latin typeface="Calibri" panose="020F0502020204030204" pitchFamily="34" charset="0"/>
                <a:ea typeface="Arial" panose="020B0604020202020204" pitchFamily="34" charset="0"/>
              </a:rPr>
              <a:t>Hair control devices and other adornments in the hair that are securely fastened and do not present an increased risk to the wrestler, teammates or opponents are allowed.</a:t>
            </a:r>
            <a:r>
              <a:rPr lang="en-US" sz="2800" dirty="0">
                <a:solidFill>
                  <a:schemeClr val="tx1">
                    <a:lumMod val="50000"/>
                  </a:schemeClr>
                </a:solidFill>
                <a:effectLst/>
                <a:latin typeface="Calibri" panose="020F0502020204030204" pitchFamily="34" charset="0"/>
                <a:ea typeface="Arial" panose="020B0604020202020204" pitchFamily="34" charset="0"/>
              </a:rPr>
              <a:t> </a:t>
            </a:r>
            <a:r>
              <a:rPr lang="en-US" sz="2800" dirty="0">
                <a:solidFill>
                  <a:schemeClr val="tx1">
                    <a:lumMod val="50000"/>
                  </a:schemeClr>
                </a:solidFill>
                <a:effectLst/>
                <a:latin typeface="Calibri" panose="020F0502020204030204" pitchFamily="34" charset="0"/>
                <a:ea typeface="arial, sans-serif"/>
              </a:rPr>
              <a:t> </a:t>
            </a:r>
            <a:endParaRPr lang="en-US" dirty="0">
              <a:solidFill>
                <a:schemeClr val="tx1">
                  <a:lumMod val="50000"/>
                </a:schemeClr>
              </a:solidFill>
            </a:endParaRPr>
          </a:p>
        </p:txBody>
      </p:sp>
      <p:sp>
        <p:nvSpPr>
          <p:cNvPr id="4" name="Footer Placeholder 3">
            <a:extLst>
              <a:ext uri="{FF2B5EF4-FFF2-40B4-BE49-F238E27FC236}">
                <a16:creationId xmlns:a16="http://schemas.microsoft.com/office/drawing/2014/main" xmlns="" id="{49ABE650-DFE6-43E1-9550-C893A40005E1}"/>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1919572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828E63-B343-458F-9494-3FD4CA94FD7A}"/>
              </a:ext>
            </a:extLst>
          </p:cNvPr>
          <p:cNvSpPr>
            <a:spLocks noGrp="1"/>
          </p:cNvSpPr>
          <p:nvPr>
            <p:ph type="title"/>
          </p:nvPr>
        </p:nvSpPr>
        <p:spPr/>
        <p:txBody>
          <a:bodyPr/>
          <a:lstStyle/>
          <a:p>
            <a:r>
              <a:rPr lang="en-US" dirty="0"/>
              <a:t>Rule 4-2-1 Facial hair and hair control</a:t>
            </a:r>
          </a:p>
        </p:txBody>
      </p:sp>
      <p:sp>
        <p:nvSpPr>
          <p:cNvPr id="3" name="Content Placeholder 2">
            <a:extLst>
              <a:ext uri="{FF2B5EF4-FFF2-40B4-BE49-F238E27FC236}">
                <a16:creationId xmlns:a16="http://schemas.microsoft.com/office/drawing/2014/main" xmlns="" id="{CF0DDCE8-D14E-4376-8E50-ABA0950C2F3E}"/>
              </a:ext>
            </a:extLst>
          </p:cNvPr>
          <p:cNvSpPr>
            <a:spLocks noGrp="1"/>
          </p:cNvSpPr>
          <p:nvPr>
            <p:ph idx="1"/>
          </p:nvPr>
        </p:nvSpPr>
        <p:spPr/>
        <p:txBody>
          <a:bodyPr/>
          <a:lstStyle/>
          <a:p>
            <a:pPr marL="0" marR="0" lvl="0" indent="-342900" algn="l" defTabSz="914400" rtl="0" eaLnBrk="1" fontAlgn="base" latinLnBrk="0" hangingPunct="1">
              <a:lnSpc>
                <a:spcPct val="100000"/>
              </a:lnSpc>
              <a:spcBef>
                <a:spcPts val="0"/>
              </a:spcBef>
              <a:spcAft>
                <a:spcPts val="1000"/>
              </a:spcAft>
              <a:buClrTx/>
              <a:buSzTx/>
              <a:buFont typeface="Wingdings" pitchFamily="2" charset="2"/>
              <a:buChar char="§"/>
              <a:tabLst/>
              <a:defRPr/>
            </a:pP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arial, sans-serif"/>
                <a:cs typeface="+mn-cs"/>
              </a:rPr>
              <a:t>A wrestler may contain his/her hair in a legal hair cover. The legal hair cover, if worn, shall be attached to the ear guards. A bandanna is not considered a legal hair cover. The legal hair cover must be of a solid material and be nonabrasive. The wrestler opting to wear a legal hair cover must wear it to the weigh-in procedure and be checked for grooming with it on. The legal hair cover must be removed prior to the wrestler stepping on the scale to be weighed. If a referee is not present at weigh-ins, the hair cover must be checked by the meet referee upon arrival at the site.</a:t>
            </a: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arial',sans-serif"/>
                <a:cs typeface="+mn-cs"/>
              </a:rPr>
              <a:t> </a:t>
            </a:r>
            <a:endParaRPr lang="en-US" dirty="0"/>
          </a:p>
        </p:txBody>
      </p:sp>
      <p:sp>
        <p:nvSpPr>
          <p:cNvPr id="4" name="Footer Placeholder 3">
            <a:extLst>
              <a:ext uri="{FF2B5EF4-FFF2-40B4-BE49-F238E27FC236}">
                <a16:creationId xmlns:a16="http://schemas.microsoft.com/office/drawing/2014/main" xmlns="" id="{49ABE650-DFE6-43E1-9550-C893A40005E1}"/>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836544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828E63-B343-458F-9494-3FD4CA94FD7A}"/>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Rule 4-2-1 Facial hair and hair control</a:t>
            </a:r>
            <a:endParaRPr lang="en-US" dirty="0"/>
          </a:p>
        </p:txBody>
      </p:sp>
      <p:sp>
        <p:nvSpPr>
          <p:cNvPr id="3" name="Content Placeholder 2">
            <a:extLst>
              <a:ext uri="{FF2B5EF4-FFF2-40B4-BE49-F238E27FC236}">
                <a16:creationId xmlns:a16="http://schemas.microsoft.com/office/drawing/2014/main" xmlns="" id="{CF0DDCE8-D14E-4376-8E50-ABA0950C2F3E}"/>
              </a:ext>
            </a:extLst>
          </p:cNvPr>
          <p:cNvSpPr>
            <a:spLocks noGrp="1"/>
          </p:cNvSpPr>
          <p:nvPr>
            <p:ph idx="1"/>
          </p:nvPr>
        </p:nvSpPr>
        <p:spPr/>
        <p:txBody>
          <a:bodyPr/>
          <a:lstStyle/>
          <a:p>
            <a:r>
              <a:rPr kumimoji="0" lang="en-US" sz="2800" b="0" i="0" u="sng" strike="noStrike" kern="1200" cap="none" spc="0" normalizeH="0" baseline="0" noProof="0" dirty="0">
                <a:ln>
                  <a:noFill/>
                </a:ln>
                <a:solidFill>
                  <a:schemeClr val="tx1">
                    <a:lumMod val="50000"/>
                  </a:schemeClr>
                </a:solidFill>
                <a:effectLst/>
                <a:uLnTx/>
                <a:uFillTx/>
                <a:latin typeface="Calibri" panose="020F0502020204030204" pitchFamily="34" charset="0"/>
                <a:ea typeface="'arial',sans-serif"/>
                <a:cs typeface="+mn-cs"/>
              </a:rPr>
              <a:t>Wrestlers that do not meet the requirement shall be required to wear a face mask</a:t>
            </a:r>
            <a:r>
              <a:rPr kumimoji="0" lang="en-US" sz="2800" b="0" i="0" u="none" strike="noStrike" kern="1200" cap="none" spc="0" normalizeH="0" baseline="0" noProof="0" dirty="0">
                <a:ln>
                  <a:noFill/>
                </a:ln>
                <a:solidFill>
                  <a:schemeClr val="tx1">
                    <a:lumMod val="50000"/>
                  </a:schemeClr>
                </a:solidFill>
                <a:effectLst/>
                <a:uLnTx/>
                <a:uFillTx/>
                <a:latin typeface="Calibri" panose="020F0502020204030204" pitchFamily="34" charset="0"/>
                <a:ea typeface="'arial',sans-serif"/>
                <a:cs typeface="+mn-cs"/>
              </a:rPr>
              <a:t>. </a:t>
            </a: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arial',sans-serif"/>
                <a:cs typeface="+mn-cs"/>
              </a:rPr>
              <a:t>All legal hair covers and face masks will be considered as special equipment</a:t>
            </a:r>
          </a:p>
          <a:p>
            <a:endParaRPr lang="en-US" sz="2800" dirty="0">
              <a:solidFill>
                <a:srgbClr val="000000"/>
              </a:solidFill>
              <a:latin typeface="Calibri" panose="020F0502020204030204" pitchFamily="34" charset="0"/>
            </a:endParaRPr>
          </a:p>
          <a:p>
            <a:pPr marL="0" indent="0">
              <a:buNone/>
            </a:pPr>
            <a:endParaRPr lang="en-US" sz="2800" b="1" dirty="0">
              <a:solidFill>
                <a:srgbClr val="000000"/>
              </a:solidFill>
              <a:latin typeface="Calibri" panose="020F0502020204030204" pitchFamily="34" charset="0"/>
            </a:endParaRPr>
          </a:p>
          <a:p>
            <a:pPr marL="0" indent="0">
              <a:buNone/>
            </a:pPr>
            <a:endParaRPr lang="en-US" sz="2800" b="1" dirty="0"/>
          </a:p>
        </p:txBody>
      </p:sp>
      <p:sp>
        <p:nvSpPr>
          <p:cNvPr id="4" name="Footer Placeholder 3">
            <a:extLst>
              <a:ext uri="{FF2B5EF4-FFF2-40B4-BE49-F238E27FC236}">
                <a16:creationId xmlns:a16="http://schemas.microsoft.com/office/drawing/2014/main" xmlns="" id="{49ABE650-DFE6-43E1-9550-C893A40005E1}"/>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41823285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828E63-B343-458F-9494-3FD4CA94FD7A}"/>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Rule 4-2-1 Facial hair and hair control</a:t>
            </a:r>
            <a:endParaRPr lang="en-US" dirty="0"/>
          </a:p>
        </p:txBody>
      </p:sp>
      <p:sp>
        <p:nvSpPr>
          <p:cNvPr id="3" name="Content Placeholder 2">
            <a:extLst>
              <a:ext uri="{FF2B5EF4-FFF2-40B4-BE49-F238E27FC236}">
                <a16:creationId xmlns:a16="http://schemas.microsoft.com/office/drawing/2014/main" xmlns="" id="{CF0DDCE8-D14E-4376-8E50-ABA0950C2F3E}"/>
              </a:ext>
            </a:extLst>
          </p:cNvPr>
          <p:cNvSpPr>
            <a:spLocks noGrp="1"/>
          </p:cNvSpPr>
          <p:nvPr>
            <p:ph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Rationale:</a:t>
            </a:r>
          </a:p>
          <a:p>
            <a:pPr marL="0" marR="0" indent="0">
              <a:spcBef>
                <a:spcPts val="1000"/>
              </a:spcBef>
              <a:spcAft>
                <a:spcPts val="1000"/>
              </a:spcAft>
              <a:buNone/>
            </a:pPr>
            <a:r>
              <a:rPr lang="en-US" sz="2800" dirty="0">
                <a:solidFill>
                  <a:srgbClr val="000000"/>
                </a:solidFill>
                <a:effectLst/>
                <a:latin typeface="Calibri" panose="020F0502020204030204" pitchFamily="34" charset="0"/>
                <a:ea typeface="Arial" panose="020B0604020202020204" pitchFamily="34" charset="0"/>
              </a:rPr>
              <a:t>Several member state associations successfully piloted a facial hair experiment during each of the last two seasons.  There were no issues reported to those </a:t>
            </a:r>
            <a:r>
              <a:rPr lang="en-US" sz="2800" dirty="0">
                <a:solidFill>
                  <a:srgbClr val="000000"/>
                </a:solidFill>
                <a:latin typeface="Calibri" panose="020F0502020204030204" pitchFamily="34" charset="0"/>
                <a:ea typeface="Arial" panose="020B0604020202020204" pitchFamily="34" charset="0"/>
              </a:rPr>
              <a:t>participating </a:t>
            </a:r>
            <a:r>
              <a:rPr lang="en-US" sz="2800" dirty="0">
                <a:solidFill>
                  <a:srgbClr val="000000"/>
                </a:solidFill>
                <a:effectLst/>
                <a:latin typeface="Calibri" panose="020F0502020204030204" pitchFamily="34" charset="0"/>
                <a:ea typeface="Arial" panose="020B0604020202020204" pitchFamily="34" charset="0"/>
              </a:rPr>
              <a:t>state associations.</a:t>
            </a:r>
            <a:endParaRPr lang="en-US" sz="2000" dirty="0">
              <a:effectLst/>
              <a:latin typeface="Times New Roman" panose="02020603050405020304" pitchFamily="18" charset="0"/>
              <a:ea typeface="Times New Roman" panose="02020603050405020304" pitchFamily="18" charset="0"/>
            </a:endParaRPr>
          </a:p>
          <a:p>
            <a:pPr marL="0" marR="0" indent="0">
              <a:spcBef>
                <a:spcPts val="0"/>
              </a:spcBef>
              <a:spcAft>
                <a:spcPts val="1000"/>
              </a:spcAft>
              <a:buNone/>
            </a:pPr>
            <a:r>
              <a:rPr lang="en-US" sz="2800" dirty="0">
                <a:solidFill>
                  <a:srgbClr val="000000"/>
                </a:solidFill>
                <a:effectLst/>
                <a:latin typeface="Calibri" panose="020F0502020204030204" pitchFamily="34" charset="0"/>
                <a:ea typeface="Arial" panose="020B0604020202020204" pitchFamily="34" charset="0"/>
              </a:rPr>
              <a:t>The pilot study was supported by the respective state associations’ Sport Medicine Advisory Committees (SMAC) whose members work as physicians at their states’ wrestling championships.  Member </a:t>
            </a:r>
            <a:r>
              <a:rPr lang="en-US" sz="2800" dirty="0">
                <a:solidFill>
                  <a:srgbClr val="000000"/>
                </a:solidFill>
                <a:latin typeface="Calibri" panose="020F0502020204030204" pitchFamily="34" charset="0"/>
                <a:ea typeface="Arial" panose="020B0604020202020204" pitchFamily="34" charset="0"/>
              </a:rPr>
              <a:t>state associations </a:t>
            </a:r>
            <a:r>
              <a:rPr lang="en-US" sz="2800" dirty="0">
                <a:solidFill>
                  <a:srgbClr val="000000"/>
                </a:solidFill>
                <a:effectLst/>
                <a:latin typeface="Calibri" panose="020F0502020204030204" pitchFamily="34" charset="0"/>
                <a:ea typeface="Arial" panose="020B0604020202020204" pitchFamily="34" charset="0"/>
              </a:rPr>
              <a:t>did not experience any difficulties in performing skin checks.</a:t>
            </a:r>
            <a:endParaRPr lang="en-US" sz="2000" dirty="0">
              <a:effectLst/>
              <a:latin typeface="Times New Roman" panose="02020603050405020304" pitchFamily="18" charset="0"/>
              <a:ea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49ABE650-DFE6-43E1-9550-C893A40005E1}"/>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364685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9891FB-9C5F-4983-80ED-602AB743EBD8}"/>
              </a:ext>
            </a:extLst>
          </p:cNvPr>
          <p:cNvSpPr>
            <a:spLocks noGrp="1"/>
          </p:cNvSpPr>
          <p:nvPr>
            <p:ph type="title"/>
          </p:nvPr>
        </p:nvSpPr>
        <p:spPr/>
        <p:txBody>
          <a:bodyPr/>
          <a:lstStyle/>
          <a:p>
            <a:r>
              <a:rPr lang="en-US" dirty="0"/>
              <a:t>Current Weight Classifications</a:t>
            </a:r>
            <a:br>
              <a:rPr lang="en-US" dirty="0"/>
            </a:br>
            <a:r>
              <a:rPr lang="en-US" dirty="0"/>
              <a:t>rule 4-4-1</a:t>
            </a:r>
          </a:p>
        </p:txBody>
      </p:sp>
      <p:sp>
        <p:nvSpPr>
          <p:cNvPr id="3" name="Content Placeholder 2">
            <a:extLst>
              <a:ext uri="{FF2B5EF4-FFF2-40B4-BE49-F238E27FC236}">
                <a16:creationId xmlns:a16="http://schemas.microsoft.com/office/drawing/2014/main" xmlns="" id="{700EBCAE-12B4-48C1-9D75-1997BB54E7A5}"/>
              </a:ext>
            </a:extLst>
          </p:cNvPr>
          <p:cNvSpPr>
            <a:spLocks noGrp="1"/>
          </p:cNvSpPr>
          <p:nvPr>
            <p:ph idx="1"/>
          </p:nvPr>
        </p:nvSpPr>
        <p:spPr/>
        <p:txBody>
          <a:bodyPr/>
          <a:lstStyle/>
          <a:p>
            <a:r>
              <a:rPr lang="en-US" sz="2800" dirty="0"/>
              <a:t>Currently we have 14 weight classes for boy and girl wrestlers. They are: 106 lbs., 113 lbs., 120 lbs., 126 lbs.,132 lbs., 138 lbs., 145 lbs., 152 lbs., 160 lbs., 170 lbs., 182 lbs., 195 lbs., 220 lbs., 285 lbs.</a:t>
            </a:r>
          </a:p>
          <a:p>
            <a:r>
              <a:rPr lang="en-US" sz="2800" dirty="0"/>
              <a:t>The three new weight classes for boys and three new weight classes for girls shall go into effect </a:t>
            </a:r>
            <a:r>
              <a:rPr lang="en-US" sz="2800" u="sng" dirty="0"/>
              <a:t>July 1, 2023</a:t>
            </a:r>
            <a:r>
              <a:rPr lang="en-US" sz="2800" dirty="0"/>
              <a:t>. </a:t>
            </a:r>
          </a:p>
          <a:p>
            <a:r>
              <a:rPr lang="en-US" sz="2800" dirty="0"/>
              <a:t>We recommend that you contact your local state association to find out if they are adopting the new weight classifications prior to the effective date.</a:t>
            </a:r>
          </a:p>
        </p:txBody>
      </p:sp>
      <p:sp>
        <p:nvSpPr>
          <p:cNvPr id="4" name="Footer Placeholder 3">
            <a:extLst>
              <a:ext uri="{FF2B5EF4-FFF2-40B4-BE49-F238E27FC236}">
                <a16:creationId xmlns:a16="http://schemas.microsoft.com/office/drawing/2014/main" xmlns="" id="{4AEC490E-38E2-4621-BC78-59D6CFC57846}"/>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38212405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1209B4-7A26-41CB-965A-A1BCC36A79AF}"/>
              </a:ext>
            </a:extLst>
          </p:cNvPr>
          <p:cNvSpPr>
            <a:spLocks noGrp="1"/>
          </p:cNvSpPr>
          <p:nvPr>
            <p:ph type="title"/>
          </p:nvPr>
        </p:nvSpPr>
        <p:spPr/>
        <p:txBody>
          <a:bodyPr/>
          <a:lstStyle/>
          <a:p>
            <a:r>
              <a:rPr lang="en-US" dirty="0"/>
              <a:t>Rule 4-5-7 Weighing-in</a:t>
            </a:r>
            <a:br>
              <a:rPr lang="en-US" dirty="0"/>
            </a:br>
            <a:endParaRPr lang="en-US" dirty="0"/>
          </a:p>
        </p:txBody>
      </p:sp>
      <p:sp>
        <p:nvSpPr>
          <p:cNvPr id="4" name="Footer Placeholder 3">
            <a:extLst>
              <a:ext uri="{FF2B5EF4-FFF2-40B4-BE49-F238E27FC236}">
                <a16:creationId xmlns:a16="http://schemas.microsoft.com/office/drawing/2014/main" xmlns="" id="{F2E2FCFF-45F4-4C80-B312-F97B379EE6AC}"/>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pic>
        <p:nvPicPr>
          <p:cNvPr id="7" name="Picture 6" descr="A picture containing diagram&#10;&#10;Description automatically generated">
            <a:extLst>
              <a:ext uri="{FF2B5EF4-FFF2-40B4-BE49-F238E27FC236}">
                <a16:creationId xmlns:a16="http://schemas.microsoft.com/office/drawing/2014/main" xmlns="" id="{254C5DD5-5054-14E2-A898-459B7AAE88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8883" y="1947126"/>
            <a:ext cx="3554234" cy="4446850"/>
          </a:xfrm>
          <a:prstGeom prst="rect">
            <a:avLst/>
          </a:prstGeom>
        </p:spPr>
      </p:pic>
    </p:spTree>
    <p:extLst>
      <p:ext uri="{BB962C8B-B14F-4D97-AF65-F5344CB8AC3E}">
        <p14:creationId xmlns:p14="http://schemas.microsoft.com/office/powerpoint/2010/main" val="19590288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828E63-B343-458F-9494-3FD4CA94FD7A}"/>
              </a:ext>
            </a:extLst>
          </p:cNvPr>
          <p:cNvSpPr>
            <a:spLocks noGrp="1"/>
          </p:cNvSpPr>
          <p:nvPr>
            <p:ph type="title"/>
          </p:nvPr>
        </p:nvSpPr>
        <p:spPr/>
        <p:txBody>
          <a:bodyPr/>
          <a:lstStyle/>
          <a:p>
            <a:r>
              <a:rPr lang="en-US" dirty="0"/>
              <a:t>Rule 4-5-7 weighing-in</a:t>
            </a:r>
          </a:p>
        </p:txBody>
      </p:sp>
      <p:sp>
        <p:nvSpPr>
          <p:cNvPr id="3" name="Content Placeholder 2">
            <a:extLst>
              <a:ext uri="{FF2B5EF4-FFF2-40B4-BE49-F238E27FC236}">
                <a16:creationId xmlns:a16="http://schemas.microsoft.com/office/drawing/2014/main" xmlns="" id="{CF0DDCE8-D14E-4376-8E50-ABA0950C2F3E}"/>
              </a:ext>
            </a:extLst>
          </p:cNvPr>
          <p:cNvSpPr>
            <a:spLocks noGrp="1"/>
          </p:cNvSpPr>
          <p:nvPr>
            <p:ph idx="1"/>
          </p:nvPr>
        </p:nvSpPr>
        <p:spPr/>
        <p:txBody>
          <a:bodyPr/>
          <a:lstStyle/>
          <a:p>
            <a:pPr marL="227965" marR="0" indent="-227965">
              <a:spcBef>
                <a:spcPts val="1000"/>
              </a:spcBef>
              <a:spcAft>
                <a:spcPts val="1000"/>
              </a:spcAft>
            </a:pPr>
            <a:r>
              <a:rPr lang="en-US" sz="2400" b="1" dirty="0">
                <a:solidFill>
                  <a:srgbClr val="000000"/>
                </a:solidFill>
                <a:effectLst/>
                <a:latin typeface="Calibri" panose="020F0502020204030204" pitchFamily="34" charset="0"/>
                <a:ea typeface="Arial" panose="020B0604020202020204" pitchFamily="34" charset="0"/>
              </a:rPr>
              <a:t>ART. 7 . . .</a:t>
            </a:r>
            <a:r>
              <a:rPr lang="en-US" sz="2400" dirty="0">
                <a:solidFill>
                  <a:srgbClr val="000000"/>
                </a:solidFill>
                <a:effectLst/>
                <a:latin typeface="Calibri" panose="020F0502020204030204" pitchFamily="34" charset="0"/>
                <a:ea typeface="Arial" panose="020B0604020202020204" pitchFamily="34" charset="0"/>
              </a:rPr>
              <a:t>  All contestants shall weigh-in wearing a legal uniform (4-1-1) and a suitable undergarment that completely covers the buttocks and the groin area. Contestants shall not weigh-in wearing shoes or ear guards. Female contestants shall also wear a </a:t>
            </a:r>
            <a:r>
              <a:rPr lang="en-US" sz="2400" u="sng" dirty="0">
                <a:solidFill>
                  <a:schemeClr val="tx1">
                    <a:lumMod val="50000"/>
                  </a:schemeClr>
                </a:solidFill>
                <a:effectLst/>
                <a:latin typeface="Calibri" panose="020F0502020204030204" pitchFamily="34" charset="0"/>
                <a:ea typeface="Arial" panose="020B0604020202020204" pitchFamily="34" charset="0"/>
              </a:rPr>
              <a:t>sports bra</a:t>
            </a:r>
            <a:r>
              <a:rPr lang="en-US" sz="2400" dirty="0">
                <a:solidFill>
                  <a:schemeClr val="tx1">
                    <a:lumMod val="50000"/>
                  </a:schemeClr>
                </a:solidFill>
                <a:effectLst/>
                <a:latin typeface="Calibri" panose="020F0502020204030204" pitchFamily="34" charset="0"/>
                <a:ea typeface="Arial" panose="020B0604020202020204" pitchFamily="34" charset="0"/>
              </a:rPr>
              <a:t> </a:t>
            </a:r>
            <a:r>
              <a:rPr lang="en-US" sz="2400" dirty="0">
                <a:solidFill>
                  <a:srgbClr val="000000"/>
                </a:solidFill>
                <a:effectLst/>
                <a:latin typeface="Calibri" panose="020F0502020204030204" pitchFamily="34" charset="0"/>
                <a:ea typeface="Arial" panose="020B0604020202020204" pitchFamily="34" charset="0"/>
              </a:rPr>
              <a:t>that completely covers their breasts </a:t>
            </a:r>
            <a:r>
              <a:rPr lang="en-US" sz="2400" u="sng" dirty="0">
                <a:solidFill>
                  <a:schemeClr val="tx1">
                    <a:lumMod val="50000"/>
                  </a:schemeClr>
                </a:solidFill>
                <a:effectLst/>
                <a:latin typeface="Calibri" panose="020F0502020204030204" pitchFamily="34" charset="0"/>
                <a:ea typeface="Arial" panose="020B0604020202020204" pitchFamily="34" charset="0"/>
              </a:rPr>
              <a:t>and minimizes the risk of exposure. For female contestants wearing a compression shirt under a one-piece singlet in order to comply with the definition of a legal uniform (4-1-1). If the compression shirt is part of the legal uniform, the contestant shall weigh-in wearing the compression shirt.</a:t>
            </a:r>
            <a:r>
              <a:rPr lang="en-US" sz="2400" dirty="0">
                <a:solidFill>
                  <a:schemeClr val="tx1">
                    <a:lumMod val="50000"/>
                  </a:schemeClr>
                </a:solidFill>
                <a:effectLst/>
                <a:latin typeface="Calibri" panose="020F0502020204030204" pitchFamily="34" charset="0"/>
                <a:ea typeface="Arial" panose="020B0604020202020204" pitchFamily="34" charset="0"/>
              </a:rPr>
              <a:t> </a:t>
            </a:r>
            <a:r>
              <a:rPr lang="en-US" sz="2400" dirty="0">
                <a:solidFill>
                  <a:srgbClr val="000000"/>
                </a:solidFill>
                <a:effectLst/>
                <a:latin typeface="Calibri" panose="020F0502020204030204" pitchFamily="34" charset="0"/>
                <a:ea typeface="Arial" panose="020B0604020202020204" pitchFamily="34" charset="0"/>
              </a:rPr>
              <a:t>Contestants may wear socks that cannot be removed or added if the wrestlers do not make weight</a:t>
            </a:r>
            <a:r>
              <a:rPr lang="en-US" sz="2800" dirty="0">
                <a:solidFill>
                  <a:srgbClr val="000000"/>
                </a:solidFill>
                <a:effectLst/>
                <a:latin typeface="Calibri" panose="020F0502020204030204" pitchFamily="34" charset="0"/>
                <a:ea typeface="Arial" panose="020B0604020202020204" pitchFamily="34" charset="0"/>
              </a:rPr>
              <a:t>.</a:t>
            </a:r>
            <a:endParaRPr lang="en-US" sz="2000" dirty="0">
              <a:effectLst/>
              <a:latin typeface="Times New Roman" panose="02020603050405020304" pitchFamily="18" charset="0"/>
              <a:ea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xmlns="" id="{49ABE650-DFE6-43E1-9550-C893A40005E1}"/>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32202008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828E63-B343-458F-9494-3FD4CA94FD7A}"/>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Rule 4-5-7 weighing-in</a:t>
            </a:r>
            <a:endParaRPr lang="en-US" dirty="0"/>
          </a:p>
        </p:txBody>
      </p:sp>
      <p:sp>
        <p:nvSpPr>
          <p:cNvPr id="3" name="Content Placeholder 2">
            <a:extLst>
              <a:ext uri="{FF2B5EF4-FFF2-40B4-BE49-F238E27FC236}">
                <a16:creationId xmlns:a16="http://schemas.microsoft.com/office/drawing/2014/main" xmlns="" id="{CF0DDCE8-D14E-4376-8E50-ABA0950C2F3E}"/>
              </a:ext>
            </a:extLst>
          </p:cNvPr>
          <p:cNvSpPr>
            <a:spLocks noGrp="1"/>
          </p:cNvSpPr>
          <p:nvPr>
            <p:ph idx="1"/>
          </p:nvPr>
        </p:nvSpPr>
        <p:spPr/>
        <p:txBody>
          <a:bodyPr/>
          <a:lstStyle/>
          <a:p>
            <a:pPr marL="0" marR="0" indent="0">
              <a:spcBef>
                <a:spcPts val="0"/>
              </a:spcBef>
              <a:spcAft>
                <a:spcPts val="0"/>
              </a:spcAft>
              <a:buNone/>
            </a:pPr>
            <a:r>
              <a:rPr lang="en-US" sz="2800" b="1" dirty="0">
                <a:latin typeface="Calibri" panose="020F0502020204030204" pitchFamily="34" charset="0"/>
                <a:ea typeface="'arial',sans-serif"/>
              </a:rPr>
              <a:t>Rationale</a:t>
            </a:r>
            <a:r>
              <a:rPr lang="en-US" sz="2800" b="1" dirty="0">
                <a:effectLst/>
                <a:latin typeface="Calibri" panose="020F0502020204030204" pitchFamily="34" charset="0"/>
                <a:ea typeface="'arial',sans-serif"/>
              </a:rPr>
              <a:t>:</a:t>
            </a:r>
            <a:endParaRPr lang="en-US" sz="2000" dirty="0">
              <a:effectLst/>
              <a:latin typeface="Times New Roman" panose="02020603050405020304" pitchFamily="18" charset="0"/>
              <a:ea typeface="Times New Roman" panose="02020603050405020304" pitchFamily="18" charset="0"/>
            </a:endParaRPr>
          </a:p>
          <a:p>
            <a:pPr marL="0" marR="0" indent="0">
              <a:spcBef>
                <a:spcPts val="1000"/>
              </a:spcBef>
              <a:spcAft>
                <a:spcPts val="1000"/>
              </a:spcAft>
              <a:buNone/>
            </a:pPr>
            <a:r>
              <a:rPr lang="en-US" sz="2800" dirty="0">
                <a:solidFill>
                  <a:srgbClr val="000000"/>
                </a:solidFill>
                <a:effectLst/>
                <a:latin typeface="Calibri" panose="020F0502020204030204" pitchFamily="34" charset="0"/>
                <a:ea typeface="Arial" panose="020B0604020202020204" pitchFamily="34" charset="0"/>
              </a:rPr>
              <a:t>Rule 4-5-7 is a clarification of what female wrestlers shall wear at the weigh-in.</a:t>
            </a:r>
            <a:endParaRPr lang="en-US" sz="2000" dirty="0">
              <a:effectLst/>
              <a:latin typeface="Times New Roman" panose="02020603050405020304" pitchFamily="18" charset="0"/>
              <a:ea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xmlns="" id="{49ABE650-DFE6-43E1-9550-C893A40005E1}"/>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15620356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6564A278-F8FA-425D-A5B3-BC446D8D0989}"/>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sp>
        <p:nvSpPr>
          <p:cNvPr id="5" name="Title 4">
            <a:extLst>
              <a:ext uri="{FF2B5EF4-FFF2-40B4-BE49-F238E27FC236}">
                <a16:creationId xmlns:a16="http://schemas.microsoft.com/office/drawing/2014/main" xmlns="" id="{B3801A6F-4BF2-4EAD-854E-C4460604CBF3}"/>
              </a:ext>
            </a:extLst>
          </p:cNvPr>
          <p:cNvSpPr>
            <a:spLocks noGrp="1"/>
          </p:cNvSpPr>
          <p:nvPr>
            <p:ph type="title"/>
          </p:nvPr>
        </p:nvSpPr>
        <p:spPr/>
        <p:txBody>
          <a:bodyPr/>
          <a:lstStyle/>
          <a:p>
            <a:r>
              <a:rPr lang="en-US" dirty="0"/>
              <a:t>SHOELACES</a:t>
            </a:r>
            <a:br>
              <a:rPr lang="en-US" dirty="0"/>
            </a:br>
            <a:r>
              <a:rPr lang="en-US" dirty="0"/>
              <a:t>4-1-3, 5-24-6</a:t>
            </a:r>
            <a:r>
              <a:rPr lang="en-US" cap="none" dirty="0"/>
              <a:t>d</a:t>
            </a:r>
            <a:r>
              <a:rPr lang="en-US" dirty="0"/>
              <a:t>, 5-27-1</a:t>
            </a:r>
            <a:r>
              <a:rPr lang="en-US" cap="none" dirty="0"/>
              <a:t>e</a:t>
            </a:r>
            <a:r>
              <a:rPr lang="en-US" dirty="0"/>
              <a:t>, 7-3-5, 7-6-6</a:t>
            </a:r>
            <a:r>
              <a:rPr lang="en-US" cap="none" dirty="0"/>
              <a:t>d</a:t>
            </a:r>
            <a:r>
              <a:rPr lang="en-US" dirty="0"/>
              <a:t>, 8-1-1, 8-1-2</a:t>
            </a:r>
            <a:r>
              <a:rPr lang="en-US" cap="none" dirty="0"/>
              <a:t>f</a:t>
            </a:r>
            <a:r>
              <a:rPr lang="en-US" dirty="0"/>
              <a:t> exc. (2), </a:t>
            </a:r>
            <a:r>
              <a:rPr kumimoji="0" lang="en-US" sz="3800" b="1" i="0" u="none" strike="noStrike" kern="1200" cap="all" spc="0" normalizeH="0" baseline="0" noProof="0" dirty="0">
                <a:ln>
                  <a:noFill/>
                </a:ln>
                <a:solidFill>
                  <a:srgbClr val="00205B"/>
                </a:solidFill>
                <a:effectLst/>
                <a:uLnTx/>
                <a:uFillTx/>
                <a:latin typeface="Calibri"/>
                <a:ea typeface="+mj-ea"/>
                <a:cs typeface="+mj-cs"/>
              </a:rPr>
              <a:t>8-1-4 exc., stalling penalty chart</a:t>
            </a:r>
            <a:endParaRPr lang="en-US" dirty="0"/>
          </a:p>
        </p:txBody>
      </p:sp>
      <p:sp>
        <p:nvSpPr>
          <p:cNvPr id="13" name="TextBox 12">
            <a:extLst>
              <a:ext uri="{FF2B5EF4-FFF2-40B4-BE49-F238E27FC236}">
                <a16:creationId xmlns:a16="http://schemas.microsoft.com/office/drawing/2014/main" xmlns="" id="{0562CA92-74E9-4B8C-8640-502753843D78}"/>
              </a:ext>
            </a:extLst>
          </p:cNvPr>
          <p:cNvSpPr txBox="1"/>
          <p:nvPr/>
        </p:nvSpPr>
        <p:spPr>
          <a:xfrm>
            <a:off x="8814392" y="1759301"/>
            <a:ext cx="3296092" cy="671915"/>
          </a:xfrm>
          <a:prstGeom prst="rect">
            <a:avLst/>
          </a:prstGeom>
          <a:noFill/>
        </p:spPr>
        <p:txBody>
          <a:bodyPr wrap="square" rtlCol="0">
            <a:spAutoFit/>
          </a:bodyPr>
          <a:lstStyle/>
          <a:p>
            <a:pPr marL="0" marR="0" lvl="0" indent="0" algn="l" defTabSz="914400" rtl="0" eaLnBrk="1" fontAlgn="base" latinLnBrk="0" hangingPunct="1">
              <a:lnSpc>
                <a:spcPct val="107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a:t>
            </a:r>
          </a:p>
          <a:p>
            <a:pPr marL="0" marR="0" lvl="0" indent="0" algn="l" defTabSz="914400" rtl="0" eaLnBrk="1" fontAlgn="base" latinLnBrk="0" hangingPunct="1">
              <a:lnSpc>
                <a:spcPct val="107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pic>
        <p:nvPicPr>
          <p:cNvPr id="3" name="Picture 2" descr="Diagram&#10;&#10;Description automatically generated with low confidence">
            <a:extLst>
              <a:ext uri="{FF2B5EF4-FFF2-40B4-BE49-F238E27FC236}">
                <a16:creationId xmlns:a16="http://schemas.microsoft.com/office/drawing/2014/main" xmlns="" id="{E9894198-05E5-DC7E-372C-C742532CC89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31257" y="2027144"/>
            <a:ext cx="8032708" cy="4497480"/>
          </a:xfrm>
          <a:prstGeom prst="rect">
            <a:avLst/>
          </a:prstGeom>
        </p:spPr>
      </p:pic>
    </p:spTree>
    <p:extLst>
      <p:ext uri="{BB962C8B-B14F-4D97-AF65-F5344CB8AC3E}">
        <p14:creationId xmlns:p14="http://schemas.microsoft.com/office/powerpoint/2010/main" val="20056585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828E63-B343-458F-9494-3FD4CA94FD7A}"/>
              </a:ext>
            </a:extLst>
          </p:cNvPr>
          <p:cNvSpPr>
            <a:spLocks noGrp="1"/>
          </p:cNvSpPr>
          <p:nvPr>
            <p:ph type="title"/>
          </p:nvPr>
        </p:nvSpPr>
        <p:spPr/>
        <p:txBody>
          <a:bodyPr/>
          <a:lstStyle/>
          <a:p>
            <a:r>
              <a:rPr lang="en-US" dirty="0"/>
              <a:t>Rule 4-1-3 wrestlers’ uniform (shoelaces)</a:t>
            </a:r>
          </a:p>
        </p:txBody>
      </p:sp>
      <p:sp>
        <p:nvSpPr>
          <p:cNvPr id="3" name="Content Placeholder 2">
            <a:extLst>
              <a:ext uri="{FF2B5EF4-FFF2-40B4-BE49-F238E27FC236}">
                <a16:creationId xmlns:a16="http://schemas.microsoft.com/office/drawing/2014/main" xmlns="" id="{CF0DDCE8-D14E-4376-8E50-ABA0950C2F3E}"/>
              </a:ext>
            </a:extLst>
          </p:cNvPr>
          <p:cNvSpPr>
            <a:spLocks noGrp="1"/>
          </p:cNvSpPr>
          <p:nvPr>
            <p:ph idx="1"/>
          </p:nvPr>
        </p:nvSpPr>
        <p:spPr/>
        <p:txBody>
          <a:bodyPr/>
          <a:lstStyle/>
          <a:p>
            <a:pPr marL="0" marR="0" indent="0">
              <a:spcBef>
                <a:spcPts val="1000"/>
              </a:spcBef>
              <a:spcAft>
                <a:spcPts val="1000"/>
              </a:spcAft>
              <a:buNone/>
            </a:pPr>
            <a:r>
              <a:rPr lang="en-US" sz="2800" b="1" dirty="0">
                <a:solidFill>
                  <a:srgbClr val="000000"/>
                </a:solidFill>
                <a:effectLst/>
                <a:latin typeface="Calibri" panose="020F0502020204030204" pitchFamily="34" charset="0"/>
                <a:ea typeface="Arial" panose="020B0604020202020204" pitchFamily="34" charset="0"/>
              </a:rPr>
              <a:t>ART. 3 . . .</a:t>
            </a:r>
            <a:r>
              <a:rPr lang="en-US" sz="2800" dirty="0">
                <a:solidFill>
                  <a:srgbClr val="000000"/>
                </a:solidFill>
                <a:effectLst/>
                <a:latin typeface="Calibri" panose="020F0502020204030204" pitchFamily="34" charset="0"/>
                <a:ea typeface="Arial" panose="020B0604020202020204" pitchFamily="34" charset="0"/>
              </a:rPr>
              <a:t> Wrestlers shall wear light heelless wrestling shoes, reaching above the ankles, if laces are visible, they shall be secured in an acceptable fashion. If the shoelaces come </a:t>
            </a:r>
            <a:r>
              <a:rPr lang="en-US" sz="2800" u="sng" dirty="0">
                <a:solidFill>
                  <a:schemeClr val="tx1">
                    <a:lumMod val="50000"/>
                  </a:schemeClr>
                </a:solidFill>
                <a:effectLst/>
                <a:latin typeface="Calibri" panose="020F0502020204030204" pitchFamily="34" charset="0"/>
                <a:ea typeface="Arial" panose="020B0604020202020204" pitchFamily="34" charset="0"/>
              </a:rPr>
              <a:t>untied or shoe comes off</a:t>
            </a:r>
            <a:r>
              <a:rPr lang="en-US" sz="2800" dirty="0">
                <a:solidFill>
                  <a:schemeClr val="tx1">
                    <a:lumMod val="50000"/>
                  </a:schemeClr>
                </a:solidFill>
                <a:effectLst/>
                <a:latin typeface="Calibri" panose="020F0502020204030204" pitchFamily="34" charset="0"/>
                <a:ea typeface="Arial" panose="020B0604020202020204" pitchFamily="34" charset="0"/>
              </a:rPr>
              <a:t>,</a:t>
            </a:r>
            <a:r>
              <a:rPr lang="en-US" sz="2800" dirty="0">
                <a:solidFill>
                  <a:srgbClr val="000000"/>
                </a:solidFill>
                <a:effectLst/>
                <a:latin typeface="Calibri" panose="020F0502020204030204" pitchFamily="34" charset="0"/>
                <a:ea typeface="Arial" panose="020B0604020202020204" pitchFamily="34" charset="0"/>
              </a:rPr>
              <a:t> the penalty would be an automatic stalling call. </a:t>
            </a:r>
          </a:p>
          <a:p>
            <a:pPr marL="0" marR="0" indent="0">
              <a:spcBef>
                <a:spcPts val="1000"/>
              </a:spcBef>
              <a:spcAft>
                <a:spcPts val="1000"/>
              </a:spcAft>
              <a:buNone/>
            </a:pPr>
            <a:r>
              <a:rPr lang="en-US" sz="2800" b="1" dirty="0">
                <a:solidFill>
                  <a:srgbClr val="000000"/>
                </a:solidFill>
                <a:latin typeface="Calibri" panose="020F0502020204030204" pitchFamily="34" charset="0"/>
              </a:rPr>
              <a:t>RATIONALE:</a:t>
            </a:r>
          </a:p>
          <a:p>
            <a:pPr marL="0" marR="0" indent="0">
              <a:lnSpc>
                <a:spcPct val="107000"/>
              </a:lnSpc>
              <a:spcBef>
                <a:spcPts val="1000"/>
              </a:spcBef>
              <a:spcAft>
                <a:spcPts val="1000"/>
              </a:spcAft>
              <a:buNone/>
            </a:pPr>
            <a:r>
              <a:rPr lang="en-US" sz="2800" dirty="0">
                <a:solidFill>
                  <a:srgbClr val="000000"/>
                </a:solidFill>
                <a:effectLst/>
                <a:latin typeface="Calibri" panose="020F0502020204030204" pitchFamily="34" charset="0"/>
                <a:ea typeface="Arial" panose="020B0604020202020204" pitchFamily="34" charset="0"/>
                <a:cs typeface="Calibri" panose="020F0502020204030204" pitchFamily="34" charset="0"/>
              </a:rPr>
              <a:t>The penalty to issue a technical violation and use one of two injury time-outs is too punitive for shoelaces that become untied and/or the shoe(s) come off. An appropriate penalty would be correcting the infraction by issuing a stalling call.</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1000"/>
              </a:spcBef>
              <a:spcAft>
                <a:spcPts val="1000"/>
              </a:spcAft>
              <a:buNone/>
            </a:pPr>
            <a:endParaRPr lang="en-US" dirty="0"/>
          </a:p>
        </p:txBody>
      </p:sp>
      <p:sp>
        <p:nvSpPr>
          <p:cNvPr id="4" name="Footer Placeholder 3">
            <a:extLst>
              <a:ext uri="{FF2B5EF4-FFF2-40B4-BE49-F238E27FC236}">
                <a16:creationId xmlns:a16="http://schemas.microsoft.com/office/drawing/2014/main" xmlns="" id="{49ABE650-DFE6-43E1-9550-C893A40005E1}"/>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13252031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828E63-B343-458F-9494-3FD4CA94FD7A}"/>
              </a:ext>
            </a:extLst>
          </p:cNvPr>
          <p:cNvSpPr>
            <a:spLocks noGrp="1"/>
          </p:cNvSpPr>
          <p:nvPr>
            <p:ph type="title"/>
          </p:nvPr>
        </p:nvSpPr>
        <p:spPr/>
        <p:txBody>
          <a:bodyPr/>
          <a:lstStyle/>
          <a:p>
            <a:r>
              <a:rPr lang="en-US" dirty="0"/>
              <a:t>Rule 5-24-6</a:t>
            </a:r>
            <a:r>
              <a:rPr lang="en-US" cap="none" dirty="0"/>
              <a:t>d STALLING (SHOELACES)</a:t>
            </a:r>
            <a:endParaRPr lang="en-US" dirty="0"/>
          </a:p>
        </p:txBody>
      </p:sp>
      <p:sp>
        <p:nvSpPr>
          <p:cNvPr id="3" name="Content Placeholder 2">
            <a:extLst>
              <a:ext uri="{FF2B5EF4-FFF2-40B4-BE49-F238E27FC236}">
                <a16:creationId xmlns:a16="http://schemas.microsoft.com/office/drawing/2014/main" xmlns="" id="{CF0DDCE8-D14E-4376-8E50-ABA0950C2F3E}"/>
              </a:ext>
            </a:extLst>
          </p:cNvPr>
          <p:cNvSpPr>
            <a:spLocks noGrp="1"/>
          </p:cNvSpPr>
          <p:nvPr>
            <p:ph idx="1"/>
          </p:nvPr>
        </p:nvSpPr>
        <p:spPr/>
        <p:txBody>
          <a:bodyPr/>
          <a:lstStyle/>
          <a:p>
            <a:pPr marL="0" marR="0" indent="0">
              <a:spcBef>
                <a:spcPts val="1000"/>
              </a:spcBef>
              <a:spcAft>
                <a:spcPts val="1000"/>
              </a:spcAft>
              <a:buNone/>
            </a:pPr>
            <a:r>
              <a:rPr lang="en-US" sz="2800" b="1" dirty="0">
                <a:solidFill>
                  <a:srgbClr val="000000"/>
                </a:solidFill>
                <a:effectLst/>
                <a:latin typeface="Calibri" panose="020F0502020204030204" pitchFamily="34" charset="0"/>
                <a:ea typeface="Arial" panose="020B0604020202020204" pitchFamily="34" charset="0"/>
              </a:rPr>
              <a:t>ART. 6 . . .</a:t>
            </a:r>
            <a:r>
              <a:rPr lang="en-US" sz="2800" dirty="0">
                <a:solidFill>
                  <a:srgbClr val="000000"/>
                </a:solidFill>
                <a:effectLst/>
                <a:latin typeface="Calibri" panose="020F0502020204030204" pitchFamily="34" charset="0"/>
                <a:ea typeface="Arial" panose="020B0604020202020204" pitchFamily="34" charset="0"/>
              </a:rPr>
              <a:t> It is stalling when either wrestler:</a:t>
            </a:r>
            <a:endParaRPr lang="en-US" sz="2000" dirty="0">
              <a:effectLst/>
              <a:latin typeface="Times New Roman" panose="02020603050405020304" pitchFamily="18" charset="0"/>
              <a:ea typeface="Times New Roman" panose="02020603050405020304" pitchFamily="18" charset="0"/>
            </a:endParaRPr>
          </a:p>
          <a:p>
            <a:pPr marL="0" marR="0" indent="0">
              <a:spcBef>
                <a:spcPts val="0"/>
              </a:spcBef>
              <a:spcAft>
                <a:spcPts val="1000"/>
              </a:spcAft>
              <a:buNone/>
            </a:pPr>
            <a:r>
              <a:rPr lang="en-US" sz="2800" dirty="0">
                <a:solidFill>
                  <a:srgbClr val="000000"/>
                </a:solidFill>
                <a:effectLst/>
                <a:latin typeface="Calibri" panose="020F0502020204030204" pitchFamily="34" charset="0"/>
                <a:ea typeface="Arial" panose="020B0604020202020204" pitchFamily="34" charset="0"/>
              </a:rPr>
              <a:t>a. repeatedly grasps or interlocks around one leg of the opponent to prevent scoring; or</a:t>
            </a:r>
            <a:endParaRPr lang="en-US" sz="2000" dirty="0">
              <a:effectLst/>
              <a:latin typeface="Times New Roman" panose="02020603050405020304" pitchFamily="18" charset="0"/>
              <a:ea typeface="Times New Roman" panose="02020603050405020304" pitchFamily="18" charset="0"/>
            </a:endParaRPr>
          </a:p>
          <a:p>
            <a:pPr marL="0" marR="0" indent="0">
              <a:spcBef>
                <a:spcPts val="0"/>
              </a:spcBef>
              <a:spcAft>
                <a:spcPts val="1000"/>
              </a:spcAft>
              <a:buNone/>
            </a:pPr>
            <a:r>
              <a:rPr lang="en-US" sz="2800" dirty="0" err="1">
                <a:solidFill>
                  <a:srgbClr val="000000"/>
                </a:solidFill>
                <a:effectLst/>
                <a:latin typeface="Calibri" panose="020F0502020204030204" pitchFamily="34" charset="0"/>
                <a:ea typeface="Arial" panose="020B0604020202020204" pitchFamily="34" charset="0"/>
              </a:rPr>
              <a:t>b.</a:t>
            </a:r>
            <a:r>
              <a:rPr lang="en-US" sz="2800" dirty="0">
                <a:solidFill>
                  <a:srgbClr val="000000"/>
                </a:solidFill>
                <a:effectLst/>
                <a:latin typeface="Calibri" panose="020F0502020204030204" pitchFamily="34" charset="0"/>
                <a:ea typeface="Arial" panose="020B0604020202020204" pitchFamily="34" charset="0"/>
              </a:rPr>
              <a:t> delays the match. This includes straggling back from out of bounds, unnecessarily changing or adjusting equipment or delay in assuming the starting position on the mat; or</a:t>
            </a:r>
            <a:endParaRPr lang="en-US" sz="2000" dirty="0">
              <a:effectLst/>
              <a:latin typeface="Times New Roman" panose="02020603050405020304" pitchFamily="18" charset="0"/>
              <a:ea typeface="Times New Roman" panose="02020603050405020304" pitchFamily="18" charset="0"/>
            </a:endParaRPr>
          </a:p>
          <a:p>
            <a:pPr marL="0" marR="0" indent="0">
              <a:spcBef>
                <a:spcPts val="0"/>
              </a:spcBef>
              <a:spcAft>
                <a:spcPts val="1000"/>
              </a:spcAft>
              <a:buNone/>
            </a:pPr>
            <a:r>
              <a:rPr lang="en-US" sz="2800" dirty="0">
                <a:solidFill>
                  <a:srgbClr val="000000"/>
                </a:solidFill>
                <a:effectLst/>
                <a:latin typeface="Calibri" panose="020F0502020204030204" pitchFamily="34" charset="0"/>
                <a:ea typeface="Arial" panose="020B0604020202020204" pitchFamily="34" charset="0"/>
              </a:rPr>
              <a:t>c. repeatedly creates a stalemate situation to prevent an opponent from scoring.</a:t>
            </a:r>
            <a:endParaRPr lang="en-US" sz="2000" dirty="0">
              <a:effectLst/>
              <a:latin typeface="Times New Roman" panose="02020603050405020304" pitchFamily="18" charset="0"/>
              <a:ea typeface="Times New Roman" panose="02020603050405020304" pitchFamily="18" charset="0"/>
            </a:endParaRPr>
          </a:p>
          <a:p>
            <a:pPr marL="0" marR="0" indent="0">
              <a:spcBef>
                <a:spcPts val="0"/>
              </a:spcBef>
              <a:spcAft>
                <a:spcPts val="1000"/>
              </a:spcAft>
              <a:buNone/>
            </a:pPr>
            <a:r>
              <a:rPr lang="en-US" sz="2800" u="sng" dirty="0">
                <a:solidFill>
                  <a:schemeClr val="tx1">
                    <a:lumMod val="50000"/>
                  </a:schemeClr>
                </a:solidFill>
                <a:effectLst/>
                <a:latin typeface="Calibri" panose="020F0502020204030204" pitchFamily="34" charset="0"/>
                <a:ea typeface="Arial" panose="020B0604020202020204" pitchFamily="34" charset="0"/>
              </a:rPr>
              <a:t>d. shoelaces become untied, or shoe comes off.</a:t>
            </a:r>
            <a:endParaRPr lang="en-US" sz="2000" dirty="0">
              <a:solidFill>
                <a:schemeClr val="tx1">
                  <a:lumMod val="50000"/>
                </a:schemeClr>
              </a:solidFill>
              <a:effectLst/>
              <a:latin typeface="Times New Roman" panose="02020603050405020304" pitchFamily="18" charset="0"/>
              <a:ea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xmlns="" id="{49ABE650-DFE6-43E1-9550-C893A40005E1}"/>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22641981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828E63-B343-458F-9494-3FD4CA94FD7A}"/>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Rule 5-27-</a:t>
            </a:r>
            <a:r>
              <a:rPr kumimoji="0" lang="en-US" sz="3800" b="1" i="0" u="none" strike="noStrike" kern="1200" cap="none" spc="0" normalizeH="0" baseline="0" noProof="0" dirty="0">
                <a:ln>
                  <a:noFill/>
                </a:ln>
                <a:solidFill>
                  <a:srgbClr val="00205B"/>
                </a:solidFill>
                <a:effectLst/>
                <a:uLnTx/>
                <a:uFillTx/>
                <a:latin typeface="Calibri"/>
                <a:ea typeface="+mj-ea"/>
                <a:cs typeface="+mj-cs"/>
              </a:rPr>
              <a:t>1e</a:t>
            </a:r>
            <a:r>
              <a:rPr kumimoji="0" lang="en-US" sz="3800" b="1" i="0" u="none" strike="noStrike" kern="1200" cap="all" spc="0" normalizeH="0" baseline="0" noProof="0" dirty="0">
                <a:ln>
                  <a:noFill/>
                </a:ln>
                <a:solidFill>
                  <a:srgbClr val="00205B"/>
                </a:solidFill>
                <a:effectLst/>
                <a:uLnTx/>
                <a:uFillTx/>
                <a:latin typeface="Calibri"/>
                <a:ea typeface="+mj-ea"/>
                <a:cs typeface="+mj-cs"/>
              </a:rPr>
              <a:t>,</a:t>
            </a:r>
            <a:r>
              <a:rPr kumimoji="0" lang="en-US" sz="3800" b="1" i="0" u="none" strike="noStrike" kern="1200" cap="none" spc="0" normalizeH="0" baseline="0" noProof="0" dirty="0">
                <a:ln>
                  <a:noFill/>
                </a:ln>
                <a:solidFill>
                  <a:srgbClr val="00205B"/>
                </a:solidFill>
                <a:effectLst/>
                <a:uLnTx/>
                <a:uFillTx/>
                <a:latin typeface="Calibri"/>
                <a:ea typeface="+mj-ea"/>
                <a:cs typeface="+mj-cs"/>
              </a:rPr>
              <a:t>f TECHNICAL VIOLATIONS (SHOELACES)</a:t>
            </a:r>
            <a:endParaRPr lang="en-US" dirty="0"/>
          </a:p>
        </p:txBody>
      </p:sp>
      <p:sp>
        <p:nvSpPr>
          <p:cNvPr id="3" name="Content Placeholder 2">
            <a:extLst>
              <a:ext uri="{FF2B5EF4-FFF2-40B4-BE49-F238E27FC236}">
                <a16:creationId xmlns:a16="http://schemas.microsoft.com/office/drawing/2014/main" xmlns="" id="{CF0DDCE8-D14E-4376-8E50-ABA0950C2F3E}"/>
              </a:ext>
            </a:extLst>
          </p:cNvPr>
          <p:cNvSpPr>
            <a:spLocks noGrp="1"/>
          </p:cNvSpPr>
          <p:nvPr>
            <p:ph idx="1"/>
          </p:nvPr>
        </p:nvSpPr>
        <p:spPr/>
        <p:txBody>
          <a:bodyPr/>
          <a:lstStyle/>
          <a:p>
            <a:pPr marL="0" marR="0" indent="0">
              <a:spcBef>
                <a:spcPts val="1000"/>
              </a:spcBef>
              <a:spcAft>
                <a:spcPts val="1000"/>
              </a:spcAft>
              <a:buNone/>
            </a:pPr>
            <a:r>
              <a:rPr lang="en-US" sz="2800" b="1" dirty="0">
                <a:solidFill>
                  <a:srgbClr val="000000"/>
                </a:solidFill>
                <a:effectLst/>
                <a:latin typeface="Calibri" panose="020F0502020204030204" pitchFamily="34" charset="0"/>
                <a:ea typeface="Symbol" panose="05050102010706020507" pitchFamily="18" charset="2"/>
              </a:rPr>
              <a:t>ART. 1 . . . </a:t>
            </a:r>
            <a:r>
              <a:rPr lang="en-US" sz="2800" dirty="0">
                <a:solidFill>
                  <a:srgbClr val="000000"/>
                </a:solidFill>
                <a:effectLst/>
                <a:latin typeface="Calibri" panose="020F0502020204030204" pitchFamily="34" charset="0"/>
                <a:ea typeface="Arial" panose="020B0604020202020204" pitchFamily="34" charset="0"/>
              </a:rPr>
              <a:t>These are the types of technical violations. Each is penalized without warning as outlined in Rule 7-3:</a:t>
            </a:r>
            <a:endParaRPr lang="en-US" sz="2000" dirty="0">
              <a:effectLst/>
              <a:latin typeface="Times New Roman" panose="02020603050405020304" pitchFamily="18" charset="0"/>
              <a:ea typeface="Times New Roman" panose="02020603050405020304" pitchFamily="18" charset="0"/>
            </a:endParaRPr>
          </a:p>
          <a:p>
            <a:pPr marL="0" marR="0" indent="0">
              <a:spcBef>
                <a:spcPts val="0"/>
              </a:spcBef>
              <a:spcAft>
                <a:spcPts val="1000"/>
              </a:spcAft>
              <a:buNone/>
            </a:pPr>
            <a:r>
              <a:rPr lang="en-US" sz="2800" dirty="0">
                <a:solidFill>
                  <a:srgbClr val="000000"/>
                </a:solidFill>
                <a:effectLst/>
                <a:latin typeface="Calibri" panose="020F0502020204030204" pitchFamily="34" charset="0"/>
                <a:ea typeface="Arial" panose="020B0604020202020204" pitchFamily="34" charset="0"/>
              </a:rPr>
              <a:t>a. Intentionally going out of the wrestling area or forcing an opponent out of the wrestling area to avoid imminent scoring situation.</a:t>
            </a:r>
            <a:endParaRPr lang="en-US" sz="2000" dirty="0">
              <a:effectLst/>
              <a:latin typeface="Times New Roman" panose="02020603050405020304" pitchFamily="18" charset="0"/>
              <a:ea typeface="Times New Roman" panose="02020603050405020304" pitchFamily="18" charset="0"/>
            </a:endParaRPr>
          </a:p>
          <a:p>
            <a:pPr marL="0" marR="0" indent="0">
              <a:spcBef>
                <a:spcPts val="0"/>
              </a:spcBef>
              <a:spcAft>
                <a:spcPts val="1000"/>
              </a:spcAft>
              <a:buNone/>
            </a:pPr>
            <a:r>
              <a:rPr lang="en-US" sz="2800" dirty="0" err="1">
                <a:solidFill>
                  <a:srgbClr val="000000"/>
                </a:solidFill>
                <a:effectLst/>
                <a:latin typeface="Calibri" panose="020F0502020204030204" pitchFamily="34" charset="0"/>
                <a:ea typeface="Arial" panose="020B0604020202020204" pitchFamily="34" charset="0"/>
              </a:rPr>
              <a:t>b.</a:t>
            </a:r>
            <a:r>
              <a:rPr lang="en-US" sz="2800" dirty="0">
                <a:solidFill>
                  <a:srgbClr val="000000"/>
                </a:solidFill>
                <a:effectLst/>
                <a:latin typeface="Calibri" panose="020F0502020204030204" pitchFamily="34" charset="0"/>
                <a:ea typeface="Arial" panose="020B0604020202020204" pitchFamily="34" charset="0"/>
              </a:rPr>
              <a:t> Grasping of clothing, mat or ear guards.</a:t>
            </a:r>
            <a:endParaRPr lang="en-US" sz="2000" dirty="0">
              <a:effectLst/>
              <a:latin typeface="Times New Roman" panose="02020603050405020304" pitchFamily="18" charset="0"/>
              <a:ea typeface="Times New Roman" panose="02020603050405020304" pitchFamily="18" charset="0"/>
            </a:endParaRPr>
          </a:p>
          <a:p>
            <a:pPr marL="0" marR="0" indent="0">
              <a:spcBef>
                <a:spcPts val="0"/>
              </a:spcBef>
              <a:spcAft>
                <a:spcPts val="1000"/>
              </a:spcAft>
              <a:buNone/>
            </a:pPr>
            <a:r>
              <a:rPr lang="en-US" sz="2800" dirty="0">
                <a:solidFill>
                  <a:srgbClr val="000000"/>
                </a:solidFill>
                <a:effectLst/>
                <a:latin typeface="Calibri" panose="020F0502020204030204" pitchFamily="34" charset="0"/>
                <a:ea typeface="Arial" panose="020B0604020202020204" pitchFamily="34" charset="0"/>
              </a:rPr>
              <a:t>c. Interlocking or overlapping the hands, fingers or arms.</a:t>
            </a:r>
            <a:endParaRPr lang="en-US" sz="2000" dirty="0">
              <a:effectLst/>
              <a:latin typeface="Times New Roman" panose="02020603050405020304" pitchFamily="18" charset="0"/>
              <a:ea typeface="Times New Roman" panose="02020603050405020304" pitchFamily="18" charset="0"/>
            </a:endParaRPr>
          </a:p>
          <a:p>
            <a:pPr marL="0" marR="0" indent="0">
              <a:spcBef>
                <a:spcPts val="0"/>
              </a:spcBef>
              <a:spcAft>
                <a:spcPts val="1000"/>
              </a:spcAft>
              <a:buNone/>
            </a:pPr>
            <a:r>
              <a:rPr lang="en-US" sz="2800" dirty="0">
                <a:solidFill>
                  <a:srgbClr val="000000"/>
                </a:solidFill>
                <a:effectLst/>
                <a:latin typeface="Calibri" panose="020F0502020204030204" pitchFamily="34" charset="0"/>
                <a:ea typeface="Arial" panose="020B0604020202020204" pitchFamily="34" charset="0"/>
              </a:rPr>
              <a:t>d. Leaving the wrestling area without referee’s permission.</a:t>
            </a:r>
            <a:endParaRPr lang="en-US" sz="2000" dirty="0">
              <a:effectLst/>
              <a:latin typeface="Times New Roman" panose="02020603050405020304" pitchFamily="18" charset="0"/>
              <a:ea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49ABE650-DFE6-43E1-9550-C893A40005E1}"/>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25364763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828E63-B343-458F-9494-3FD4CA94FD7A}"/>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Rule 5-27-</a:t>
            </a:r>
            <a:r>
              <a:rPr kumimoji="0" lang="en-US" sz="3800" b="1" i="0" u="none" strike="noStrike" kern="1200" cap="none" spc="0" normalizeH="0" baseline="0" noProof="0" dirty="0">
                <a:ln>
                  <a:noFill/>
                </a:ln>
                <a:solidFill>
                  <a:srgbClr val="00205B"/>
                </a:solidFill>
                <a:effectLst/>
                <a:uLnTx/>
                <a:uFillTx/>
                <a:latin typeface="Calibri"/>
                <a:ea typeface="+mj-ea"/>
                <a:cs typeface="+mj-cs"/>
              </a:rPr>
              <a:t>1e</a:t>
            </a:r>
            <a:r>
              <a:rPr kumimoji="0" lang="en-US" sz="3800" b="1" i="0" u="none" strike="noStrike" kern="1200" cap="all" spc="0" normalizeH="0" baseline="0" noProof="0" dirty="0">
                <a:ln>
                  <a:noFill/>
                </a:ln>
                <a:solidFill>
                  <a:srgbClr val="00205B"/>
                </a:solidFill>
                <a:effectLst/>
                <a:uLnTx/>
                <a:uFillTx/>
                <a:latin typeface="Calibri"/>
                <a:ea typeface="+mj-ea"/>
                <a:cs typeface="+mj-cs"/>
              </a:rPr>
              <a:t>,</a:t>
            </a:r>
            <a:r>
              <a:rPr kumimoji="0" lang="en-US" sz="3800" b="1" i="0" u="none" strike="noStrike" kern="1200" cap="none" spc="0" normalizeH="0" baseline="0" noProof="0" dirty="0">
                <a:ln>
                  <a:noFill/>
                </a:ln>
                <a:solidFill>
                  <a:srgbClr val="00205B"/>
                </a:solidFill>
                <a:effectLst/>
                <a:uLnTx/>
                <a:uFillTx/>
                <a:latin typeface="Calibri"/>
                <a:ea typeface="+mj-ea"/>
                <a:cs typeface="+mj-cs"/>
              </a:rPr>
              <a:t>f TECHNICAL VIOLATIONS (SHOELACES)</a:t>
            </a:r>
            <a:endParaRPr lang="en-US" dirty="0"/>
          </a:p>
        </p:txBody>
      </p:sp>
      <p:sp>
        <p:nvSpPr>
          <p:cNvPr id="3" name="Content Placeholder 2">
            <a:extLst>
              <a:ext uri="{FF2B5EF4-FFF2-40B4-BE49-F238E27FC236}">
                <a16:creationId xmlns:a16="http://schemas.microsoft.com/office/drawing/2014/main" xmlns="" id="{CF0DDCE8-D14E-4376-8E50-ABA0950C2F3E}"/>
              </a:ext>
            </a:extLst>
          </p:cNvPr>
          <p:cNvSpPr>
            <a:spLocks noGrp="1"/>
          </p:cNvSpPr>
          <p:nvPr>
            <p:ph idx="1"/>
          </p:nvPr>
        </p:nvSpPr>
        <p:spPr/>
        <p:txBody>
          <a:bodyPr/>
          <a:lstStyle/>
          <a:p>
            <a:pPr marL="0" marR="0" lvl="0" indent="0" algn="l" defTabSz="914400" rtl="0" eaLnBrk="1" fontAlgn="base" latinLnBrk="0" hangingPunct="1">
              <a:lnSpc>
                <a:spcPct val="100000"/>
              </a:lnSpc>
              <a:spcBef>
                <a:spcPts val="0"/>
              </a:spcBef>
              <a:spcAft>
                <a:spcPts val="1000"/>
              </a:spcAft>
              <a:buClrTx/>
              <a:buSz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mn-cs"/>
              </a:rPr>
              <a:t>e. Reporting to the scorer’s table not properly equipped, ready to wrestle or any equipment that is detected as being </a:t>
            </a:r>
            <a:r>
              <a:rPr kumimoji="0" lang="en-US" sz="2800" b="0" i="0" u="sng" strike="noStrike" kern="1200" cap="none" spc="0" normalizeH="0" baseline="0" noProof="0" dirty="0">
                <a:ln>
                  <a:noFill/>
                </a:ln>
                <a:solidFill>
                  <a:schemeClr val="tx1">
                    <a:lumMod val="50000"/>
                  </a:schemeClr>
                </a:solidFill>
                <a:effectLst/>
                <a:uLnTx/>
                <a:uFillTx/>
                <a:latin typeface="Calibri" panose="020F0502020204030204" pitchFamily="34" charset="0"/>
                <a:ea typeface="Arial" panose="020B0604020202020204" pitchFamily="34" charset="0"/>
                <a:cs typeface="+mn-cs"/>
              </a:rPr>
              <a:t>illegal</a:t>
            </a:r>
            <a:r>
              <a:rPr kumimoji="0" lang="en-US" sz="2800" b="0" i="0" u="none" strike="noStrike" kern="1200" cap="none" spc="0" normalizeH="0" baseline="0" noProof="0" dirty="0">
                <a:ln>
                  <a:noFill/>
                </a:ln>
                <a:solidFill>
                  <a:schemeClr val="tx1">
                    <a:lumMod val="50000"/>
                  </a:schemeClr>
                </a:solidFill>
                <a:effectLst/>
                <a:uLnTx/>
                <a:uFillTx/>
                <a:latin typeface="Calibri" panose="020F0502020204030204" pitchFamily="34" charset="0"/>
                <a:ea typeface="Arial" panose="020B0604020202020204" pitchFamily="34" charset="0"/>
                <a:cs typeface="+mn-cs"/>
              </a:rPr>
              <a:t> </a:t>
            </a: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mn-cs"/>
              </a:rPr>
              <a:t>after the match has started.</a:t>
            </a:r>
            <a:endParaRPr kumimoji="0" lang="en-US" sz="2000" b="0" i="0" u="none" strike="noStrike" kern="1200" cap="none" spc="0" normalizeH="0" baseline="0" noProof="0" dirty="0">
              <a:ln>
                <a:noFill/>
              </a:ln>
              <a:solidFill>
                <a:srgbClr val="414B56"/>
              </a:solidFill>
              <a:effectLst/>
              <a:uLnTx/>
              <a:uFillTx/>
              <a:latin typeface="Times New Roman" panose="02020603050405020304" pitchFamily="18" charset="0"/>
              <a:ea typeface="Times New Roman" panose="02020603050405020304" pitchFamily="18" charset="0"/>
              <a:cs typeface="+mn-cs"/>
            </a:endParaRPr>
          </a:p>
          <a:p>
            <a:pPr marL="0" marR="0" lvl="0" indent="-342900" algn="l" defTabSz="914400" rtl="0" eaLnBrk="1" fontAlgn="base" latinLnBrk="0" hangingPunct="1">
              <a:lnSpc>
                <a:spcPct val="100000"/>
              </a:lnSpc>
              <a:spcBef>
                <a:spcPts val="0"/>
              </a:spcBef>
              <a:spcAft>
                <a:spcPts val="1000"/>
              </a:spcAft>
              <a:buClrTx/>
              <a:buSzTx/>
              <a:buFont typeface="Wingdings" pitchFamily="2" charset="2"/>
              <a:buChar char="§"/>
              <a:tabLst/>
              <a:defRPr/>
            </a:pPr>
            <a:r>
              <a:rPr kumimoji="0" lang="en-US" sz="2800" b="0" i="0" u="none" strike="sng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mn-cs"/>
              </a:rPr>
              <a:t>f. Shoe coming off during wrestling action</a:t>
            </a: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mn-cs"/>
              </a:rPr>
              <a:t>.</a:t>
            </a:r>
            <a:endParaRPr kumimoji="0" lang="en-US" sz="2000" b="0" i="0" u="none" strike="noStrike" kern="1200" cap="none" spc="0" normalizeH="0" baseline="0" noProof="0" dirty="0">
              <a:ln>
                <a:noFill/>
              </a:ln>
              <a:solidFill>
                <a:srgbClr val="414B56"/>
              </a:solidFill>
              <a:effectLst/>
              <a:uLnTx/>
              <a:uFillTx/>
              <a:latin typeface="Times New Roman" panose="02020603050405020304" pitchFamily="18" charset="0"/>
              <a:ea typeface="Times New Roman" panose="02020603050405020304" pitchFamily="18" charset="0"/>
              <a:cs typeface="+mn-cs"/>
            </a:endParaRPr>
          </a:p>
          <a:p>
            <a:endParaRPr lang="en-US" dirty="0"/>
          </a:p>
        </p:txBody>
      </p:sp>
      <p:sp>
        <p:nvSpPr>
          <p:cNvPr id="4" name="Footer Placeholder 3">
            <a:extLst>
              <a:ext uri="{FF2B5EF4-FFF2-40B4-BE49-F238E27FC236}">
                <a16:creationId xmlns:a16="http://schemas.microsoft.com/office/drawing/2014/main" xmlns="" id="{49ABE650-DFE6-43E1-9550-C893A40005E1}"/>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11690433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828E63-B343-458F-9494-3FD4CA94FD7A}"/>
              </a:ext>
            </a:extLst>
          </p:cNvPr>
          <p:cNvSpPr>
            <a:spLocks noGrp="1"/>
          </p:cNvSpPr>
          <p:nvPr>
            <p:ph type="title"/>
          </p:nvPr>
        </p:nvSpPr>
        <p:spPr/>
        <p:txBody>
          <a:bodyPr/>
          <a:lstStyle/>
          <a:p>
            <a:r>
              <a:rPr lang="en-US" dirty="0"/>
              <a:t>Rule 5-27-</a:t>
            </a:r>
            <a:r>
              <a:rPr lang="en-US" cap="none" dirty="0"/>
              <a:t>1e</a:t>
            </a:r>
            <a:r>
              <a:rPr lang="en-US" dirty="0"/>
              <a:t>,</a:t>
            </a:r>
            <a:r>
              <a:rPr lang="en-US" cap="none" dirty="0"/>
              <a:t>f TECHNICAL VIOLATIONS (SHOELACES)</a:t>
            </a:r>
            <a:endParaRPr lang="en-US" dirty="0"/>
          </a:p>
        </p:txBody>
      </p:sp>
      <p:sp>
        <p:nvSpPr>
          <p:cNvPr id="3" name="Content Placeholder 2">
            <a:extLst>
              <a:ext uri="{FF2B5EF4-FFF2-40B4-BE49-F238E27FC236}">
                <a16:creationId xmlns:a16="http://schemas.microsoft.com/office/drawing/2014/main" xmlns="" id="{CF0DDCE8-D14E-4376-8E50-ABA0950C2F3E}"/>
              </a:ext>
            </a:extLst>
          </p:cNvPr>
          <p:cNvSpPr>
            <a:spLocks noGrp="1"/>
          </p:cNvSpPr>
          <p:nvPr>
            <p:ph idx="1"/>
          </p:nvPr>
        </p:nvSpPr>
        <p:spPr/>
        <p:txBody>
          <a:bodyPr/>
          <a:lstStyle/>
          <a:p>
            <a:pPr marL="0" marR="0" lvl="0" indent="0" algn="l" defTabSz="914400" rtl="0" eaLnBrk="1" fontAlgn="base" latinLnBrk="0" hangingPunct="1">
              <a:lnSpc>
                <a:spcPct val="100000"/>
              </a:lnSpc>
              <a:spcBef>
                <a:spcPts val="0"/>
              </a:spcBef>
              <a:spcAft>
                <a:spcPts val="0"/>
              </a:spcAft>
              <a:buClrTx/>
              <a:buSzTx/>
              <a:buFont typeface="Wingdings" pitchFamily="2" charset="2"/>
              <a:buNone/>
              <a:tabLst/>
              <a:defRPr/>
            </a:pPr>
            <a:r>
              <a:rPr kumimoji="0" lang="en-US" sz="2800" b="1" i="0" u="none" strike="noStrike" kern="1200" cap="none" spc="0" normalizeH="0" baseline="0" noProof="0" dirty="0">
                <a:ln>
                  <a:noFill/>
                </a:ln>
                <a:solidFill>
                  <a:srgbClr val="414B56">
                    <a:lumMod val="50000"/>
                  </a:srgbClr>
                </a:solidFill>
                <a:effectLst/>
                <a:uLnTx/>
                <a:uFillTx/>
                <a:latin typeface="Calibri" panose="020F0502020204030204" pitchFamily="34" charset="0"/>
                <a:ea typeface="Times New Roman" panose="02020603050405020304" pitchFamily="18" charset="0"/>
                <a:cs typeface="+mn-cs"/>
              </a:rPr>
              <a:t>RATIONALE:</a:t>
            </a: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mn-cs"/>
              </a:rPr>
              <a:t> </a:t>
            </a:r>
            <a:endParaRPr kumimoji="0" lang="en-US" sz="2000" b="0" i="0" u="none" strike="noStrike" kern="1200" cap="none" spc="0" normalizeH="0" baseline="0" noProof="0" dirty="0">
              <a:ln>
                <a:noFill/>
              </a:ln>
              <a:solidFill>
                <a:srgbClr val="414B56"/>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base" latinLnBrk="0" hangingPunct="1">
              <a:lnSpc>
                <a:spcPct val="100000"/>
              </a:lnSpc>
              <a:spcBef>
                <a:spcPts val="1000"/>
              </a:spcBef>
              <a:spcAft>
                <a:spcPts val="1000"/>
              </a:spcAft>
              <a:buClrTx/>
              <a:buSzTx/>
              <a:buFont typeface="Wingdings" pitchFamily="2" charset="2"/>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segoe ui',sans-serif"/>
                <a:cs typeface="+mn-cs"/>
              </a:rPr>
              <a:t>The penalty to issue a technical violation and use one of two injury time outs is too severe for a shoe to become untied or come off. A more prudent penalty would be correcting the infraction by issuing a stalling call. These rules are in support of the change.</a:t>
            </a:r>
            <a:endParaRPr kumimoji="0" lang="en-US" sz="2600" b="0" i="0" u="none" strike="noStrike" kern="1200" cap="none" spc="0" normalizeH="0" baseline="0" noProof="0" dirty="0">
              <a:ln>
                <a:noFill/>
              </a:ln>
              <a:solidFill>
                <a:srgbClr val="414B56"/>
              </a:solidFill>
              <a:effectLst/>
              <a:uLnTx/>
              <a:uFillTx/>
              <a:latin typeface="Calibri"/>
              <a:ea typeface="+mn-ea"/>
              <a:cs typeface="+mn-cs"/>
            </a:endParaRPr>
          </a:p>
          <a:p>
            <a:pPr marL="0" indent="0">
              <a:buNone/>
            </a:pPr>
            <a:endParaRPr lang="en-US" dirty="0"/>
          </a:p>
        </p:txBody>
      </p:sp>
      <p:sp>
        <p:nvSpPr>
          <p:cNvPr id="4" name="Footer Placeholder 3">
            <a:extLst>
              <a:ext uri="{FF2B5EF4-FFF2-40B4-BE49-F238E27FC236}">
                <a16:creationId xmlns:a16="http://schemas.microsoft.com/office/drawing/2014/main" xmlns="" id="{49ABE650-DFE6-43E1-9550-C893A40005E1}"/>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22236912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828E63-B343-458F-9494-3FD4CA94FD7A}"/>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Rule 7-3-</a:t>
            </a:r>
            <a:r>
              <a:rPr lang="en-US" cap="none" dirty="0">
                <a:latin typeface="Calibri"/>
              </a:rPr>
              <a:t>5 </a:t>
            </a:r>
            <a:r>
              <a:rPr kumimoji="0" lang="en-US" sz="3800" b="1" i="0" u="none" strike="noStrike" kern="1200" cap="none" spc="0" normalizeH="0" baseline="0" noProof="0" dirty="0">
                <a:ln>
                  <a:noFill/>
                </a:ln>
                <a:solidFill>
                  <a:srgbClr val="00205B"/>
                </a:solidFill>
                <a:effectLst/>
                <a:uLnTx/>
                <a:uFillTx/>
                <a:latin typeface="Calibri"/>
                <a:ea typeface="+mj-ea"/>
                <a:cs typeface="+mj-cs"/>
              </a:rPr>
              <a:t>TECHNICAL VIOLATIONS (SHOELACES)</a:t>
            </a:r>
            <a:endParaRPr lang="en-US" dirty="0"/>
          </a:p>
        </p:txBody>
      </p:sp>
      <p:sp>
        <p:nvSpPr>
          <p:cNvPr id="3" name="Content Placeholder 2">
            <a:extLst>
              <a:ext uri="{FF2B5EF4-FFF2-40B4-BE49-F238E27FC236}">
                <a16:creationId xmlns:a16="http://schemas.microsoft.com/office/drawing/2014/main" xmlns="" id="{CF0DDCE8-D14E-4376-8E50-ABA0950C2F3E}"/>
              </a:ext>
            </a:extLst>
          </p:cNvPr>
          <p:cNvSpPr>
            <a:spLocks noGrp="1"/>
          </p:cNvSpPr>
          <p:nvPr>
            <p:ph idx="1"/>
          </p:nvPr>
        </p:nvSpPr>
        <p:spPr/>
        <p:txBody>
          <a:bodyPr/>
          <a:lstStyle/>
          <a:p>
            <a:pPr marL="0" indent="0">
              <a:buNone/>
            </a:pPr>
            <a:r>
              <a:rPr lang="en-US" sz="2800" b="1" dirty="0">
                <a:solidFill>
                  <a:srgbClr val="000000"/>
                </a:solidFill>
                <a:effectLst/>
                <a:latin typeface="Calibri" panose="020F0502020204030204" pitchFamily="34" charset="0"/>
                <a:ea typeface="Arial" panose="020B0604020202020204" pitchFamily="34" charset="0"/>
              </a:rPr>
              <a:t>ART. 5 . . .</a:t>
            </a:r>
            <a:r>
              <a:rPr lang="en-US" sz="2800" dirty="0">
                <a:solidFill>
                  <a:srgbClr val="000000"/>
                </a:solidFill>
                <a:effectLst/>
                <a:latin typeface="Calibri" panose="020F0502020204030204" pitchFamily="34" charset="0"/>
                <a:ea typeface="Arial" panose="020B0604020202020204" pitchFamily="34" charset="0"/>
              </a:rPr>
              <a:t>  Reporting to the scorer’s table, not properly equipped, </a:t>
            </a:r>
            <a:r>
              <a:rPr lang="en-US" sz="2800" strike="sngStrike" dirty="0">
                <a:solidFill>
                  <a:srgbClr val="000000"/>
                </a:solidFill>
                <a:effectLst/>
                <a:latin typeface="Calibri" panose="020F0502020204030204" pitchFamily="34" charset="0"/>
                <a:ea typeface="Arial" panose="020B0604020202020204" pitchFamily="34" charset="0"/>
              </a:rPr>
              <a:t>or shoe coming off during wrestling action </a:t>
            </a:r>
            <a:r>
              <a:rPr lang="en-US" sz="2800" dirty="0">
                <a:solidFill>
                  <a:srgbClr val="000000"/>
                </a:solidFill>
                <a:effectLst/>
                <a:latin typeface="Calibri" panose="020F0502020204030204" pitchFamily="34" charset="0"/>
                <a:ea typeface="Arial" panose="020B0604020202020204" pitchFamily="34" charset="0"/>
              </a:rPr>
              <a:t>or not ready to wrestle, or any equipment that is detected as being illegal after the match has started is a technical violation. (See Penalty Chart)</a:t>
            </a:r>
          </a:p>
          <a:p>
            <a:endParaRPr lang="en-US" sz="2800" dirty="0">
              <a:solidFill>
                <a:srgbClr val="000000"/>
              </a:solidFill>
              <a:latin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 typeface="Wingdings" pitchFamily="2" charset="2"/>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mn-cs"/>
              </a:rPr>
              <a:t>RATIONALE:</a:t>
            </a: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mn-cs"/>
              </a:rPr>
              <a:t> </a:t>
            </a:r>
            <a:endParaRPr kumimoji="0" lang="en-US" sz="2000" b="0" i="0" u="none" strike="noStrike" kern="1200" cap="none" spc="0" normalizeH="0" baseline="0" noProof="0" dirty="0">
              <a:ln>
                <a:noFill/>
              </a:ln>
              <a:solidFill>
                <a:srgbClr val="414B56"/>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base" latinLnBrk="0" hangingPunct="1">
              <a:lnSpc>
                <a:spcPct val="100000"/>
              </a:lnSpc>
              <a:spcBef>
                <a:spcPts val="1000"/>
              </a:spcBef>
              <a:spcAft>
                <a:spcPts val="1000"/>
              </a:spcAft>
              <a:buClrTx/>
              <a:buSzTx/>
              <a:buFont typeface="Wingdings" pitchFamily="2" charset="2"/>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segoe ui',sans-serif"/>
                <a:cs typeface="+mn-cs"/>
              </a:rPr>
              <a:t>The penalty to issue a technical violation and use one of two injury time outs is too severe for a shoe to become untied or coming off. A more prudent penalty would be correcting the infraction by issuing a stalling call. These rules are in support of the change.</a:t>
            </a:r>
            <a:endParaRPr kumimoji="0" lang="en-US" sz="2000" b="0" i="0" u="none" strike="noStrike" kern="1200" cap="none" spc="0" normalizeH="0" baseline="0" noProof="0" dirty="0">
              <a:ln>
                <a:noFill/>
              </a:ln>
              <a:solidFill>
                <a:srgbClr val="414B56"/>
              </a:solidFill>
              <a:effectLst/>
              <a:uLnTx/>
              <a:uFillTx/>
              <a:latin typeface="Times New Roman" panose="02020603050405020304" pitchFamily="18" charset="0"/>
              <a:ea typeface="Times New Roman" panose="02020603050405020304" pitchFamily="18" charset="0"/>
              <a:cs typeface="+mn-cs"/>
            </a:endParaRPr>
          </a:p>
          <a:p>
            <a:pPr marL="0" indent="0">
              <a:buNone/>
            </a:pPr>
            <a:endParaRPr lang="en-US" dirty="0"/>
          </a:p>
        </p:txBody>
      </p:sp>
      <p:sp>
        <p:nvSpPr>
          <p:cNvPr id="4" name="Footer Placeholder 3">
            <a:extLst>
              <a:ext uri="{FF2B5EF4-FFF2-40B4-BE49-F238E27FC236}">
                <a16:creationId xmlns:a16="http://schemas.microsoft.com/office/drawing/2014/main" xmlns="" id="{49ABE650-DFE6-43E1-9550-C893A40005E1}"/>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4472660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828E63-B343-458F-9494-3FD4CA94FD7A}"/>
              </a:ext>
            </a:extLst>
          </p:cNvPr>
          <p:cNvSpPr>
            <a:spLocks noGrp="1"/>
          </p:cNvSpPr>
          <p:nvPr>
            <p:ph type="title"/>
          </p:nvPr>
        </p:nvSpPr>
        <p:spPr/>
        <p:txBody>
          <a:bodyPr/>
          <a:lstStyle/>
          <a:p>
            <a:r>
              <a:rPr lang="en-US" dirty="0"/>
              <a:t>Rule 7-6-6</a:t>
            </a:r>
            <a:r>
              <a:rPr lang="en-US" cap="none" dirty="0"/>
              <a:t>d STALLING (SHOELACES)</a:t>
            </a:r>
            <a:endParaRPr lang="en-US" dirty="0"/>
          </a:p>
        </p:txBody>
      </p:sp>
      <p:sp>
        <p:nvSpPr>
          <p:cNvPr id="3" name="Content Placeholder 2">
            <a:extLst>
              <a:ext uri="{FF2B5EF4-FFF2-40B4-BE49-F238E27FC236}">
                <a16:creationId xmlns:a16="http://schemas.microsoft.com/office/drawing/2014/main" xmlns="" id="{CF0DDCE8-D14E-4376-8E50-ABA0950C2F3E}"/>
              </a:ext>
            </a:extLst>
          </p:cNvPr>
          <p:cNvSpPr>
            <a:spLocks noGrp="1"/>
          </p:cNvSpPr>
          <p:nvPr>
            <p:ph idx="1"/>
          </p:nvPr>
        </p:nvSpPr>
        <p:spPr/>
        <p:txBody>
          <a:bodyPr/>
          <a:lstStyle/>
          <a:p>
            <a:pPr marL="0" marR="0" indent="0">
              <a:spcBef>
                <a:spcPts val="1000"/>
              </a:spcBef>
              <a:spcAft>
                <a:spcPts val="1000"/>
              </a:spcAft>
              <a:buNone/>
            </a:pPr>
            <a:r>
              <a:rPr lang="en-US" sz="2800" b="1" dirty="0">
                <a:solidFill>
                  <a:srgbClr val="000000"/>
                </a:solidFill>
                <a:effectLst/>
                <a:latin typeface="Calibri" panose="020F0502020204030204" pitchFamily="34" charset="0"/>
                <a:ea typeface="Arial" panose="020B0604020202020204" pitchFamily="34" charset="0"/>
              </a:rPr>
              <a:t>ART. 6 . . .</a:t>
            </a:r>
            <a:r>
              <a:rPr lang="en-US" sz="2800" dirty="0">
                <a:solidFill>
                  <a:srgbClr val="000000"/>
                </a:solidFill>
                <a:effectLst/>
                <a:latin typeface="Calibri" panose="020F0502020204030204" pitchFamily="34" charset="0"/>
                <a:ea typeface="Arial" panose="020B0604020202020204" pitchFamily="34" charset="0"/>
              </a:rPr>
              <a:t> It is stalling when either wrestler:</a:t>
            </a:r>
            <a:endParaRPr lang="en-US" sz="20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1000"/>
              </a:spcAft>
              <a:buFont typeface="+mj-lt"/>
              <a:buAutoNum type="alphaLcPeriod"/>
            </a:pPr>
            <a:r>
              <a:rPr lang="en-US" sz="2800" dirty="0">
                <a:solidFill>
                  <a:srgbClr val="000000"/>
                </a:solidFill>
                <a:effectLst/>
                <a:latin typeface="Calibri" panose="020F0502020204030204" pitchFamily="34" charset="0"/>
                <a:ea typeface="Arial" panose="020B0604020202020204" pitchFamily="34" charset="0"/>
              </a:rPr>
              <a:t>repeatedly grasps or interlocks around one leg of the opponent to prevent scoring; or</a:t>
            </a:r>
            <a:endParaRPr lang="en-US" sz="20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1000"/>
              </a:spcAft>
              <a:buFont typeface="+mj-lt"/>
              <a:buAutoNum type="alphaLcPeriod"/>
            </a:pPr>
            <a:r>
              <a:rPr lang="en-US" sz="2800" dirty="0" err="1">
                <a:solidFill>
                  <a:srgbClr val="000000"/>
                </a:solidFill>
                <a:effectLst/>
                <a:latin typeface="Calibri" panose="020F0502020204030204" pitchFamily="34" charset="0"/>
                <a:ea typeface="Arial" panose="020B0604020202020204" pitchFamily="34" charset="0"/>
              </a:rPr>
              <a:t>b.</a:t>
            </a:r>
            <a:r>
              <a:rPr lang="en-US" sz="2800" dirty="0">
                <a:solidFill>
                  <a:srgbClr val="000000"/>
                </a:solidFill>
                <a:effectLst/>
                <a:latin typeface="Calibri" panose="020F0502020204030204" pitchFamily="34" charset="0"/>
                <a:ea typeface="Arial" panose="020B0604020202020204" pitchFamily="34" charset="0"/>
              </a:rPr>
              <a:t> delays the match. This includes straggling back from out of bounds, unnecessarily changing or adjusting equipment or delay in assuming the starting position on the mat; or</a:t>
            </a:r>
            <a:endParaRPr lang="en-US" sz="20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1000"/>
              </a:spcAft>
              <a:buFont typeface="+mj-lt"/>
              <a:buAutoNum type="alphaLcPeriod"/>
            </a:pPr>
            <a:r>
              <a:rPr lang="en-US" sz="2800" dirty="0">
                <a:solidFill>
                  <a:srgbClr val="000000"/>
                </a:solidFill>
                <a:effectLst/>
                <a:latin typeface="Calibri" panose="020F0502020204030204" pitchFamily="34" charset="0"/>
                <a:ea typeface="'courier new'"/>
              </a:rPr>
              <a:t> </a:t>
            </a:r>
            <a:r>
              <a:rPr lang="en-US" sz="2800" dirty="0">
                <a:solidFill>
                  <a:srgbClr val="000000"/>
                </a:solidFill>
                <a:effectLst/>
                <a:latin typeface="Calibri" panose="020F0502020204030204" pitchFamily="34" charset="0"/>
                <a:ea typeface="Arial" panose="020B0604020202020204" pitchFamily="34" charset="0"/>
              </a:rPr>
              <a:t>c. repeatedly creates a stalemate situation to prevent an opponent from scoring; or</a:t>
            </a:r>
            <a:endParaRPr lang="en-US" sz="2000" dirty="0">
              <a:effectLst/>
              <a:latin typeface="Times New Roman" panose="02020603050405020304" pitchFamily="18" charset="0"/>
              <a:ea typeface="Times New Roman" panose="02020603050405020304" pitchFamily="18" charset="0"/>
            </a:endParaRPr>
          </a:p>
          <a:p>
            <a:pPr marL="0" marR="0" indent="0">
              <a:spcBef>
                <a:spcPts val="0"/>
              </a:spcBef>
              <a:spcAft>
                <a:spcPts val="1000"/>
              </a:spcAft>
              <a:buNone/>
            </a:pPr>
            <a:r>
              <a:rPr lang="en-US" sz="2800" dirty="0">
                <a:solidFill>
                  <a:srgbClr val="000000"/>
                </a:solidFill>
                <a:effectLst/>
                <a:latin typeface="Calibri" panose="020F0502020204030204" pitchFamily="34" charset="0"/>
                <a:ea typeface="Arial" panose="020B0604020202020204" pitchFamily="34" charset="0"/>
              </a:rPr>
              <a:t>d. has shoelaces that become </a:t>
            </a:r>
            <a:r>
              <a:rPr lang="en-US" sz="2800" u="sng" dirty="0">
                <a:solidFill>
                  <a:schemeClr val="tx1">
                    <a:lumMod val="50000"/>
                  </a:schemeClr>
                </a:solidFill>
                <a:effectLst/>
                <a:latin typeface="Calibri" panose="020F0502020204030204" pitchFamily="34" charset="0"/>
                <a:ea typeface="Arial" panose="020B0604020202020204" pitchFamily="34" charset="0"/>
              </a:rPr>
              <a:t>untied or shoe comes off</a:t>
            </a:r>
            <a:r>
              <a:rPr lang="en-US" sz="2800" dirty="0">
                <a:solidFill>
                  <a:schemeClr val="tx1">
                    <a:lumMod val="50000"/>
                  </a:schemeClr>
                </a:solidFill>
                <a:effectLst/>
                <a:latin typeface="Calibri" panose="020F0502020204030204" pitchFamily="34" charset="0"/>
                <a:ea typeface="Arial" panose="020B0604020202020204" pitchFamily="34" charset="0"/>
              </a:rPr>
              <a:t>.</a:t>
            </a:r>
            <a:endParaRPr lang="en-US" sz="2000" dirty="0">
              <a:solidFill>
                <a:schemeClr val="tx1">
                  <a:lumMod val="50000"/>
                </a:schemeClr>
              </a:solidFill>
              <a:effectLst/>
              <a:latin typeface="Times New Roman" panose="02020603050405020304" pitchFamily="18" charset="0"/>
              <a:ea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xmlns="" id="{49ABE650-DFE6-43E1-9550-C893A40005E1}"/>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32608051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828E63-B343-458F-9494-3FD4CA94FD7A}"/>
              </a:ext>
            </a:extLst>
          </p:cNvPr>
          <p:cNvSpPr>
            <a:spLocks noGrp="1"/>
          </p:cNvSpPr>
          <p:nvPr>
            <p:ph type="title"/>
          </p:nvPr>
        </p:nvSpPr>
        <p:spPr/>
        <p:txBody>
          <a:bodyPr/>
          <a:lstStyle/>
          <a:p>
            <a:r>
              <a:rPr lang="en-US" dirty="0"/>
              <a:t>Rule 7-6-6</a:t>
            </a:r>
            <a:r>
              <a:rPr lang="en-US" cap="none" dirty="0"/>
              <a:t>d STALLING (SHOELACES)</a:t>
            </a:r>
            <a:endParaRPr lang="en-US" dirty="0"/>
          </a:p>
        </p:txBody>
      </p:sp>
      <p:sp>
        <p:nvSpPr>
          <p:cNvPr id="3" name="Content Placeholder 2">
            <a:extLst>
              <a:ext uri="{FF2B5EF4-FFF2-40B4-BE49-F238E27FC236}">
                <a16:creationId xmlns:a16="http://schemas.microsoft.com/office/drawing/2014/main" xmlns="" id="{CF0DDCE8-D14E-4376-8E50-ABA0950C2F3E}"/>
              </a:ext>
            </a:extLst>
          </p:cNvPr>
          <p:cNvSpPr>
            <a:spLocks noGrp="1"/>
          </p:cNvSpPr>
          <p:nvPr>
            <p:ph idx="1"/>
          </p:nvPr>
        </p:nvSpPr>
        <p:spPr/>
        <p:txBody>
          <a:bodyPr/>
          <a:lstStyle/>
          <a:p>
            <a:pPr marL="0" marR="0" lvl="0" indent="0" algn="l" defTabSz="914400" rtl="0" eaLnBrk="1" fontAlgn="base" latinLnBrk="0" hangingPunct="1">
              <a:lnSpc>
                <a:spcPct val="100000"/>
              </a:lnSpc>
              <a:spcBef>
                <a:spcPts val="0"/>
              </a:spcBef>
              <a:spcAft>
                <a:spcPts val="0"/>
              </a:spcAft>
              <a:buClrTx/>
              <a:buSzTx/>
              <a:buFont typeface="Wingdings" pitchFamily="2" charset="2"/>
              <a:buNone/>
              <a:tabLst/>
              <a:defRPr/>
            </a:pPr>
            <a:r>
              <a:rPr kumimoji="0" lang="en-US" sz="2800" b="1" i="0" u="none" strike="noStrike" kern="1200" cap="none" spc="0" normalizeH="0" baseline="0" noProof="0" dirty="0">
                <a:ln>
                  <a:noFill/>
                </a:ln>
                <a:solidFill>
                  <a:srgbClr val="414B56">
                    <a:lumMod val="50000"/>
                  </a:srgbClr>
                </a:solidFill>
                <a:effectLst/>
                <a:uLnTx/>
                <a:uFillTx/>
                <a:latin typeface="Calibri" panose="020F0502020204030204" pitchFamily="34" charset="0"/>
                <a:ea typeface="Times New Roman" panose="02020603050405020304" pitchFamily="18" charset="0"/>
                <a:cs typeface="+mn-cs"/>
              </a:rPr>
              <a:t>RATIONALE:</a:t>
            </a: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mn-cs"/>
              </a:rPr>
              <a:t> </a:t>
            </a:r>
            <a:endParaRPr kumimoji="0" lang="en-US" sz="2000" b="0" i="0" u="none" strike="noStrike" kern="1200" cap="none" spc="0" normalizeH="0" baseline="0" noProof="0" dirty="0">
              <a:ln>
                <a:noFill/>
              </a:ln>
              <a:solidFill>
                <a:srgbClr val="414B56"/>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base" latinLnBrk="0" hangingPunct="1">
              <a:lnSpc>
                <a:spcPct val="100000"/>
              </a:lnSpc>
              <a:spcBef>
                <a:spcPts val="1000"/>
              </a:spcBef>
              <a:spcAft>
                <a:spcPts val="1000"/>
              </a:spcAft>
              <a:buClrTx/>
              <a:buSzTx/>
              <a:buFont typeface="Wingdings" pitchFamily="2" charset="2"/>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segoe ui',sans-serif"/>
                <a:cs typeface="+mn-cs"/>
              </a:rPr>
              <a:t>The penalty to issue a technical violation and use one of two injury time outs is too severe for a shoe to become untied or come off. A more prudent penalty would be correcting the infraction by issuing a stalling call. These rules are in support of the change.</a:t>
            </a:r>
            <a:endParaRPr kumimoji="0" lang="en-US" sz="2600" b="0" i="0" u="none" strike="noStrike" kern="1200" cap="none" spc="0" normalizeH="0" baseline="0" noProof="0" dirty="0">
              <a:ln>
                <a:noFill/>
              </a:ln>
              <a:solidFill>
                <a:srgbClr val="414B56"/>
              </a:solidFill>
              <a:effectLst/>
              <a:uLnTx/>
              <a:uFillTx/>
              <a:latin typeface="Calibri"/>
              <a:ea typeface="+mn-ea"/>
              <a:cs typeface="+mn-cs"/>
            </a:endParaRPr>
          </a:p>
          <a:p>
            <a:endParaRPr lang="en-US" dirty="0"/>
          </a:p>
        </p:txBody>
      </p:sp>
      <p:sp>
        <p:nvSpPr>
          <p:cNvPr id="4" name="Footer Placeholder 3">
            <a:extLst>
              <a:ext uri="{FF2B5EF4-FFF2-40B4-BE49-F238E27FC236}">
                <a16:creationId xmlns:a16="http://schemas.microsoft.com/office/drawing/2014/main" xmlns="" id="{49ABE650-DFE6-43E1-9550-C893A40005E1}"/>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31736663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D234C7-1D34-43D2-86EF-DE6D3D452186}"/>
              </a:ext>
            </a:extLst>
          </p:cNvPr>
          <p:cNvSpPr>
            <a:spLocks noGrp="1"/>
          </p:cNvSpPr>
          <p:nvPr>
            <p:ph type="title"/>
          </p:nvPr>
        </p:nvSpPr>
        <p:spPr>
          <a:xfrm>
            <a:off x="1936752" y="563563"/>
            <a:ext cx="10026649" cy="1204912"/>
          </a:xfrm>
        </p:spPr>
        <p:txBody>
          <a:bodyPr/>
          <a:lstStyle/>
          <a:p>
            <a:r>
              <a:rPr lang="en-US" dirty="0"/>
              <a:t>Rule 8-1-1, 8-1-2 (2)EXC., 8-1-4 EXC.</a:t>
            </a:r>
            <a:br>
              <a:rPr lang="en-US" dirty="0"/>
            </a:br>
            <a:r>
              <a:rPr lang="en-US" dirty="0"/>
              <a:t>Penalty administration</a:t>
            </a:r>
          </a:p>
        </p:txBody>
      </p:sp>
      <p:sp>
        <p:nvSpPr>
          <p:cNvPr id="4" name="Footer Placeholder 3">
            <a:extLst>
              <a:ext uri="{FF2B5EF4-FFF2-40B4-BE49-F238E27FC236}">
                <a16:creationId xmlns:a16="http://schemas.microsoft.com/office/drawing/2014/main" xmlns="" id="{BCD13C2F-87F1-41BF-A375-F0E653AE8CE9}"/>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sp>
        <p:nvSpPr>
          <p:cNvPr id="7" name="TextBox 6">
            <a:extLst>
              <a:ext uri="{FF2B5EF4-FFF2-40B4-BE49-F238E27FC236}">
                <a16:creationId xmlns:a16="http://schemas.microsoft.com/office/drawing/2014/main" xmlns="" id="{A9CE72A3-C440-42D8-9CB5-F9318C2A7ECA}"/>
              </a:ext>
            </a:extLst>
          </p:cNvPr>
          <p:cNvSpPr txBox="1"/>
          <p:nvPr/>
        </p:nvSpPr>
        <p:spPr>
          <a:xfrm>
            <a:off x="7822547" y="1951221"/>
            <a:ext cx="4018903" cy="3236207"/>
          </a:xfrm>
          <a:prstGeom prst="rect">
            <a:avLst/>
          </a:prstGeom>
          <a:noFill/>
        </p:spPr>
        <p:txBody>
          <a:bodyPr wrap="square" rtlCol="0">
            <a:spAutoFit/>
          </a:bodyPr>
          <a:lstStyle/>
          <a:p>
            <a:pPr marL="0" marR="0" lvl="0" indent="0" algn="l" defTabSz="914400" rtl="0" eaLnBrk="1" fontAlgn="base" latinLnBrk="0" hangingPunct="1">
              <a:lnSpc>
                <a:spcPct val="107000"/>
              </a:lnSpc>
              <a:spcBef>
                <a:spcPts val="0"/>
              </a:spcBef>
              <a:spcAft>
                <a:spcPts val="80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calibri',sans-serif"/>
                <a:cs typeface="Arial" pitchFamily="34" charset="0"/>
              </a:rPr>
              <a:t>Any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contestant not reporting to the scorer’s table, not properly equipped or not ready to wrestle is a technical violation. Penalties for shoe and shoelace violations</a:t>
            </a:r>
            <a:r>
              <a:rPr lang="en-US" sz="2400" dirty="0">
                <a:solidFill>
                  <a:srgbClr val="000000"/>
                </a:solidFill>
                <a:latin typeface="Calibri" panose="020F0502020204030204" pitchFamily="34" charset="0"/>
              </a:rPr>
              <a:t>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before the match started would be subject to </a:t>
            </a:r>
            <a:r>
              <a:rPr kumimoji="0" 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Arial" pitchFamily="34" charset="0"/>
              </a:rPr>
              <a:t>injury time. </a:t>
            </a: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pic>
        <p:nvPicPr>
          <p:cNvPr id="6" name="Picture 5" descr="A picture containing text&#10;&#10;Description automatically generated">
            <a:extLst>
              <a:ext uri="{FF2B5EF4-FFF2-40B4-BE49-F238E27FC236}">
                <a16:creationId xmlns:a16="http://schemas.microsoft.com/office/drawing/2014/main" xmlns="" id="{FF76F49C-4909-260E-FACF-754223A4F8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8318" y="2217165"/>
            <a:ext cx="5596128" cy="3858768"/>
          </a:xfrm>
          <a:prstGeom prst="rect">
            <a:avLst/>
          </a:prstGeom>
        </p:spPr>
      </p:pic>
    </p:spTree>
    <p:extLst>
      <p:ext uri="{BB962C8B-B14F-4D97-AF65-F5344CB8AC3E}">
        <p14:creationId xmlns:p14="http://schemas.microsoft.com/office/powerpoint/2010/main" val="17882897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828E63-B343-458F-9494-3FD4CA94FD7A}"/>
              </a:ext>
            </a:extLst>
          </p:cNvPr>
          <p:cNvSpPr>
            <a:spLocks noGrp="1"/>
          </p:cNvSpPr>
          <p:nvPr>
            <p:ph type="title"/>
          </p:nvPr>
        </p:nvSpPr>
        <p:spPr/>
        <p:txBody>
          <a:bodyPr/>
          <a:lstStyle/>
          <a:p>
            <a:r>
              <a:rPr lang="en-US" dirty="0"/>
              <a:t>Rule 8-1-1 penalty administration (shoelaces)</a:t>
            </a:r>
          </a:p>
        </p:txBody>
      </p:sp>
      <p:sp>
        <p:nvSpPr>
          <p:cNvPr id="3" name="Content Placeholder 2">
            <a:extLst>
              <a:ext uri="{FF2B5EF4-FFF2-40B4-BE49-F238E27FC236}">
                <a16:creationId xmlns:a16="http://schemas.microsoft.com/office/drawing/2014/main" xmlns="" id="{CF0DDCE8-D14E-4376-8E50-ABA0950C2F3E}"/>
              </a:ext>
            </a:extLst>
          </p:cNvPr>
          <p:cNvSpPr>
            <a:spLocks noGrp="1"/>
          </p:cNvSpPr>
          <p:nvPr>
            <p:ph idx="1"/>
          </p:nvPr>
        </p:nvSpPr>
        <p:spPr/>
        <p:txBody>
          <a:bodyPr/>
          <a:lstStyle/>
          <a:p>
            <a:pPr marL="0" marR="0" indent="0">
              <a:spcBef>
                <a:spcPts val="1000"/>
              </a:spcBef>
              <a:spcAft>
                <a:spcPts val="1000"/>
              </a:spcAft>
              <a:buNone/>
            </a:pPr>
            <a:r>
              <a:rPr lang="en-US" sz="2800" b="1" dirty="0">
                <a:solidFill>
                  <a:srgbClr val="000000"/>
                </a:solidFill>
                <a:effectLst/>
                <a:latin typeface="Calibri" panose="020F0502020204030204" pitchFamily="34" charset="0"/>
                <a:ea typeface="'calibri',sans-serif"/>
              </a:rPr>
              <a:t>ART. 1 . . .</a:t>
            </a:r>
            <a:r>
              <a:rPr lang="en-US" sz="2800" dirty="0">
                <a:solidFill>
                  <a:srgbClr val="000000"/>
                </a:solidFill>
                <a:effectLst/>
                <a:latin typeface="Calibri" panose="020F0502020204030204" pitchFamily="34" charset="0"/>
                <a:ea typeface="'calibri',sans-serif"/>
              </a:rPr>
              <a:t> Any contestant not reporting to the scorer’s table not properly equipped or not ready to wrestle is a technical violation. A wrestler with greasy substance on the body or uniform, improper grooming, objectionable pads and braces, illegal equipment, illegal uniform or any equipment that is detected as being </a:t>
            </a:r>
            <a:r>
              <a:rPr lang="en-US" sz="2800" u="sng" dirty="0">
                <a:solidFill>
                  <a:schemeClr val="tx1">
                    <a:lumMod val="50000"/>
                  </a:schemeClr>
                </a:solidFill>
                <a:effectLst/>
                <a:latin typeface="Calibri" panose="020F0502020204030204" pitchFamily="34" charset="0"/>
                <a:ea typeface="'calibri',sans-serif"/>
              </a:rPr>
              <a:t>illegal</a:t>
            </a:r>
            <a:r>
              <a:rPr lang="en-US" sz="2800" dirty="0">
                <a:solidFill>
                  <a:schemeClr val="tx1">
                    <a:lumMod val="50000"/>
                  </a:schemeClr>
                </a:solidFill>
                <a:effectLst/>
                <a:latin typeface="Calibri" panose="020F0502020204030204" pitchFamily="34" charset="0"/>
                <a:ea typeface="'calibri',sans-serif"/>
              </a:rPr>
              <a:t> </a:t>
            </a:r>
            <a:r>
              <a:rPr lang="en-US" sz="2800" dirty="0">
                <a:solidFill>
                  <a:srgbClr val="000000"/>
                </a:solidFill>
                <a:effectLst/>
                <a:latin typeface="Calibri" panose="020F0502020204030204" pitchFamily="34" charset="0"/>
                <a:ea typeface="'calibri',sans-serif"/>
              </a:rPr>
              <a:t>after the match has started shall be disqualified if not removed or corrected within the 1 ½ minute injury time. </a:t>
            </a:r>
            <a:r>
              <a:rPr lang="en-US" sz="2800" u="sng" dirty="0">
                <a:solidFill>
                  <a:schemeClr val="tx1">
                    <a:lumMod val="50000"/>
                  </a:schemeClr>
                </a:solidFill>
                <a:effectLst/>
                <a:latin typeface="Calibri" panose="020F0502020204030204" pitchFamily="34" charset="0"/>
                <a:ea typeface="'calibri',sans-serif"/>
              </a:rPr>
              <a:t>Penalties for shoe and shoelace violations, would not be subject to injury time, and would be penalized as stalling only after the match has started.</a:t>
            </a:r>
            <a:endParaRPr lang="en-US" sz="2000" dirty="0">
              <a:solidFill>
                <a:schemeClr val="tx1">
                  <a:lumMod val="50000"/>
                </a:schemeClr>
              </a:solidFill>
              <a:effectLst/>
              <a:latin typeface="Times New Roman" panose="02020603050405020304" pitchFamily="18" charset="0"/>
              <a:ea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xmlns="" id="{49ABE650-DFE6-43E1-9550-C893A40005E1}"/>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26102868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828E63-B343-458F-9494-3FD4CA94FD7A}"/>
              </a:ext>
            </a:extLst>
          </p:cNvPr>
          <p:cNvSpPr>
            <a:spLocks noGrp="1"/>
          </p:cNvSpPr>
          <p:nvPr>
            <p:ph type="title"/>
          </p:nvPr>
        </p:nvSpPr>
        <p:spPr/>
        <p:txBody>
          <a:bodyPr/>
          <a:lstStyle/>
          <a:p>
            <a:r>
              <a:rPr lang="en-US" dirty="0"/>
              <a:t>Rule 8-1-1 penalty administration (shoelaces)</a:t>
            </a:r>
          </a:p>
        </p:txBody>
      </p:sp>
      <p:sp>
        <p:nvSpPr>
          <p:cNvPr id="3" name="Content Placeholder 2">
            <a:extLst>
              <a:ext uri="{FF2B5EF4-FFF2-40B4-BE49-F238E27FC236}">
                <a16:creationId xmlns:a16="http://schemas.microsoft.com/office/drawing/2014/main" xmlns="" id="{CF0DDCE8-D14E-4376-8E50-ABA0950C2F3E}"/>
              </a:ext>
            </a:extLst>
          </p:cNvPr>
          <p:cNvSpPr>
            <a:spLocks noGrp="1"/>
          </p:cNvSpPr>
          <p:nvPr>
            <p:ph idx="1"/>
          </p:nvPr>
        </p:nvSpPr>
        <p:spPr/>
        <p:txBody>
          <a:bodyPr/>
          <a:lstStyle/>
          <a:p>
            <a:pPr marL="0" marR="0" lvl="0" indent="0" algn="l" defTabSz="914400" rtl="0" eaLnBrk="1" fontAlgn="base" latinLnBrk="0" hangingPunct="1">
              <a:lnSpc>
                <a:spcPct val="100000"/>
              </a:lnSpc>
              <a:spcBef>
                <a:spcPts val="0"/>
              </a:spcBef>
              <a:spcAft>
                <a:spcPts val="0"/>
              </a:spcAft>
              <a:buClrTx/>
              <a:buSzTx/>
              <a:buFont typeface="Wingdings" pitchFamily="2" charset="2"/>
              <a:buNone/>
              <a:tabLst/>
              <a:defRPr/>
            </a:pPr>
            <a:r>
              <a:rPr kumimoji="0" lang="en-US" sz="2800" b="1" i="0" u="none" strike="noStrike" kern="1200" cap="none" spc="0" normalizeH="0" baseline="0" noProof="0" dirty="0">
                <a:ln>
                  <a:noFill/>
                </a:ln>
                <a:solidFill>
                  <a:srgbClr val="414B56">
                    <a:lumMod val="50000"/>
                  </a:srgbClr>
                </a:solidFill>
                <a:effectLst/>
                <a:uLnTx/>
                <a:uFillTx/>
                <a:latin typeface="Calibri" panose="020F0502020204030204" pitchFamily="34" charset="0"/>
                <a:ea typeface="Times New Roman" panose="02020603050405020304" pitchFamily="18" charset="0"/>
                <a:cs typeface="+mn-cs"/>
              </a:rPr>
              <a:t>RATIONALE:</a:t>
            </a: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mn-cs"/>
              </a:rPr>
              <a:t> </a:t>
            </a:r>
            <a:endParaRPr kumimoji="0" lang="en-US" sz="2000" b="0" i="0" u="none" strike="noStrike" kern="1200" cap="none" spc="0" normalizeH="0" baseline="0" noProof="0" dirty="0">
              <a:ln>
                <a:noFill/>
              </a:ln>
              <a:solidFill>
                <a:srgbClr val="414B56"/>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base" latinLnBrk="0" hangingPunct="1">
              <a:lnSpc>
                <a:spcPct val="100000"/>
              </a:lnSpc>
              <a:spcBef>
                <a:spcPts val="1000"/>
              </a:spcBef>
              <a:spcAft>
                <a:spcPts val="1000"/>
              </a:spcAft>
              <a:buClrTx/>
              <a:buSzTx/>
              <a:buFont typeface="Wingdings" pitchFamily="2" charset="2"/>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segoe ui',sans-serif"/>
                <a:cs typeface="+mn-cs"/>
              </a:rPr>
              <a:t>When </a:t>
            </a:r>
            <a:r>
              <a:rPr lang="en-US" sz="2800" dirty="0">
                <a:solidFill>
                  <a:srgbClr val="000000"/>
                </a:solidFill>
                <a:latin typeface="Calibri" panose="020F0502020204030204" pitchFamily="34" charset="0"/>
                <a:ea typeface="'segoe ui',sans-serif"/>
              </a:rPr>
              <a:t>a wrestler reports to the table not being ready to wrestle, the penalty is to issue a technical violation and use one of two injury time outs. However, when wrestler’s</a:t>
            </a: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segoe ui',sans-serif"/>
                <a:cs typeface="+mn-cs"/>
              </a:rPr>
              <a:t> shoe becomes untied or comes off during the match, the penalty will be a stalling call.</a:t>
            </a:r>
            <a:endParaRPr lang="en-US" dirty="0"/>
          </a:p>
        </p:txBody>
      </p:sp>
      <p:sp>
        <p:nvSpPr>
          <p:cNvPr id="4" name="Footer Placeholder 3">
            <a:extLst>
              <a:ext uri="{FF2B5EF4-FFF2-40B4-BE49-F238E27FC236}">
                <a16:creationId xmlns:a16="http://schemas.microsoft.com/office/drawing/2014/main" xmlns="" id="{49ABE650-DFE6-43E1-9550-C893A40005E1}"/>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38428784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828E63-B343-458F-9494-3FD4CA94FD7A}"/>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Rule 8-1-2 EXC. penalty administration (shoelaces)</a:t>
            </a:r>
            <a:endParaRPr lang="en-US" dirty="0"/>
          </a:p>
        </p:txBody>
      </p:sp>
      <p:sp>
        <p:nvSpPr>
          <p:cNvPr id="3" name="Content Placeholder 2">
            <a:extLst>
              <a:ext uri="{FF2B5EF4-FFF2-40B4-BE49-F238E27FC236}">
                <a16:creationId xmlns:a16="http://schemas.microsoft.com/office/drawing/2014/main" xmlns="" id="{CF0DDCE8-D14E-4376-8E50-ABA0950C2F3E}"/>
              </a:ext>
            </a:extLst>
          </p:cNvPr>
          <p:cNvSpPr>
            <a:spLocks noGrp="1"/>
          </p:cNvSpPr>
          <p:nvPr>
            <p:ph idx="1"/>
          </p:nvPr>
        </p:nvSpPr>
        <p:spPr/>
        <p:txBody>
          <a:bodyPr/>
          <a:lstStyle/>
          <a:p>
            <a:pPr marL="0" marR="0" indent="0">
              <a:spcBef>
                <a:spcPts val="1000"/>
              </a:spcBef>
              <a:spcAft>
                <a:spcPts val="1000"/>
              </a:spcAft>
              <a:buNone/>
            </a:pPr>
            <a:r>
              <a:rPr lang="en-US" sz="2800" b="1" dirty="0">
                <a:solidFill>
                  <a:srgbClr val="000000"/>
                </a:solidFill>
                <a:effectLst/>
                <a:latin typeface="Calibri" panose="020F0502020204030204" pitchFamily="34" charset="0"/>
                <a:ea typeface="Arial" panose="020B0604020202020204" pitchFamily="34" charset="0"/>
              </a:rPr>
              <a:t>ART. 2 . . .</a:t>
            </a:r>
            <a:r>
              <a:rPr lang="en-US" sz="2800" dirty="0">
                <a:solidFill>
                  <a:srgbClr val="000000"/>
                </a:solidFill>
                <a:effectLst/>
                <a:latin typeface="Calibri" panose="020F0502020204030204" pitchFamily="34" charset="0"/>
                <a:ea typeface="Arial" panose="020B0604020202020204" pitchFamily="34" charset="0"/>
              </a:rPr>
              <a:t> When indicating an infraction, the referee shall stop the match with the following exceptions:</a:t>
            </a:r>
            <a:endParaRPr lang="en-US" sz="2000" dirty="0">
              <a:effectLst/>
              <a:latin typeface="Times New Roman" panose="02020603050405020304" pitchFamily="18" charset="0"/>
              <a:ea typeface="Times New Roman" panose="02020603050405020304" pitchFamily="18" charset="0"/>
            </a:endParaRPr>
          </a:p>
          <a:p>
            <a:pPr marL="0" marR="0" indent="0">
              <a:spcBef>
                <a:spcPts val="0"/>
              </a:spcBef>
              <a:spcAft>
                <a:spcPts val="1000"/>
              </a:spcAft>
              <a:buNone/>
            </a:pPr>
            <a:r>
              <a:rPr lang="en-US" sz="2800" dirty="0">
                <a:solidFill>
                  <a:srgbClr val="000000"/>
                </a:solidFill>
                <a:effectLst/>
                <a:latin typeface="Calibri" panose="020F0502020204030204" pitchFamily="34" charset="0"/>
                <a:ea typeface="Arial" panose="020B0604020202020204" pitchFamily="34" charset="0"/>
              </a:rPr>
              <a:t>a. warning or penalizing the defensive wrestler for stalling (except when a two-point stall is awarded);</a:t>
            </a:r>
            <a:endParaRPr lang="en-US" sz="2000" dirty="0">
              <a:effectLst/>
              <a:latin typeface="Times New Roman" panose="02020603050405020304" pitchFamily="18" charset="0"/>
              <a:ea typeface="Times New Roman" panose="02020603050405020304" pitchFamily="18" charset="0"/>
            </a:endParaRPr>
          </a:p>
          <a:p>
            <a:pPr marL="0" marR="0" indent="0">
              <a:spcBef>
                <a:spcPts val="0"/>
              </a:spcBef>
              <a:spcAft>
                <a:spcPts val="1000"/>
              </a:spcAft>
              <a:buNone/>
            </a:pPr>
            <a:r>
              <a:rPr lang="en-US" sz="2800" dirty="0" err="1">
                <a:solidFill>
                  <a:srgbClr val="000000"/>
                </a:solidFill>
                <a:effectLst/>
                <a:latin typeface="Calibri" panose="020F0502020204030204" pitchFamily="34" charset="0"/>
                <a:ea typeface="Arial" panose="020B0604020202020204" pitchFamily="34" charset="0"/>
              </a:rPr>
              <a:t>b.</a:t>
            </a:r>
            <a:r>
              <a:rPr lang="en-US" sz="2800" dirty="0">
                <a:solidFill>
                  <a:srgbClr val="000000"/>
                </a:solidFill>
                <a:latin typeface="Calibri" panose="020F0502020204030204" pitchFamily="34" charset="0"/>
                <a:ea typeface="Arial" panose="020B0604020202020204" pitchFamily="34" charset="0"/>
              </a:rPr>
              <a:t> </a:t>
            </a:r>
            <a:r>
              <a:rPr lang="en-US" sz="2800" dirty="0">
                <a:solidFill>
                  <a:srgbClr val="000000"/>
                </a:solidFill>
                <a:effectLst/>
                <a:latin typeface="Calibri" panose="020F0502020204030204" pitchFamily="34" charset="0"/>
                <a:ea typeface="Arial" panose="020B0604020202020204" pitchFamily="34" charset="0"/>
              </a:rPr>
              <a:t>warning or penalizing for stalling in the neutral position (except when a two-point stall is awarded);</a:t>
            </a:r>
            <a:endParaRPr lang="en-US" sz="2000" dirty="0">
              <a:effectLst/>
              <a:latin typeface="Times New Roman" panose="02020603050405020304" pitchFamily="18" charset="0"/>
              <a:ea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49ABE650-DFE6-43E1-9550-C893A40005E1}"/>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33969788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828E63-B343-458F-9494-3FD4CA94FD7A}"/>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Rule 8-1-2 EXC. penalty administration (shoelaces)</a:t>
            </a:r>
            <a:endParaRPr lang="en-US" dirty="0"/>
          </a:p>
        </p:txBody>
      </p:sp>
      <p:sp>
        <p:nvSpPr>
          <p:cNvPr id="3" name="Content Placeholder 2">
            <a:extLst>
              <a:ext uri="{FF2B5EF4-FFF2-40B4-BE49-F238E27FC236}">
                <a16:creationId xmlns:a16="http://schemas.microsoft.com/office/drawing/2014/main" xmlns="" id="{CF0DDCE8-D14E-4376-8E50-ABA0950C2F3E}"/>
              </a:ext>
            </a:extLst>
          </p:cNvPr>
          <p:cNvSpPr>
            <a:spLocks noGrp="1"/>
          </p:cNvSpPr>
          <p:nvPr>
            <p:ph idx="1"/>
          </p:nvPr>
        </p:nvSpPr>
        <p:spPr/>
        <p:txBody>
          <a:bodyPr/>
          <a:lstStyle/>
          <a:p>
            <a:pPr marL="0" marR="0" lvl="0" indent="0" algn="l" defTabSz="914400" rtl="0" eaLnBrk="1" fontAlgn="base" latinLnBrk="0" hangingPunct="1">
              <a:lnSpc>
                <a:spcPct val="100000"/>
              </a:lnSpc>
              <a:spcBef>
                <a:spcPts val="0"/>
              </a:spcBef>
              <a:spcAft>
                <a:spcPts val="1000"/>
              </a:spcAft>
              <a:buClrTx/>
              <a:buSz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mn-cs"/>
              </a:rPr>
              <a:t>c. warning or penalizing the defensive wrestler for stalling or a technical violation when the defensive wrestler is on their feet (regardless of the position/location of the offensive wrestler) (except when a two-point stall is awarded);</a:t>
            </a:r>
            <a:endParaRPr kumimoji="0" lang="en-US" sz="2000" b="0" i="0" u="none" strike="noStrike" kern="1200" cap="none" spc="0" normalizeH="0" baseline="0" noProof="0" dirty="0">
              <a:ln>
                <a:noFill/>
              </a:ln>
              <a:solidFill>
                <a:srgbClr val="414B56"/>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base" latinLnBrk="0" hangingPunct="1">
              <a:lnSpc>
                <a:spcPct val="100000"/>
              </a:lnSpc>
              <a:spcBef>
                <a:spcPts val="0"/>
              </a:spcBef>
              <a:spcAft>
                <a:spcPts val="1000"/>
              </a:spcAft>
              <a:buClrTx/>
              <a:buSz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mn-cs"/>
              </a:rPr>
              <a:t>d. in a pinning situation, to penalize the defensive wrestler;</a:t>
            </a:r>
            <a:endParaRPr kumimoji="0" lang="en-US" sz="2000" b="0" i="0" u="none" strike="noStrike" kern="1200" cap="none" spc="0" normalizeH="0" baseline="0" noProof="0" dirty="0">
              <a:ln>
                <a:noFill/>
              </a:ln>
              <a:solidFill>
                <a:srgbClr val="414B56"/>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base" latinLnBrk="0" hangingPunct="1">
              <a:lnSpc>
                <a:spcPct val="100000"/>
              </a:lnSpc>
              <a:spcBef>
                <a:spcPts val="0"/>
              </a:spcBef>
              <a:spcAft>
                <a:spcPts val="1000"/>
              </a:spcAft>
              <a:buClrTx/>
              <a:buSzTx/>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mn-cs"/>
              </a:rPr>
              <a:t>EXCEPTION: </a:t>
            </a: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mn-cs"/>
              </a:rPr>
              <a:t>When the situation has concluded, the referee shall stop the match, signal and verbally announce the infraction and award points earned.</a:t>
            </a:r>
            <a:endParaRPr kumimoji="0" lang="en-US" sz="2000" b="0" i="0" u="none" strike="noStrike" kern="1200" cap="none" spc="0" normalizeH="0" baseline="0" noProof="0" dirty="0">
              <a:ln>
                <a:noFill/>
              </a:ln>
              <a:solidFill>
                <a:srgbClr val="414B56"/>
              </a:solidFill>
              <a:effectLst/>
              <a:uLnTx/>
              <a:uFillTx/>
              <a:latin typeface="Times New Roman" panose="02020603050405020304" pitchFamily="18" charset="0"/>
              <a:ea typeface="Times New Roman" panose="02020603050405020304" pitchFamily="18" charset="0"/>
              <a:cs typeface="+mn-cs"/>
            </a:endParaRPr>
          </a:p>
          <a:p>
            <a:endParaRPr lang="en-US" dirty="0"/>
          </a:p>
        </p:txBody>
      </p:sp>
      <p:sp>
        <p:nvSpPr>
          <p:cNvPr id="4" name="Footer Placeholder 3">
            <a:extLst>
              <a:ext uri="{FF2B5EF4-FFF2-40B4-BE49-F238E27FC236}">
                <a16:creationId xmlns:a16="http://schemas.microsoft.com/office/drawing/2014/main" xmlns="" id="{49ABE650-DFE6-43E1-9550-C893A40005E1}"/>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26871774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828E63-B343-458F-9494-3FD4CA94FD7A}"/>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Rule 8-1-2 EXC. penalty administration (shoelaces)</a:t>
            </a:r>
            <a:endParaRPr lang="en-US" dirty="0"/>
          </a:p>
        </p:txBody>
      </p:sp>
      <p:sp>
        <p:nvSpPr>
          <p:cNvPr id="3" name="Content Placeholder 2">
            <a:extLst>
              <a:ext uri="{FF2B5EF4-FFF2-40B4-BE49-F238E27FC236}">
                <a16:creationId xmlns:a16="http://schemas.microsoft.com/office/drawing/2014/main" xmlns="" id="{CF0DDCE8-D14E-4376-8E50-ABA0950C2F3E}"/>
              </a:ext>
            </a:extLst>
          </p:cNvPr>
          <p:cNvSpPr>
            <a:spLocks noGrp="1"/>
          </p:cNvSpPr>
          <p:nvPr>
            <p:ph idx="1"/>
          </p:nvPr>
        </p:nvSpPr>
        <p:spPr/>
        <p:txBody>
          <a:bodyPr/>
          <a:lstStyle/>
          <a:p>
            <a:pPr marL="0" marR="0" indent="0">
              <a:spcBef>
                <a:spcPts val="0"/>
              </a:spcBef>
              <a:spcAft>
                <a:spcPts val="1000"/>
              </a:spcAft>
              <a:buNone/>
            </a:pPr>
            <a:r>
              <a:rPr lang="en-US" sz="2800" dirty="0">
                <a:solidFill>
                  <a:srgbClr val="000000"/>
                </a:solidFill>
                <a:effectLst/>
                <a:latin typeface="Calibri" panose="020F0502020204030204" pitchFamily="34" charset="0"/>
                <a:ea typeface="Arial" panose="020B0604020202020204" pitchFamily="34" charset="0"/>
              </a:rPr>
              <a:t>e. Locked hands or grasping of clothing by the offensive wrestler while the defensive wrestler is attempting an escape or reversal;</a:t>
            </a:r>
            <a:endParaRPr lang="en-US" sz="2000" dirty="0">
              <a:effectLst/>
              <a:latin typeface="Times New Roman" panose="02020603050405020304" pitchFamily="18" charset="0"/>
              <a:ea typeface="Times New Roman" panose="02020603050405020304" pitchFamily="18" charset="0"/>
            </a:endParaRPr>
          </a:p>
          <a:p>
            <a:pPr marL="0" marR="0" indent="0">
              <a:spcBef>
                <a:spcPts val="0"/>
              </a:spcBef>
              <a:spcAft>
                <a:spcPts val="1000"/>
              </a:spcAft>
              <a:buNone/>
            </a:pPr>
            <a:r>
              <a:rPr lang="en-US" sz="2800" b="1" dirty="0">
                <a:solidFill>
                  <a:srgbClr val="000000"/>
                </a:solidFill>
                <a:effectLst/>
                <a:latin typeface="Calibri" panose="020F0502020204030204" pitchFamily="34" charset="0"/>
                <a:ea typeface="Arial" panose="020B0604020202020204" pitchFamily="34" charset="0"/>
              </a:rPr>
              <a:t>EXCEPTION:</a:t>
            </a:r>
            <a:r>
              <a:rPr lang="en-US" sz="2800" dirty="0">
                <a:solidFill>
                  <a:srgbClr val="000000"/>
                </a:solidFill>
                <a:effectLst/>
                <a:latin typeface="Calibri" panose="020F0502020204030204" pitchFamily="34" charset="0"/>
                <a:ea typeface="Arial" panose="020B0604020202020204" pitchFamily="34" charset="0"/>
              </a:rPr>
              <a:t> The referee shall stop the match when it is obvious the defensive wrestler will not complete an escape or reversal. If the defensive wrestler is successful with the escape or reversal, the match shall not be stopped to award points.</a:t>
            </a:r>
            <a:endParaRPr lang="en-US" sz="2000" dirty="0">
              <a:effectLst/>
              <a:latin typeface="Times New Roman" panose="02020603050405020304" pitchFamily="18" charset="0"/>
              <a:ea typeface="Times New Roman" panose="02020603050405020304" pitchFamily="18" charset="0"/>
            </a:endParaRPr>
          </a:p>
          <a:p>
            <a:pPr marL="227965" marR="0" indent="-227965">
              <a:spcBef>
                <a:spcPts val="0"/>
              </a:spcBef>
              <a:spcAft>
                <a:spcPts val="1000"/>
              </a:spcAft>
            </a:pPr>
            <a:r>
              <a:rPr lang="en-US" sz="2800" dirty="0">
                <a:solidFill>
                  <a:srgbClr val="000000"/>
                </a:solidFill>
                <a:effectLst/>
                <a:latin typeface="Calibri" panose="020F0502020204030204" pitchFamily="34" charset="0"/>
                <a:ea typeface="Arial" panose="020B0604020202020204" pitchFamily="34" charset="0"/>
              </a:rPr>
              <a:t>f. Grasping of clothing by the wrestler being taken down when a takedown is imminent.</a:t>
            </a:r>
            <a:endParaRPr lang="en-US" sz="2000" dirty="0">
              <a:effectLst/>
              <a:latin typeface="Times New Roman" panose="02020603050405020304" pitchFamily="18" charset="0"/>
              <a:ea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xmlns="" id="{49ABE650-DFE6-43E1-9550-C893A40005E1}"/>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29318142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828E63-B343-458F-9494-3FD4CA94FD7A}"/>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Rule 8-1-2 EXC. penalty administration (shoelaces)</a:t>
            </a:r>
            <a:endParaRPr lang="en-US" dirty="0"/>
          </a:p>
        </p:txBody>
      </p:sp>
      <p:sp>
        <p:nvSpPr>
          <p:cNvPr id="3" name="Content Placeholder 2">
            <a:extLst>
              <a:ext uri="{FF2B5EF4-FFF2-40B4-BE49-F238E27FC236}">
                <a16:creationId xmlns:a16="http://schemas.microsoft.com/office/drawing/2014/main" xmlns="" id="{CF0DDCE8-D14E-4376-8E50-ABA0950C2F3E}"/>
              </a:ext>
            </a:extLst>
          </p:cNvPr>
          <p:cNvSpPr>
            <a:spLocks noGrp="1"/>
          </p:cNvSpPr>
          <p:nvPr>
            <p:ph idx="1"/>
          </p:nvPr>
        </p:nvSpPr>
        <p:spPr/>
        <p:txBody>
          <a:bodyPr/>
          <a:lstStyle/>
          <a:p>
            <a:pPr marL="0" marR="0" indent="0">
              <a:spcBef>
                <a:spcPts val="0"/>
              </a:spcBef>
              <a:spcAft>
                <a:spcPts val="1000"/>
              </a:spcAft>
              <a:buNone/>
            </a:pPr>
            <a:r>
              <a:rPr lang="en-US" sz="2800" b="1" dirty="0">
                <a:solidFill>
                  <a:srgbClr val="000000"/>
                </a:solidFill>
                <a:effectLst/>
                <a:latin typeface="Calibri" panose="020F0502020204030204" pitchFamily="34" charset="0"/>
                <a:ea typeface="Arial" panose="020B0604020202020204" pitchFamily="34" charset="0"/>
              </a:rPr>
              <a:t>EXCEPTION:</a:t>
            </a:r>
            <a:r>
              <a:rPr lang="en-US" sz="2800" dirty="0">
                <a:solidFill>
                  <a:srgbClr val="000000"/>
                </a:solidFill>
                <a:effectLst/>
                <a:latin typeface="Calibri" panose="020F0502020204030204" pitchFamily="34" charset="0"/>
                <a:ea typeface="Arial" panose="020B0604020202020204" pitchFamily="34" charset="0"/>
              </a:rPr>
              <a:t> The referee shall stop the match when it is obvious that the takedown will not be completed. If the takedown is successful, the match shall not be stopped to award points.</a:t>
            </a:r>
            <a:endParaRPr lang="en-US" sz="2000" dirty="0">
              <a:effectLst/>
              <a:latin typeface="Times New Roman" panose="02020603050405020304" pitchFamily="18" charset="0"/>
              <a:ea typeface="Times New Roman" panose="02020603050405020304" pitchFamily="18" charset="0"/>
            </a:endParaRPr>
          </a:p>
          <a:p>
            <a:pPr marL="0" marR="0" indent="0">
              <a:spcBef>
                <a:spcPts val="0"/>
              </a:spcBef>
              <a:spcAft>
                <a:spcPts val="1000"/>
              </a:spcAft>
              <a:buNone/>
            </a:pPr>
            <a:r>
              <a:rPr lang="en-US" sz="2800" b="1" u="sng" dirty="0">
                <a:solidFill>
                  <a:schemeClr val="tx1">
                    <a:lumMod val="50000"/>
                  </a:schemeClr>
                </a:solidFill>
                <a:effectLst/>
                <a:latin typeface="Calibri" panose="020F0502020204030204" pitchFamily="34" charset="0"/>
                <a:ea typeface="Arial" panose="020B0604020202020204" pitchFamily="34" charset="0"/>
              </a:rPr>
              <a:t>(2) EXCEPTION: </a:t>
            </a:r>
            <a:r>
              <a:rPr lang="en-US" sz="2800" u="sng" dirty="0">
                <a:solidFill>
                  <a:schemeClr val="tx1">
                    <a:lumMod val="50000"/>
                  </a:schemeClr>
                </a:solidFill>
                <a:effectLst/>
                <a:latin typeface="Calibri" panose="020F0502020204030204" pitchFamily="34" charset="0"/>
                <a:ea typeface="Arial" panose="020B0604020202020204" pitchFamily="34" charset="0"/>
              </a:rPr>
              <a:t>Related to stall calls including the two-point stall call, as shown in items a-f above. The match would not be stopped to warn or penalize for stalling, including a two-point stall. If the stalling is for any shoes or shoelace violations, during any significant action or imminent scoring situations.</a:t>
            </a:r>
            <a:endParaRPr lang="en-US" sz="2000" dirty="0">
              <a:solidFill>
                <a:schemeClr val="tx1">
                  <a:lumMod val="50000"/>
                </a:schemeClr>
              </a:solidFill>
              <a:effectLst/>
              <a:latin typeface="Times New Roman" panose="02020603050405020304" pitchFamily="18" charset="0"/>
              <a:ea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xmlns="" id="{49ABE650-DFE6-43E1-9550-C893A40005E1}"/>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1545247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828E63-B343-458F-9494-3FD4CA94FD7A}"/>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Rule 8-1-2 EXC. penalty administration (shoelaces)</a:t>
            </a:r>
            <a:endParaRPr lang="en-US" dirty="0"/>
          </a:p>
        </p:txBody>
      </p:sp>
      <p:sp>
        <p:nvSpPr>
          <p:cNvPr id="3" name="Content Placeholder 2">
            <a:extLst>
              <a:ext uri="{FF2B5EF4-FFF2-40B4-BE49-F238E27FC236}">
                <a16:creationId xmlns:a16="http://schemas.microsoft.com/office/drawing/2014/main" xmlns="" id="{CF0DDCE8-D14E-4376-8E50-ABA0950C2F3E}"/>
              </a:ext>
            </a:extLst>
          </p:cNvPr>
          <p:cNvSpPr>
            <a:spLocks noGrp="1"/>
          </p:cNvSpPr>
          <p:nvPr>
            <p:ph idx="1"/>
          </p:nvPr>
        </p:nvSpPr>
        <p:spPr/>
        <p:txBody>
          <a:bodyPr/>
          <a:lstStyle/>
          <a:p>
            <a:pPr marL="0" marR="0" lvl="0" indent="0" algn="l" defTabSz="914400" rtl="0" eaLnBrk="1" fontAlgn="base" latinLnBrk="0" hangingPunct="1">
              <a:lnSpc>
                <a:spcPct val="100000"/>
              </a:lnSpc>
              <a:spcBef>
                <a:spcPts val="0"/>
              </a:spcBef>
              <a:spcAft>
                <a:spcPts val="0"/>
              </a:spcAft>
              <a:buClrTx/>
              <a:buSzTx/>
              <a:buFont typeface="Wingdings" pitchFamily="2" charset="2"/>
              <a:buNone/>
              <a:tabLst/>
              <a:defRPr/>
            </a:pPr>
            <a:r>
              <a:rPr kumimoji="0" lang="en-US" sz="2800" b="1" i="0" u="none" strike="noStrike" kern="1200" cap="none" spc="0" normalizeH="0" baseline="0" noProof="0" dirty="0">
                <a:ln>
                  <a:noFill/>
                </a:ln>
                <a:solidFill>
                  <a:srgbClr val="414B56">
                    <a:lumMod val="50000"/>
                  </a:srgbClr>
                </a:solidFill>
                <a:effectLst/>
                <a:uLnTx/>
                <a:uFillTx/>
                <a:latin typeface="Calibri" panose="020F0502020204030204" pitchFamily="34" charset="0"/>
                <a:ea typeface="Times New Roman" panose="02020603050405020304" pitchFamily="18" charset="0"/>
                <a:cs typeface="+mn-cs"/>
              </a:rPr>
              <a:t>RATIONALE:</a:t>
            </a: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mn-cs"/>
              </a:rPr>
              <a:t> </a:t>
            </a:r>
            <a:endParaRPr kumimoji="0" lang="en-US" sz="2000" b="0" i="0" u="none" strike="noStrike" kern="1200" cap="none" spc="0" normalizeH="0" baseline="0" noProof="0" dirty="0">
              <a:ln>
                <a:noFill/>
              </a:ln>
              <a:solidFill>
                <a:srgbClr val="414B56"/>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base" latinLnBrk="0" hangingPunct="1">
              <a:lnSpc>
                <a:spcPct val="100000"/>
              </a:lnSpc>
              <a:spcBef>
                <a:spcPts val="1000"/>
              </a:spcBef>
              <a:spcAft>
                <a:spcPts val="1000"/>
              </a:spcAft>
              <a:buClrTx/>
              <a:buSzTx/>
              <a:buFont typeface="Wingdings" pitchFamily="2" charset="2"/>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segoe ui',sans-serif"/>
                <a:cs typeface="+mn-cs"/>
              </a:rPr>
              <a:t>The penalty to issue a technical violation and use one of two injury time outs is too severe for a shoe to become untied or come off. A more prudent penalty would be correcting the infraction by issuing a stalling call. These rules are in support of the change.</a:t>
            </a:r>
            <a:endParaRPr kumimoji="0" lang="en-US" sz="2000" b="0" i="0" u="none" strike="noStrike" kern="1200" cap="none" spc="0" normalizeH="0" baseline="0" noProof="0" dirty="0">
              <a:ln>
                <a:noFill/>
              </a:ln>
              <a:solidFill>
                <a:srgbClr val="414B56"/>
              </a:solidFill>
              <a:effectLst/>
              <a:uLnTx/>
              <a:uFillTx/>
              <a:latin typeface="Times New Roman" panose="02020603050405020304" pitchFamily="18" charset="0"/>
              <a:ea typeface="Times New Roman" panose="02020603050405020304" pitchFamily="18" charset="0"/>
              <a:cs typeface="+mn-cs"/>
            </a:endParaRPr>
          </a:p>
          <a:p>
            <a:pPr marL="0" indent="0">
              <a:buNone/>
            </a:pPr>
            <a:endParaRPr lang="en-US" dirty="0"/>
          </a:p>
        </p:txBody>
      </p:sp>
      <p:sp>
        <p:nvSpPr>
          <p:cNvPr id="4" name="Footer Placeholder 3">
            <a:extLst>
              <a:ext uri="{FF2B5EF4-FFF2-40B4-BE49-F238E27FC236}">
                <a16:creationId xmlns:a16="http://schemas.microsoft.com/office/drawing/2014/main" xmlns="" id="{49ABE650-DFE6-43E1-9550-C893A40005E1}"/>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25534585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828E63-B343-458F-9494-3FD4CA94FD7A}"/>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Rule 8-1-4 EXC. penalty administration (shoelaces)</a:t>
            </a:r>
            <a:endParaRPr lang="en-US" dirty="0"/>
          </a:p>
        </p:txBody>
      </p:sp>
      <p:sp>
        <p:nvSpPr>
          <p:cNvPr id="3" name="Content Placeholder 2">
            <a:extLst>
              <a:ext uri="{FF2B5EF4-FFF2-40B4-BE49-F238E27FC236}">
                <a16:creationId xmlns:a16="http://schemas.microsoft.com/office/drawing/2014/main" xmlns="" id="{CF0DDCE8-D14E-4376-8E50-ABA0950C2F3E}"/>
              </a:ext>
            </a:extLst>
          </p:cNvPr>
          <p:cNvSpPr>
            <a:spLocks noGrp="1"/>
          </p:cNvSpPr>
          <p:nvPr>
            <p:ph idx="1"/>
          </p:nvPr>
        </p:nvSpPr>
        <p:spPr/>
        <p:txBody>
          <a:bodyPr/>
          <a:lstStyle/>
          <a:p>
            <a:pPr marL="0" marR="0" indent="0">
              <a:spcBef>
                <a:spcPts val="0"/>
              </a:spcBef>
              <a:spcAft>
                <a:spcPts val="1000"/>
              </a:spcAft>
              <a:buNone/>
            </a:pPr>
            <a:r>
              <a:rPr lang="en-US" sz="2800" b="1" dirty="0">
                <a:effectLst/>
                <a:latin typeface="Calibri" panose="020F0502020204030204" pitchFamily="34" charset="0"/>
                <a:ea typeface="Arial" panose="020B0604020202020204" pitchFamily="34" charset="0"/>
              </a:rPr>
              <a:t>ART. 4 . . . </a:t>
            </a:r>
            <a:r>
              <a:rPr lang="en-US" sz="2800" dirty="0">
                <a:effectLst/>
                <a:latin typeface="Calibri" panose="020F0502020204030204" pitchFamily="34" charset="0"/>
                <a:ea typeface="Arial" panose="020B0604020202020204" pitchFamily="34" charset="0"/>
              </a:rPr>
              <a:t>Warnings and penalties for stalling are cumulative throughout the match and are penalized independent of the progressive penalty chart. On the first offense the wrestler will receive a warning. The opponent of the offender will be awarded one match point on the second and third offense. The match shall be stopped on the fourth offense and the opponent shall be awarded two points and given choice of position. A fifth offense shall result in disqualification. (See Stalling Penalty Chart)</a:t>
            </a:r>
            <a:endParaRPr lang="en-US" dirty="0"/>
          </a:p>
        </p:txBody>
      </p:sp>
      <p:sp>
        <p:nvSpPr>
          <p:cNvPr id="4" name="Footer Placeholder 3">
            <a:extLst>
              <a:ext uri="{FF2B5EF4-FFF2-40B4-BE49-F238E27FC236}">
                <a16:creationId xmlns:a16="http://schemas.microsoft.com/office/drawing/2014/main" xmlns="" id="{49ABE650-DFE6-43E1-9550-C893A40005E1}"/>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22011896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828E63-B343-458F-9494-3FD4CA94FD7A}"/>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Rule 8-1-4 EXC. penalty administration (shoelaces)</a:t>
            </a:r>
            <a:endParaRPr lang="en-US" dirty="0"/>
          </a:p>
        </p:txBody>
      </p:sp>
      <p:sp>
        <p:nvSpPr>
          <p:cNvPr id="3" name="Content Placeholder 2">
            <a:extLst>
              <a:ext uri="{FF2B5EF4-FFF2-40B4-BE49-F238E27FC236}">
                <a16:creationId xmlns:a16="http://schemas.microsoft.com/office/drawing/2014/main" xmlns="" id="{CF0DDCE8-D14E-4376-8E50-ABA0950C2F3E}"/>
              </a:ext>
            </a:extLst>
          </p:cNvPr>
          <p:cNvSpPr>
            <a:spLocks noGrp="1"/>
          </p:cNvSpPr>
          <p:nvPr>
            <p:ph idx="1"/>
          </p:nvPr>
        </p:nvSpPr>
        <p:spPr/>
        <p:txBody>
          <a:bodyPr/>
          <a:lstStyle/>
          <a:p>
            <a:pPr marL="0" marR="0" lvl="0" indent="0" algn="l" defTabSz="914400" rtl="0" eaLnBrk="1" fontAlgn="base" latinLnBrk="0" hangingPunct="1">
              <a:lnSpc>
                <a:spcPct val="100000"/>
              </a:lnSpc>
              <a:spcBef>
                <a:spcPts val="0"/>
              </a:spcBef>
              <a:spcAft>
                <a:spcPts val="1000"/>
              </a:spcAft>
              <a:buClrTx/>
              <a:buSzTx/>
              <a:buNone/>
              <a:tabLst/>
              <a:defRPr/>
            </a:pPr>
            <a:r>
              <a:rPr kumimoji="0" lang="en-US" sz="2800" b="1" i="0" u="sng" strike="noStrike" kern="1200" cap="none" spc="0" normalizeH="0" baseline="0" noProof="0" dirty="0">
                <a:ln>
                  <a:noFill/>
                </a:ln>
                <a:solidFill>
                  <a:schemeClr val="tx1">
                    <a:lumMod val="50000"/>
                  </a:schemeClr>
                </a:solidFill>
                <a:effectLst/>
                <a:uLnTx/>
                <a:uFillTx/>
                <a:latin typeface="Calibri" panose="020F0502020204030204" pitchFamily="34" charset="0"/>
                <a:ea typeface="Arial" panose="020B0604020202020204" pitchFamily="34" charset="0"/>
                <a:cs typeface="+mn-cs"/>
              </a:rPr>
              <a:t>EXCEPTION: </a:t>
            </a:r>
            <a:r>
              <a:rPr kumimoji="0" lang="en-US" sz="2800" b="0" i="0" u="sng" strike="noStrike" kern="1200" cap="none" spc="0" normalizeH="0" baseline="0" noProof="0" dirty="0">
                <a:ln>
                  <a:noFill/>
                </a:ln>
                <a:solidFill>
                  <a:schemeClr val="tx1">
                    <a:lumMod val="50000"/>
                  </a:schemeClr>
                </a:solidFill>
                <a:effectLst/>
                <a:uLnTx/>
                <a:uFillTx/>
                <a:latin typeface="Calibri" panose="020F0502020204030204" pitchFamily="34" charset="0"/>
                <a:ea typeface="Arial" panose="020B0604020202020204" pitchFamily="34" charset="0"/>
                <a:cs typeface="+mn-cs"/>
              </a:rPr>
              <a:t>Related to stall calls including the two-point stall call, as shown in items a-f above. The match would not be stopped to warn or penalize for stalling, including a two-point stall. If the stalling is for any shoes or shoelace violations, during any significant action or imminent scoring situations.</a:t>
            </a:r>
          </a:p>
          <a:p>
            <a:pPr marL="0" marR="0" lvl="0" indent="0" algn="l" defTabSz="914400" rtl="0" eaLnBrk="1" fontAlgn="base" latinLnBrk="0" hangingPunct="1">
              <a:lnSpc>
                <a:spcPct val="100000"/>
              </a:lnSpc>
              <a:spcBef>
                <a:spcPts val="0"/>
              </a:spcBef>
              <a:spcAft>
                <a:spcPts val="1000"/>
              </a:spcAft>
              <a:buClrTx/>
              <a:buSzTx/>
              <a:buNone/>
              <a:tabLst/>
              <a:defRPr/>
            </a:pPr>
            <a:endParaRPr lang="en-US" sz="2800" u="sng" dirty="0">
              <a:solidFill>
                <a:schemeClr val="tx1">
                  <a:lumMod val="50000"/>
                </a:schemeClr>
              </a:solidFill>
              <a:latin typeface="Calibri" panose="020F0502020204030204" pitchFamily="34" charset="0"/>
              <a:ea typeface="Times New Roman" panose="02020603050405020304" pitchFamily="18" charset="0"/>
            </a:endParaRPr>
          </a:p>
          <a:p>
            <a:pPr marL="0" marR="0" lvl="0" indent="0" algn="l" defTabSz="914400" rtl="0" eaLnBrk="1" fontAlgn="base" latinLnBrk="0" hangingPunct="1">
              <a:lnSpc>
                <a:spcPct val="100000"/>
              </a:lnSpc>
              <a:spcBef>
                <a:spcPts val="0"/>
              </a:spcBef>
              <a:spcAft>
                <a:spcPts val="1000"/>
              </a:spcAft>
              <a:buClrTx/>
              <a:buSzTx/>
              <a:buNone/>
              <a:tabLst/>
              <a:defRPr/>
            </a:pPr>
            <a:endParaRPr lang="en-US" sz="2800" b="1" dirty="0">
              <a:solidFill>
                <a:schemeClr val="tx1">
                  <a:lumMod val="50000"/>
                </a:schemeClr>
              </a:solidFill>
              <a:latin typeface="Calibri" panose="020F0502020204030204" pitchFamily="34" charset="0"/>
              <a:ea typeface="Times New Roman" panose="02020603050405020304" pitchFamily="18" charset="0"/>
            </a:endParaRPr>
          </a:p>
          <a:p>
            <a:pPr marL="0" marR="0" lvl="0" indent="0" algn="l" defTabSz="914400" rtl="0" eaLnBrk="1" fontAlgn="base" latinLnBrk="0" hangingPunct="1">
              <a:lnSpc>
                <a:spcPct val="100000"/>
              </a:lnSpc>
              <a:spcBef>
                <a:spcPts val="0"/>
              </a:spcBef>
              <a:spcAft>
                <a:spcPts val="1000"/>
              </a:spcAft>
              <a:buClrTx/>
              <a:buSzTx/>
              <a:buNone/>
              <a:tabLst/>
              <a:defRPr/>
            </a:pPr>
            <a:endParaRPr kumimoji="0" lang="en-US" sz="2000" b="1" i="0" strike="noStrike" kern="1200" cap="none" spc="0" normalizeH="0" baseline="0" noProof="0" dirty="0">
              <a:ln>
                <a:noFill/>
              </a:ln>
              <a:solidFill>
                <a:schemeClr val="tx1">
                  <a:lumMod val="50000"/>
                </a:schemeClr>
              </a:solidFill>
              <a:effectLst/>
              <a:uLnTx/>
              <a:uFillTx/>
              <a:latin typeface="Times New Roman" panose="02020603050405020304" pitchFamily="18" charset="0"/>
              <a:ea typeface="Times New Roman" panose="02020603050405020304" pitchFamily="18" charset="0"/>
              <a:cs typeface="+mn-cs"/>
            </a:endParaRPr>
          </a:p>
          <a:p>
            <a:endParaRPr lang="en-US" dirty="0"/>
          </a:p>
        </p:txBody>
      </p:sp>
      <p:sp>
        <p:nvSpPr>
          <p:cNvPr id="4" name="Footer Placeholder 3">
            <a:extLst>
              <a:ext uri="{FF2B5EF4-FFF2-40B4-BE49-F238E27FC236}">
                <a16:creationId xmlns:a16="http://schemas.microsoft.com/office/drawing/2014/main" xmlns="" id="{49ABE650-DFE6-43E1-9550-C893A40005E1}"/>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36221172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828E63-B343-458F-9494-3FD4CA94FD7A}"/>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Rule 8-1-4 EXC. penalty administration (shoelaces)</a:t>
            </a:r>
            <a:endParaRPr lang="en-US" dirty="0"/>
          </a:p>
        </p:txBody>
      </p:sp>
      <p:sp>
        <p:nvSpPr>
          <p:cNvPr id="3" name="Content Placeholder 2">
            <a:extLst>
              <a:ext uri="{FF2B5EF4-FFF2-40B4-BE49-F238E27FC236}">
                <a16:creationId xmlns:a16="http://schemas.microsoft.com/office/drawing/2014/main" xmlns="" id="{CF0DDCE8-D14E-4376-8E50-ABA0950C2F3E}"/>
              </a:ext>
            </a:extLst>
          </p:cNvPr>
          <p:cNvSpPr>
            <a:spLocks noGrp="1"/>
          </p:cNvSpPr>
          <p:nvPr>
            <p:ph idx="1"/>
          </p:nvPr>
        </p:nvSpPr>
        <p:spPr/>
        <p:txBody>
          <a:bodyPr/>
          <a:lstStyle/>
          <a:p>
            <a:pPr marL="0" marR="0" lvl="0" indent="0" algn="l" defTabSz="914400" rtl="0" eaLnBrk="1" fontAlgn="base" latinLnBrk="0" hangingPunct="1">
              <a:lnSpc>
                <a:spcPct val="100000"/>
              </a:lnSpc>
              <a:spcBef>
                <a:spcPts val="0"/>
              </a:spcBef>
              <a:spcAft>
                <a:spcPts val="0"/>
              </a:spcAft>
              <a:buClrTx/>
              <a:buSzTx/>
              <a:buNone/>
              <a:tabLst/>
              <a:defRPr/>
            </a:pPr>
            <a:r>
              <a:rPr kumimoji="0" lang="en-US" sz="2800" b="1" i="0" u="none" strike="noStrike" kern="1200" cap="none" spc="0" normalizeH="0" baseline="0" noProof="0" dirty="0">
                <a:ln>
                  <a:noFill/>
                </a:ln>
                <a:solidFill>
                  <a:srgbClr val="414B56">
                    <a:lumMod val="50000"/>
                  </a:srgbClr>
                </a:solidFill>
                <a:effectLst/>
                <a:uLnTx/>
                <a:uFillTx/>
                <a:latin typeface="Calibri" panose="020F0502020204030204" pitchFamily="34" charset="0"/>
                <a:ea typeface="Times New Roman" panose="02020603050405020304" pitchFamily="18" charset="0"/>
                <a:cs typeface="+mn-cs"/>
              </a:rPr>
              <a:t>RATIONALE:</a:t>
            </a: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mn-cs"/>
              </a:rPr>
              <a:t> </a:t>
            </a:r>
            <a:endParaRPr kumimoji="0" lang="en-US" sz="2000" b="0" i="0" u="none" strike="noStrike" kern="1200" cap="none" spc="0" normalizeH="0" baseline="0" noProof="0" dirty="0">
              <a:ln>
                <a:noFill/>
              </a:ln>
              <a:solidFill>
                <a:srgbClr val="414B56"/>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base" latinLnBrk="0" hangingPunct="1">
              <a:lnSpc>
                <a:spcPct val="100000"/>
              </a:lnSpc>
              <a:spcBef>
                <a:spcPts val="1000"/>
              </a:spcBef>
              <a:spcAft>
                <a:spcPts val="1000"/>
              </a:spcAft>
              <a:buClrTx/>
              <a:buSzTx/>
              <a:buFont typeface="Wingdings" pitchFamily="2" charset="2"/>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segoe ui',sans-serif"/>
                <a:cs typeface="+mn-cs"/>
              </a:rPr>
              <a:t>The penalty to issue a technical violation and use one of two injury time outs is too severe for a shoe to become untied or come off. A more prudent penalty would be correcting the infraction by issuing a stalling call. These rules are in support of the change.</a:t>
            </a:r>
            <a:endParaRPr kumimoji="0" lang="en-US" sz="2000" b="0" i="0" u="none" strike="noStrike" kern="1200" cap="none" spc="0" normalizeH="0" baseline="0" noProof="0" dirty="0">
              <a:ln>
                <a:noFill/>
              </a:ln>
              <a:solidFill>
                <a:srgbClr val="414B56"/>
              </a:solidFill>
              <a:effectLst/>
              <a:uLnTx/>
              <a:uFillTx/>
              <a:latin typeface="Times New Roman" panose="02020603050405020304" pitchFamily="18" charset="0"/>
              <a:ea typeface="Times New Roman" panose="02020603050405020304" pitchFamily="18" charset="0"/>
              <a:cs typeface="+mn-cs"/>
            </a:endParaRPr>
          </a:p>
          <a:p>
            <a:endParaRPr lang="en-US" dirty="0"/>
          </a:p>
        </p:txBody>
      </p:sp>
      <p:sp>
        <p:nvSpPr>
          <p:cNvPr id="4" name="Footer Placeholder 3">
            <a:extLst>
              <a:ext uri="{FF2B5EF4-FFF2-40B4-BE49-F238E27FC236}">
                <a16:creationId xmlns:a16="http://schemas.microsoft.com/office/drawing/2014/main" xmlns="" id="{49ABE650-DFE6-43E1-9550-C893A40005E1}"/>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5793022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828E63-B343-458F-9494-3FD4CA94FD7A}"/>
              </a:ext>
            </a:extLst>
          </p:cNvPr>
          <p:cNvSpPr>
            <a:spLocks noGrp="1"/>
          </p:cNvSpPr>
          <p:nvPr>
            <p:ph type="title"/>
          </p:nvPr>
        </p:nvSpPr>
        <p:spPr/>
        <p:txBody>
          <a:bodyPr/>
          <a:lstStyle/>
          <a:p>
            <a:r>
              <a:rPr lang="en-US" dirty="0"/>
              <a:t>STALLING PENALTY CHART (SHOELACES)</a:t>
            </a:r>
          </a:p>
        </p:txBody>
      </p:sp>
      <p:sp>
        <p:nvSpPr>
          <p:cNvPr id="3" name="Content Placeholder 2">
            <a:extLst>
              <a:ext uri="{FF2B5EF4-FFF2-40B4-BE49-F238E27FC236}">
                <a16:creationId xmlns:a16="http://schemas.microsoft.com/office/drawing/2014/main" xmlns="" id="{CF0DDCE8-D14E-4376-8E50-ABA0950C2F3E}"/>
              </a:ext>
            </a:extLst>
          </p:cNvPr>
          <p:cNvSpPr>
            <a:spLocks noGrp="1"/>
          </p:cNvSpPr>
          <p:nvPr>
            <p:ph idx="1"/>
          </p:nvPr>
        </p:nvSpPr>
        <p:spPr/>
        <p:txBody>
          <a:bodyPr/>
          <a:lstStyle/>
          <a:p>
            <a:pPr marL="0" marR="0" indent="0">
              <a:spcBef>
                <a:spcPts val="0"/>
              </a:spcBef>
              <a:spcAft>
                <a:spcPts val="0"/>
              </a:spcAft>
              <a:buNone/>
            </a:pPr>
            <a:r>
              <a:rPr lang="en-US" sz="2800" u="sng" dirty="0">
                <a:solidFill>
                  <a:schemeClr val="tx1">
                    <a:lumMod val="50000"/>
                  </a:schemeClr>
                </a:solidFill>
                <a:effectLst/>
                <a:latin typeface="Calibri" panose="020F0502020204030204" pitchFamily="34" charset="0"/>
                <a:ea typeface="Arial" panose="020B0604020202020204" pitchFamily="34" charset="0"/>
              </a:rPr>
              <a:t>**The match would not be stopped to warn or penalize for stalling, including a two-point stall, if the stalling is for any shoes or shoelace violations, during any significant action or imminent scoring situations.</a:t>
            </a:r>
            <a:r>
              <a:rPr lang="en-US" sz="2800" dirty="0">
                <a:solidFill>
                  <a:schemeClr val="tx1">
                    <a:lumMod val="50000"/>
                  </a:schemeClr>
                </a:solidFill>
                <a:effectLst/>
                <a:latin typeface="Calibri" panose="020F0502020204030204" pitchFamily="34" charset="0"/>
                <a:ea typeface="Arial" panose="020B0604020202020204" pitchFamily="34" charset="0"/>
              </a:rPr>
              <a:t> </a:t>
            </a:r>
            <a:endParaRPr lang="en-US" sz="2000" dirty="0">
              <a:solidFill>
                <a:schemeClr val="tx1">
                  <a:lumMod val="50000"/>
                </a:schemeClr>
              </a:solidFill>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endParaRPr lang="en-US" sz="20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800" b="1" dirty="0">
                <a:solidFill>
                  <a:srgbClr val="000000"/>
                </a:solidFill>
                <a:effectLst/>
                <a:latin typeface="Calibri" panose="020F0502020204030204" pitchFamily="34" charset="0"/>
                <a:ea typeface="Arial" panose="020B0604020202020204" pitchFamily="34" charset="0"/>
              </a:rPr>
              <a:t>RATIONALE:</a:t>
            </a:r>
            <a:r>
              <a:rPr lang="en-US" sz="2800" dirty="0">
                <a:solidFill>
                  <a:srgbClr val="000000"/>
                </a:solidFill>
                <a:effectLst/>
                <a:latin typeface="Calibri" panose="020F0502020204030204" pitchFamily="34" charset="0"/>
                <a:ea typeface="Arial" panose="020B0604020202020204" pitchFamily="34" charset="0"/>
              </a:rPr>
              <a:t> </a:t>
            </a:r>
            <a:endParaRPr lang="en-US" sz="2000" dirty="0">
              <a:effectLst/>
              <a:latin typeface="Times New Roman" panose="02020603050405020304" pitchFamily="18" charset="0"/>
              <a:ea typeface="Times New Roman" panose="02020603050405020304" pitchFamily="18" charset="0"/>
            </a:endParaRPr>
          </a:p>
          <a:p>
            <a:pPr marL="0" marR="0" indent="0">
              <a:spcBef>
                <a:spcPts val="1000"/>
              </a:spcBef>
              <a:spcAft>
                <a:spcPts val="1000"/>
              </a:spcAft>
              <a:buNone/>
            </a:pPr>
            <a:r>
              <a:rPr lang="en-US" sz="2800" dirty="0">
                <a:solidFill>
                  <a:srgbClr val="000000"/>
                </a:solidFill>
                <a:effectLst/>
                <a:latin typeface="Calibri" panose="020F0502020204030204" pitchFamily="34" charset="0"/>
                <a:ea typeface="'segoe ui',sans-serif"/>
              </a:rPr>
              <a:t>The penalty to issue a technical violation and use one of two injury time outs is too severe for a shoe to become untied or coming off. A more prudent penalty would be correcting the infraction by issuing a stalling call. These rules are in support of the change.</a:t>
            </a:r>
            <a:endParaRPr lang="en-US" sz="2000" dirty="0">
              <a:effectLst/>
              <a:latin typeface="Times New Roman" panose="02020603050405020304" pitchFamily="18" charset="0"/>
              <a:ea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xmlns="" id="{49ABE650-DFE6-43E1-9550-C893A40005E1}"/>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22103478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41B66D-6597-4651-9EF0-3DE4A62DB7AF}"/>
              </a:ext>
            </a:extLst>
          </p:cNvPr>
          <p:cNvSpPr>
            <a:spLocks noGrp="1"/>
          </p:cNvSpPr>
          <p:nvPr>
            <p:ph type="title"/>
          </p:nvPr>
        </p:nvSpPr>
        <p:spPr/>
        <p:txBody>
          <a:bodyPr/>
          <a:lstStyle/>
          <a:p>
            <a:r>
              <a:rPr lang="en-US" dirty="0"/>
              <a:t>Editorial changes</a:t>
            </a:r>
          </a:p>
        </p:txBody>
      </p:sp>
      <p:sp>
        <p:nvSpPr>
          <p:cNvPr id="4" name="Text Placeholder 3">
            <a:extLst>
              <a:ext uri="{FF2B5EF4-FFF2-40B4-BE49-F238E27FC236}">
                <a16:creationId xmlns:a16="http://schemas.microsoft.com/office/drawing/2014/main" xmlns="" id="{74958BCE-1C52-466E-98CE-09585FA30C7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624117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E9A0D7-252A-4C6D-9ED3-F93BC0944A2D}"/>
              </a:ext>
            </a:extLst>
          </p:cNvPr>
          <p:cNvSpPr>
            <a:spLocks noGrp="1"/>
          </p:cNvSpPr>
          <p:nvPr>
            <p:ph type="title"/>
          </p:nvPr>
        </p:nvSpPr>
        <p:spPr/>
        <p:txBody>
          <a:bodyPr/>
          <a:lstStyle/>
          <a:p>
            <a:r>
              <a:rPr lang="en-US" dirty="0"/>
              <a:t>Rule 3-1-14 referee’s duties</a:t>
            </a:r>
          </a:p>
        </p:txBody>
      </p:sp>
      <p:sp>
        <p:nvSpPr>
          <p:cNvPr id="3" name="Content Placeholder 2">
            <a:extLst>
              <a:ext uri="{FF2B5EF4-FFF2-40B4-BE49-F238E27FC236}">
                <a16:creationId xmlns:a16="http://schemas.microsoft.com/office/drawing/2014/main" xmlns="" id="{5E8C8181-9629-4D4F-8318-B76B6AF56813}"/>
              </a:ext>
            </a:extLst>
          </p:cNvPr>
          <p:cNvSpPr>
            <a:spLocks noGrp="1"/>
          </p:cNvSpPr>
          <p:nvPr>
            <p:ph idx="1"/>
          </p:nvPr>
        </p:nvSpPr>
        <p:spPr/>
        <p:txBody>
          <a:bodyPr/>
          <a:lstStyle/>
          <a:p>
            <a:pPr marL="0" indent="0">
              <a:buNone/>
            </a:pPr>
            <a:r>
              <a:rPr lang="en-US" b="1" dirty="0"/>
              <a:t>ART. 14. . . </a:t>
            </a:r>
            <a:r>
              <a:rPr lang="en-US" dirty="0"/>
              <a:t>During injury, blood, </a:t>
            </a:r>
            <a:r>
              <a:rPr lang="en-US" u="sng" dirty="0"/>
              <a:t>HNC</a:t>
            </a:r>
            <a:r>
              <a:rPr lang="en-US" dirty="0"/>
              <a:t> or recovery time-outs, the referee should be in a position to monitor the appropriate clock and wrestlers. The referee should notify the coach and/or wrestler at the one-minute mark and the 30-second mark as to the amount of time remaining.</a:t>
            </a:r>
          </a:p>
          <a:p>
            <a:pPr marL="0" indent="0">
              <a:buNone/>
            </a:pPr>
            <a:endParaRPr lang="en-US" b="1" dirty="0"/>
          </a:p>
          <a:p>
            <a:pPr marL="0" indent="0">
              <a:buNone/>
            </a:pPr>
            <a:r>
              <a:rPr lang="en-US" b="1" dirty="0"/>
              <a:t>RATIONALE:</a:t>
            </a:r>
          </a:p>
          <a:p>
            <a:pPr marL="0" indent="0">
              <a:buNone/>
            </a:pPr>
            <a:r>
              <a:rPr lang="en-US" dirty="0"/>
              <a:t>Clarification.</a:t>
            </a:r>
          </a:p>
        </p:txBody>
      </p:sp>
      <p:sp>
        <p:nvSpPr>
          <p:cNvPr id="4" name="Footer Placeholder 3">
            <a:extLst>
              <a:ext uri="{FF2B5EF4-FFF2-40B4-BE49-F238E27FC236}">
                <a16:creationId xmlns:a16="http://schemas.microsoft.com/office/drawing/2014/main" xmlns="" id="{27C7AA81-0ED8-4A51-9D29-79B08760EA05}"/>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15445798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F25F5DF-20DF-441B-B6B2-79328621F358}"/>
              </a:ext>
            </a:extLst>
          </p:cNvPr>
          <p:cNvSpPr>
            <a:spLocks noGrp="1"/>
          </p:cNvSpPr>
          <p:nvPr>
            <p:ph type="title"/>
          </p:nvPr>
        </p:nvSpPr>
        <p:spPr/>
        <p:txBody>
          <a:bodyPr/>
          <a:lstStyle/>
          <a:p>
            <a:r>
              <a:rPr lang="en-US" dirty="0"/>
              <a:t>Rule 5-21-1 random draw</a:t>
            </a:r>
          </a:p>
        </p:txBody>
      </p:sp>
      <p:sp>
        <p:nvSpPr>
          <p:cNvPr id="3" name="Content Placeholder 2">
            <a:extLst>
              <a:ext uri="{FF2B5EF4-FFF2-40B4-BE49-F238E27FC236}">
                <a16:creationId xmlns:a16="http://schemas.microsoft.com/office/drawing/2014/main" xmlns="" id="{AF81C21C-71F6-4CD3-89DB-DD499192A19C}"/>
              </a:ext>
            </a:extLst>
          </p:cNvPr>
          <p:cNvSpPr>
            <a:spLocks noGrp="1"/>
          </p:cNvSpPr>
          <p:nvPr>
            <p:ph idx="1"/>
          </p:nvPr>
        </p:nvSpPr>
        <p:spPr/>
        <p:txBody>
          <a:bodyPr/>
          <a:lstStyle/>
          <a:p>
            <a:pPr marL="0" indent="0">
              <a:buNone/>
            </a:pPr>
            <a:r>
              <a:rPr lang="en-US" b="1" dirty="0"/>
              <a:t>ART. 1. . . </a:t>
            </a:r>
            <a:r>
              <a:rPr lang="en-US" dirty="0"/>
              <a:t>Random draw is the random selection of one of the 14 weight classes </a:t>
            </a:r>
            <a:r>
              <a:rPr lang="en-US" u="sng" dirty="0"/>
              <a:t>(effective July 1, 2023, the draw will be used for one of the 12, 13, or 14 weight classes) </a:t>
            </a:r>
            <a:r>
              <a:rPr lang="en-US" dirty="0"/>
              <a:t>to determine the starting weigh-in order and order of weight classes for the dual meet. A random draw for championship final matches for an individual tournament, regular season and/or state high school championship series may be used for competition. The draw shall take place immediately preceding the weigh-ins and be supervised by the referee or other authorized person. The weight class drawn will be considered an odd match and will determine which weight class will start weigh-ins and the dual meet with the other weight classes following in the sequential order.</a:t>
            </a:r>
            <a:endParaRPr lang="en-US" b="1" u="sng" dirty="0"/>
          </a:p>
        </p:txBody>
      </p:sp>
      <p:sp>
        <p:nvSpPr>
          <p:cNvPr id="4" name="Footer Placeholder 3">
            <a:extLst>
              <a:ext uri="{FF2B5EF4-FFF2-40B4-BE49-F238E27FC236}">
                <a16:creationId xmlns:a16="http://schemas.microsoft.com/office/drawing/2014/main" xmlns="" id="{17A60B47-AE97-44B1-99AB-0056247AC7C0}"/>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19915969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44B784-8E80-48CE-A4DA-68AD3AD042C2}"/>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Rule 5-21-1 random draw</a:t>
            </a:r>
            <a:endParaRPr lang="en-US" dirty="0"/>
          </a:p>
        </p:txBody>
      </p:sp>
      <p:sp>
        <p:nvSpPr>
          <p:cNvPr id="3" name="Content Placeholder 2">
            <a:extLst>
              <a:ext uri="{FF2B5EF4-FFF2-40B4-BE49-F238E27FC236}">
                <a16:creationId xmlns:a16="http://schemas.microsoft.com/office/drawing/2014/main" xmlns="" id="{27C98032-B994-42BC-9F34-6E744C8A4201}"/>
              </a:ext>
            </a:extLst>
          </p:cNvPr>
          <p:cNvSpPr>
            <a:spLocks noGrp="1"/>
          </p:cNvSpPr>
          <p:nvPr>
            <p:ph idx="1"/>
          </p:nvPr>
        </p:nvSpPr>
        <p:spPr/>
        <p:txBody>
          <a:bodyPr/>
          <a:lstStyle/>
          <a:p>
            <a:pPr marL="0" indent="0">
              <a:buNone/>
            </a:pPr>
            <a:r>
              <a:rPr lang="en-US" b="1" dirty="0"/>
              <a:t>RATIONALE:</a:t>
            </a:r>
          </a:p>
          <a:p>
            <a:pPr marL="0" indent="0">
              <a:buNone/>
            </a:pPr>
            <a:r>
              <a:rPr lang="en-US" dirty="0"/>
              <a:t>Clarification.</a:t>
            </a:r>
          </a:p>
        </p:txBody>
      </p:sp>
      <p:sp>
        <p:nvSpPr>
          <p:cNvPr id="4" name="Footer Placeholder 3">
            <a:extLst>
              <a:ext uri="{FF2B5EF4-FFF2-40B4-BE49-F238E27FC236}">
                <a16:creationId xmlns:a16="http://schemas.microsoft.com/office/drawing/2014/main" xmlns="" id="{A1DC1DA6-A87D-489C-B2C3-F455C04FCB1A}"/>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12595645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D1D042-0177-40B2-8C22-AC74200D6D2B}"/>
              </a:ext>
            </a:extLst>
          </p:cNvPr>
          <p:cNvSpPr>
            <a:spLocks noGrp="1"/>
          </p:cNvSpPr>
          <p:nvPr>
            <p:ph type="title"/>
          </p:nvPr>
        </p:nvSpPr>
        <p:spPr/>
        <p:txBody>
          <a:bodyPr/>
          <a:lstStyle/>
          <a:p>
            <a:r>
              <a:rPr lang="en-US" dirty="0"/>
              <a:t>Corrections</a:t>
            </a:r>
          </a:p>
        </p:txBody>
      </p:sp>
      <p:sp>
        <p:nvSpPr>
          <p:cNvPr id="3" name="Text Placeholder 2">
            <a:extLst>
              <a:ext uri="{FF2B5EF4-FFF2-40B4-BE49-F238E27FC236}">
                <a16:creationId xmlns:a16="http://schemas.microsoft.com/office/drawing/2014/main" xmlns="" id="{1F4FCE77-759F-46B2-9927-5DF857053C4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139455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37E3F9-9982-4B48-B5FC-8B5B19BD87BA}"/>
              </a:ext>
            </a:extLst>
          </p:cNvPr>
          <p:cNvSpPr>
            <a:spLocks noGrp="1"/>
          </p:cNvSpPr>
          <p:nvPr>
            <p:ph type="title"/>
          </p:nvPr>
        </p:nvSpPr>
        <p:spPr/>
        <p:txBody>
          <a:bodyPr/>
          <a:lstStyle/>
          <a:p>
            <a:r>
              <a:rPr lang="en-US" dirty="0"/>
              <a:t>Corrections</a:t>
            </a:r>
          </a:p>
        </p:txBody>
      </p:sp>
      <p:sp>
        <p:nvSpPr>
          <p:cNvPr id="3" name="Content Placeholder 2">
            <a:extLst>
              <a:ext uri="{FF2B5EF4-FFF2-40B4-BE49-F238E27FC236}">
                <a16:creationId xmlns:a16="http://schemas.microsoft.com/office/drawing/2014/main" xmlns="" id="{42EECDD5-2018-49E9-A32F-6E46D38B9082}"/>
              </a:ext>
            </a:extLst>
          </p:cNvPr>
          <p:cNvSpPr>
            <a:spLocks noGrp="1"/>
          </p:cNvSpPr>
          <p:nvPr>
            <p:ph idx="1"/>
          </p:nvPr>
        </p:nvSpPr>
        <p:spPr/>
        <p:txBody>
          <a:bodyPr/>
          <a:lstStyle/>
          <a:p>
            <a:r>
              <a:rPr lang="en-US" dirty="0"/>
              <a:t>Rules 4-1-3 and 7-3-5 are not </a:t>
            </a:r>
            <a:r>
              <a:rPr lang="en-US" dirty="0">
                <a:highlight>
                  <a:srgbClr val="C0C0C0"/>
                </a:highlight>
              </a:rPr>
              <a:t>shaded</a:t>
            </a:r>
            <a:r>
              <a:rPr lang="en-US" dirty="0"/>
              <a:t>.</a:t>
            </a:r>
          </a:p>
          <a:p>
            <a:r>
              <a:rPr lang="en-US" dirty="0"/>
              <a:t>8-1-2g (listed in the Summary of the Rules in the rules book) does not exist. It is the (2) Exception to 8-1-2f.</a:t>
            </a:r>
          </a:p>
        </p:txBody>
      </p:sp>
      <p:sp>
        <p:nvSpPr>
          <p:cNvPr id="4" name="Footer Placeholder 3">
            <a:extLst>
              <a:ext uri="{FF2B5EF4-FFF2-40B4-BE49-F238E27FC236}">
                <a16:creationId xmlns:a16="http://schemas.microsoft.com/office/drawing/2014/main" xmlns="" id="{A541ED44-3FE7-466A-8F66-7675B891AFF4}"/>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18605985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41B66D-6597-4651-9EF0-3DE4A62DB7AF}"/>
              </a:ext>
            </a:extLst>
          </p:cNvPr>
          <p:cNvSpPr>
            <a:spLocks noGrp="1"/>
          </p:cNvSpPr>
          <p:nvPr>
            <p:ph type="title"/>
          </p:nvPr>
        </p:nvSpPr>
        <p:spPr/>
        <p:txBody>
          <a:bodyPr/>
          <a:lstStyle/>
          <a:p>
            <a:r>
              <a:rPr lang="en-US" dirty="0"/>
              <a:t>Points of emphasis</a:t>
            </a:r>
          </a:p>
        </p:txBody>
      </p:sp>
      <p:sp>
        <p:nvSpPr>
          <p:cNvPr id="4" name="Text Placeholder 3">
            <a:extLst>
              <a:ext uri="{FF2B5EF4-FFF2-40B4-BE49-F238E27FC236}">
                <a16:creationId xmlns:a16="http://schemas.microsoft.com/office/drawing/2014/main" xmlns="" id="{678E3F05-B288-422D-BD3E-DF1252C9BD3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7337242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79A37743-6B4A-4435-897F-55B91C698251}"/>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sp>
        <p:nvSpPr>
          <p:cNvPr id="5" name="Title 1">
            <a:extLst>
              <a:ext uri="{FF2B5EF4-FFF2-40B4-BE49-F238E27FC236}">
                <a16:creationId xmlns:a16="http://schemas.microsoft.com/office/drawing/2014/main" xmlns="" id="{14432FBB-F575-4553-B2E8-DAAE4CE5E60C}"/>
              </a:ext>
            </a:extLst>
          </p:cNvPr>
          <p:cNvSpPr>
            <a:spLocks noGrp="1"/>
          </p:cNvSpPr>
          <p:nvPr>
            <p:ph type="title"/>
          </p:nvPr>
        </p:nvSpPr>
        <p:spPr>
          <a:xfrm>
            <a:off x="1940985" y="525463"/>
            <a:ext cx="10026649" cy="1204912"/>
          </a:xfrm>
        </p:spPr>
        <p:txBody>
          <a:bodyPr/>
          <a:lstStyle/>
          <a:p>
            <a:r>
              <a:rPr lang="en-US" dirty="0"/>
              <a:t>Good sporting behavior</a:t>
            </a:r>
          </a:p>
        </p:txBody>
      </p:sp>
      <p:sp>
        <p:nvSpPr>
          <p:cNvPr id="6" name="Content Placeholder 2">
            <a:extLst>
              <a:ext uri="{FF2B5EF4-FFF2-40B4-BE49-F238E27FC236}">
                <a16:creationId xmlns:a16="http://schemas.microsoft.com/office/drawing/2014/main" xmlns="" id="{8F63B621-A8A1-4EAA-90ED-8F38A491ECF8}"/>
              </a:ext>
            </a:extLst>
          </p:cNvPr>
          <p:cNvSpPr txBox="1">
            <a:spLocks/>
          </p:cNvSpPr>
          <p:nvPr/>
        </p:nvSpPr>
        <p:spPr bwMode="auto">
          <a:xfrm>
            <a:off x="6202861" y="2020157"/>
            <a:ext cx="5907623" cy="44256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7000"/>
              </a:lnSpc>
              <a:spcBef>
                <a:spcPts val="0"/>
              </a:spcBef>
              <a:spcAft>
                <a:spcPts val="0"/>
              </a:spcAft>
              <a:buClrTx/>
              <a:buSzTx/>
              <a:buFont typeface="Wingdings" pitchFamily="2" charset="2"/>
              <a:buNone/>
              <a:tabLst/>
              <a:defRPr/>
            </a:pPr>
            <a:endParaRPr kumimoji="0" lang="en-US" sz="2200" b="0" i="0" u="none" strike="noStrike" kern="1200" cap="none" spc="0" normalizeH="0" baseline="0" noProof="0" dirty="0">
              <a:ln>
                <a:noFill/>
              </a:ln>
              <a:solidFill>
                <a:srgbClr val="414B56"/>
              </a:solidFill>
              <a:effectLst/>
              <a:uLnTx/>
              <a:uFillTx/>
              <a:latin typeface="Calibri"/>
              <a:ea typeface="+mn-ea"/>
              <a:cs typeface="Arial" panose="020B0604020202020204" pitchFamily="34" charset="0"/>
            </a:endParaRPr>
          </a:p>
        </p:txBody>
      </p:sp>
      <p:pic>
        <p:nvPicPr>
          <p:cNvPr id="9" name="Picture 8" descr="A picture containing text&#10;&#10;Description automatically generated">
            <a:extLst>
              <a:ext uri="{FF2B5EF4-FFF2-40B4-BE49-F238E27FC236}">
                <a16:creationId xmlns:a16="http://schemas.microsoft.com/office/drawing/2014/main" xmlns="" id="{9A333F3A-856A-FFC9-FD5C-FCA2B842C7D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26717" y="1906840"/>
            <a:ext cx="4751355" cy="4617783"/>
          </a:xfrm>
          <a:prstGeom prst="rect">
            <a:avLst/>
          </a:prstGeom>
        </p:spPr>
      </p:pic>
    </p:spTree>
    <p:extLst>
      <p:ext uri="{BB962C8B-B14F-4D97-AF65-F5344CB8AC3E}">
        <p14:creationId xmlns:p14="http://schemas.microsoft.com/office/powerpoint/2010/main" val="19239409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8210D8-084E-4D29-B342-290B940041D5}"/>
              </a:ext>
            </a:extLst>
          </p:cNvPr>
          <p:cNvSpPr>
            <a:spLocks noGrp="1"/>
          </p:cNvSpPr>
          <p:nvPr>
            <p:ph type="title"/>
          </p:nvPr>
        </p:nvSpPr>
        <p:spPr/>
        <p:txBody>
          <a:bodyPr/>
          <a:lstStyle/>
          <a:p>
            <a:r>
              <a:rPr lang="en-US" dirty="0"/>
              <a:t>sportsmanship</a:t>
            </a:r>
          </a:p>
        </p:txBody>
      </p:sp>
      <p:sp>
        <p:nvSpPr>
          <p:cNvPr id="3" name="Content Placeholder 2">
            <a:extLst>
              <a:ext uri="{FF2B5EF4-FFF2-40B4-BE49-F238E27FC236}">
                <a16:creationId xmlns:a16="http://schemas.microsoft.com/office/drawing/2014/main" xmlns="" id="{A378EA8D-B52D-4147-8B04-41C5CBA5C21A}"/>
              </a:ext>
            </a:extLst>
          </p:cNvPr>
          <p:cNvSpPr>
            <a:spLocks noGrp="1"/>
          </p:cNvSpPr>
          <p:nvPr>
            <p:ph idx="1"/>
          </p:nvPr>
        </p:nvSpPr>
        <p:spPr>
          <a:xfrm>
            <a:off x="1390651" y="2000250"/>
            <a:ext cx="10576984" cy="4327526"/>
          </a:xfrm>
        </p:spPr>
        <p:txBody>
          <a:bodyPr/>
          <a:lstStyle/>
          <a:p>
            <a:pPr marL="0" marR="0" indent="0">
              <a:spcBef>
                <a:spcPts val="0"/>
              </a:spcBef>
              <a:spcAft>
                <a:spcPts val="0"/>
              </a:spcAft>
              <a:buNone/>
            </a:pPr>
            <a:r>
              <a:rPr lang="en-US" sz="2800" dirty="0">
                <a:effectLst/>
                <a:latin typeface="Calibri" panose="020F0502020204030204" pitchFamily="34" charset="0"/>
                <a:ea typeface="Calibri" panose="020F0502020204030204" pitchFamily="34" charset="0"/>
                <a:cs typeface="Times New Roman" panose="02020603050405020304" pitchFamily="18" charset="0"/>
              </a:rPr>
              <a:t>Good sporting behavior is one of the fundamental ingredients to the continued success and enjoyment of education-based high school sports and activities. In fact, in the 103-year history of organized high school sports in the United States, good sportsmanship has been one of the most important outcomes of high school activity programs.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endParaRPr lang="en-US" dirty="0"/>
          </a:p>
        </p:txBody>
      </p:sp>
      <p:sp>
        <p:nvSpPr>
          <p:cNvPr id="4" name="Footer Placeholder 3">
            <a:extLst>
              <a:ext uri="{FF2B5EF4-FFF2-40B4-BE49-F238E27FC236}">
                <a16:creationId xmlns:a16="http://schemas.microsoft.com/office/drawing/2014/main" xmlns="" id="{983A75D2-DBCE-442F-881E-8F55AD3D7236}"/>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873509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8210D8-084E-4D29-B342-290B940041D5}"/>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sportsmanship</a:t>
            </a:r>
            <a:endParaRPr lang="en-US" dirty="0"/>
          </a:p>
        </p:txBody>
      </p:sp>
      <p:sp>
        <p:nvSpPr>
          <p:cNvPr id="3" name="Content Placeholder 2">
            <a:extLst>
              <a:ext uri="{FF2B5EF4-FFF2-40B4-BE49-F238E27FC236}">
                <a16:creationId xmlns:a16="http://schemas.microsoft.com/office/drawing/2014/main" xmlns="" id="{A378EA8D-B52D-4147-8B04-41C5CBA5C21A}"/>
              </a:ext>
            </a:extLst>
          </p:cNvPr>
          <p:cNvSpPr>
            <a:spLocks noGrp="1"/>
          </p:cNvSpPr>
          <p:nvPr>
            <p:ph idx="1"/>
          </p:nvPr>
        </p:nvSpPr>
        <p:spPr/>
        <p:txBody>
          <a:bodyPr/>
          <a:lstStyle/>
          <a:p>
            <a:pPr marL="0" marR="0" lvl="0" indent="0" algn="l" defTabSz="914400" rtl="0" eaLnBrk="1" fontAlgn="base" latinLnBrk="0" hangingPunct="1">
              <a:lnSpc>
                <a:spcPct val="107000"/>
              </a:lnSpc>
              <a:spcBef>
                <a:spcPts val="0"/>
              </a:spcBef>
              <a:spcAft>
                <a:spcPts val="0"/>
              </a:spcAft>
              <a:buClrTx/>
              <a:buSzTx/>
              <a:buNone/>
              <a:tabLst/>
              <a:defRPr/>
            </a:pPr>
            <a:r>
              <a:rPr kumimoji="0" lang="en-US" sz="28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	NFHS playing rules are written to encourage sportsmanship. Participation in these programs should promote respect, integrity and sportsmanship. However, for these ideals to occur, everyone involved in these programs must be doing their part. </a:t>
            </a:r>
            <a:endParaRPr kumimoji="0" lang="en-US" sz="32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ct val="107000"/>
              </a:lnSpc>
              <a:spcBef>
                <a:spcPts val="0"/>
              </a:spcBef>
              <a:spcAft>
                <a:spcPts val="0"/>
              </a:spcAft>
              <a:buClrTx/>
              <a:buSzTx/>
              <a:buNone/>
              <a:tabLst/>
              <a:defRPr/>
            </a:pPr>
            <a:r>
              <a:rPr kumimoji="0" lang="en-US" sz="28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	The NFHS is concerned that unsporting behavior in education-based athletics has increased across all sports. As a result, the NFHS has made sportsmanship the No. 1 Point of Emphasis for the 2022-23 school year. </a:t>
            </a:r>
            <a:endParaRPr kumimoji="0" lang="en-US" sz="32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983A75D2-DBCE-442F-881E-8F55AD3D7236}"/>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15908254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8210D8-084E-4D29-B342-290B940041D5}"/>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sportsmanship</a:t>
            </a:r>
            <a:endParaRPr lang="en-US" dirty="0"/>
          </a:p>
        </p:txBody>
      </p:sp>
      <p:sp>
        <p:nvSpPr>
          <p:cNvPr id="3" name="Content Placeholder 2">
            <a:extLst>
              <a:ext uri="{FF2B5EF4-FFF2-40B4-BE49-F238E27FC236}">
                <a16:creationId xmlns:a16="http://schemas.microsoft.com/office/drawing/2014/main" xmlns="" id="{A378EA8D-B52D-4147-8B04-41C5CBA5C21A}"/>
              </a:ext>
            </a:extLst>
          </p:cNvPr>
          <p:cNvSpPr>
            <a:spLocks noGrp="1"/>
          </p:cNvSpPr>
          <p:nvPr>
            <p:ph idx="1"/>
          </p:nvPr>
        </p:nvSpPr>
        <p:spPr/>
        <p:txBody>
          <a:bodyPr/>
          <a:lstStyle/>
          <a:p>
            <a:pPr marL="0" marR="0" indent="0">
              <a:lnSpc>
                <a:spcPct val="107000"/>
              </a:lnSpc>
              <a:spcBef>
                <a:spcPts val="0"/>
              </a:spcBef>
              <a:spcAft>
                <a:spcPts val="0"/>
              </a:spcAft>
              <a:buNone/>
            </a:pPr>
            <a:r>
              <a:rPr lang="en-US" sz="2800" dirty="0">
                <a:effectLst/>
                <a:latin typeface="Calibri" panose="020F0502020204030204" pitchFamily="34" charset="0"/>
                <a:ea typeface="Calibri" panose="020F0502020204030204" pitchFamily="34" charset="0"/>
                <a:cs typeface="Times New Roman" panose="02020603050405020304" pitchFamily="18" charset="0"/>
              </a:rPr>
              <a:t>	Sportsmanship, or good sporting behavior, is about treating one another with respect and exhibiting appropriate behavior. It is about being fair, honest and caring. When these types of appropriate behavior occur, competitive play is more enjoyable for everyone.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800" dirty="0">
                <a:effectLst/>
                <a:latin typeface="Calibri" panose="020F0502020204030204" pitchFamily="34" charset="0"/>
                <a:ea typeface="Calibri" panose="020F0502020204030204" pitchFamily="34" charset="0"/>
                <a:cs typeface="Times New Roman" panose="02020603050405020304" pitchFamily="18" charset="0"/>
              </a:rPr>
              <a:t>	Coaches set the tone at athletic contests with their display of sportsmanship. If these individuals act in a sportsmanlike manner, their behavior sets the tone for players, spectators and others. If coaches, however, are complaining constantly about the decision of contest officials, spectators are more likely to do the same.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983A75D2-DBCE-442F-881E-8F55AD3D7236}"/>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13360138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8210D8-084E-4D29-B342-290B940041D5}"/>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sportsmanship</a:t>
            </a:r>
            <a:endParaRPr lang="en-US" dirty="0"/>
          </a:p>
        </p:txBody>
      </p:sp>
      <p:sp>
        <p:nvSpPr>
          <p:cNvPr id="3" name="Content Placeholder 2">
            <a:extLst>
              <a:ext uri="{FF2B5EF4-FFF2-40B4-BE49-F238E27FC236}">
                <a16:creationId xmlns:a16="http://schemas.microsoft.com/office/drawing/2014/main" xmlns="" id="{A378EA8D-B52D-4147-8B04-41C5CBA5C21A}"/>
              </a:ext>
            </a:extLst>
          </p:cNvPr>
          <p:cNvSpPr>
            <a:spLocks noGrp="1"/>
          </p:cNvSpPr>
          <p:nvPr>
            <p:ph idx="1"/>
          </p:nvPr>
        </p:nvSpPr>
        <p:spPr/>
        <p:txBody>
          <a:bodyPr/>
          <a:lstStyle/>
          <a:p>
            <a:pPr marL="0" marR="0" indent="0">
              <a:lnSpc>
                <a:spcPct val="107000"/>
              </a:lnSpc>
              <a:spcBef>
                <a:spcPts val="0"/>
              </a:spcBef>
              <a:spcAft>
                <a:spcPts val="0"/>
              </a:spcAft>
              <a:buNone/>
            </a:pPr>
            <a:r>
              <a:rPr lang="en-US" sz="2800" dirty="0">
                <a:effectLst/>
                <a:latin typeface="Calibri" panose="020F0502020204030204" pitchFamily="34" charset="0"/>
                <a:ea typeface="Calibri" panose="020F0502020204030204" pitchFamily="34" charset="0"/>
                <a:cs typeface="Times New Roman" panose="02020603050405020304" pitchFamily="18" charset="0"/>
              </a:rPr>
              <a:t>	There must be a collaborative, working relationship between contest officials and game administration to promote good sportsmanship and safely conduct the contest. Everyone has their roles to play in creating a positive, sportsmanlike atmosphere at contests.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800" dirty="0">
                <a:effectLst/>
                <a:latin typeface="Calibri" panose="020F0502020204030204" pitchFamily="34" charset="0"/>
                <a:ea typeface="Calibri" panose="020F0502020204030204" pitchFamily="34" charset="0"/>
                <a:cs typeface="Times New Roman" panose="02020603050405020304" pitchFamily="18" charset="0"/>
              </a:rPr>
              <a:t>	Officials should focus on the actions of players, coaches and other bench/sideline personnel. A positive, open line of communication between officials and coaches ultimately results in a better contest for everyone involved.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983A75D2-DBCE-442F-881E-8F55AD3D7236}"/>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30308521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8210D8-084E-4D29-B342-290B940041D5}"/>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sportsmanship</a:t>
            </a:r>
            <a:endParaRPr lang="en-US" dirty="0"/>
          </a:p>
        </p:txBody>
      </p:sp>
      <p:sp>
        <p:nvSpPr>
          <p:cNvPr id="3" name="Content Placeholder 2">
            <a:extLst>
              <a:ext uri="{FF2B5EF4-FFF2-40B4-BE49-F238E27FC236}">
                <a16:creationId xmlns:a16="http://schemas.microsoft.com/office/drawing/2014/main" xmlns="" id="{A378EA8D-B52D-4147-8B04-41C5CBA5C21A}"/>
              </a:ext>
            </a:extLst>
          </p:cNvPr>
          <p:cNvSpPr>
            <a:spLocks noGrp="1"/>
          </p:cNvSpPr>
          <p:nvPr>
            <p:ph idx="1"/>
          </p:nvPr>
        </p:nvSpPr>
        <p:spPr/>
        <p:txBody>
          <a:bodyPr/>
          <a:lstStyle/>
          <a:p>
            <a:pPr marL="0" marR="0" indent="0">
              <a:lnSpc>
                <a:spcPct val="107000"/>
              </a:lnSpc>
              <a:spcBef>
                <a:spcPts val="0"/>
              </a:spcBef>
              <a:spcAft>
                <a:spcPts val="0"/>
              </a:spcAft>
              <a:buNone/>
            </a:pPr>
            <a:r>
              <a:rPr lang="en-US" sz="2800" dirty="0">
                <a:effectLst/>
                <a:latin typeface="Calibri" panose="020F0502020204030204" pitchFamily="34" charset="0"/>
                <a:ea typeface="Calibri" panose="020F0502020204030204" pitchFamily="34" charset="0"/>
                <a:cs typeface="Times New Roman" panose="02020603050405020304" pitchFamily="18" charset="0"/>
              </a:rPr>
              <a:t>Contest officials, however, should never engage with spectators who are exhibiting unsporting behavior. Once the contest begins, school administration is responsible for dealing with unruly spectators. A proactive approach by school administration includes monitoring the behavior of spectators and intervening as needed.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800" dirty="0">
                <a:effectLst/>
                <a:latin typeface="Calibri" panose="020F0502020204030204" pitchFamily="34" charset="0"/>
                <a:ea typeface="Calibri" panose="020F0502020204030204" pitchFamily="34" charset="0"/>
                <a:cs typeface="Times New Roman" panose="02020603050405020304" pitchFamily="18" charset="0"/>
              </a:rPr>
              <a:t>If spectators are using demeaning or profane language at officials – or at others in the stands – those individuals should be removed from the contest by school administration.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983A75D2-DBCE-442F-881E-8F55AD3D7236}"/>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10912460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8210D8-084E-4D29-B342-290B940041D5}"/>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sportsmanship</a:t>
            </a:r>
            <a:endParaRPr lang="en-US" dirty="0"/>
          </a:p>
        </p:txBody>
      </p:sp>
      <p:sp>
        <p:nvSpPr>
          <p:cNvPr id="3" name="Content Placeholder 2">
            <a:extLst>
              <a:ext uri="{FF2B5EF4-FFF2-40B4-BE49-F238E27FC236}">
                <a16:creationId xmlns:a16="http://schemas.microsoft.com/office/drawing/2014/main" xmlns="" id="{A378EA8D-B52D-4147-8B04-41C5CBA5C21A}"/>
              </a:ext>
            </a:extLst>
          </p:cNvPr>
          <p:cNvSpPr>
            <a:spLocks noGrp="1"/>
          </p:cNvSpPr>
          <p:nvPr>
            <p:ph idx="1"/>
          </p:nvPr>
        </p:nvSpPr>
        <p:spPr/>
        <p:txBody>
          <a:bodyPr/>
          <a:lstStyle/>
          <a:p>
            <a:pPr marL="0" marR="0" indent="0">
              <a:lnSpc>
                <a:spcPct val="107000"/>
              </a:lnSpc>
              <a:spcBef>
                <a:spcPts val="0"/>
              </a:spcBef>
              <a:spcAft>
                <a:spcPts val="0"/>
              </a:spcAft>
              <a:buNone/>
            </a:pPr>
            <a:r>
              <a:rPr lang="en-US" sz="2800" dirty="0">
                <a:effectLst/>
                <a:latin typeface="Calibri" panose="020F0502020204030204" pitchFamily="34" charset="0"/>
                <a:ea typeface="Calibri" panose="020F0502020204030204" pitchFamily="34" charset="0"/>
                <a:cs typeface="Times New Roman" panose="02020603050405020304" pitchFamily="18" charset="0"/>
              </a:rPr>
              <a:t>	In recent years, a heightened level of unsportsmanlike behavior has been occurring by spectators at high school sporting events, and it must be stopped. The use of demeaning language, or hate speech, by students, parents and other fans must cease.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40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dirty="0">
                <a:effectLst/>
                <a:latin typeface="Calibri" panose="020F0502020204030204" pitchFamily="34" charset="0"/>
                <a:ea typeface="Calibri" panose="020F0502020204030204" pitchFamily="34" charset="0"/>
                <a:cs typeface="Times New Roman" panose="02020603050405020304" pitchFamily="18" charset="0"/>
              </a:rPr>
              <a:t>High school sports and other activities exist to lift people up, not demean or tear people down. The goal is to treat everyone fairly and treat each other with respect. Any speech or harassment that is insulting, demeaning or hurtful will not be tolerated.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983A75D2-DBCE-442F-881E-8F55AD3D7236}"/>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29035468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8210D8-084E-4D29-B342-290B940041D5}"/>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sportsmanship</a:t>
            </a:r>
            <a:endParaRPr lang="en-US" dirty="0"/>
          </a:p>
        </p:txBody>
      </p:sp>
      <p:sp>
        <p:nvSpPr>
          <p:cNvPr id="3" name="Content Placeholder 2">
            <a:extLst>
              <a:ext uri="{FF2B5EF4-FFF2-40B4-BE49-F238E27FC236}">
                <a16:creationId xmlns:a16="http://schemas.microsoft.com/office/drawing/2014/main" xmlns="" id="{A378EA8D-B52D-4147-8B04-41C5CBA5C21A}"/>
              </a:ext>
            </a:extLst>
          </p:cNvPr>
          <p:cNvSpPr>
            <a:spLocks noGrp="1"/>
          </p:cNvSpPr>
          <p:nvPr>
            <p:ph idx="1"/>
          </p:nvPr>
        </p:nvSpPr>
        <p:spPr/>
        <p:txBody>
          <a:bodyPr/>
          <a:lstStyle/>
          <a:p>
            <a:pPr marL="0" marR="0" indent="0">
              <a:lnSpc>
                <a:spcPct val="107000"/>
              </a:lnSpc>
              <a:spcBef>
                <a:spcPts val="0"/>
              </a:spcBef>
              <a:spcAft>
                <a:spcPts val="0"/>
              </a:spcAft>
              <a:buNone/>
            </a:pPr>
            <a:r>
              <a:rPr lang="en-US" sz="2800" dirty="0">
                <a:effectLst/>
                <a:latin typeface="Calibri" panose="020F0502020204030204" pitchFamily="34" charset="0"/>
                <a:ea typeface="Calibri" panose="020F0502020204030204" pitchFamily="34" charset="0"/>
                <a:cs typeface="Times New Roman" panose="02020603050405020304" pitchFamily="18" charset="0"/>
              </a:rPr>
              <a:t>	High schools must establish a culture that values the worth of every single person – both players on the school’s team and players on the opposing team. There must be a no-tolerance policy regarding behavior that shows disrespect for another individual.</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800" dirty="0">
                <a:effectLst/>
                <a:latin typeface="Calibri" panose="020F0502020204030204" pitchFamily="34" charset="0"/>
                <a:ea typeface="Calibri" panose="020F0502020204030204" pitchFamily="34" charset="0"/>
                <a:cs typeface="Times New Roman" panose="02020603050405020304" pitchFamily="18" charset="0"/>
              </a:rPr>
              <a:t>	Good sports win with humility, lose with grace and do both with dignity. It takes the efforts of everyone every day to ensure that sportsmanship remains one of the top priorities in education-based activity programs.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983A75D2-DBCE-442F-881E-8F55AD3D7236}"/>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28606136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F05DE17B-40D7-4BF5-B804-D565B6A300CB}"/>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sp>
        <p:nvSpPr>
          <p:cNvPr id="5" name="Title 1">
            <a:extLst>
              <a:ext uri="{FF2B5EF4-FFF2-40B4-BE49-F238E27FC236}">
                <a16:creationId xmlns:a16="http://schemas.microsoft.com/office/drawing/2014/main" xmlns="" id="{5DC64944-E177-4B72-B4D5-A730B5F66835}"/>
              </a:ext>
            </a:extLst>
          </p:cNvPr>
          <p:cNvSpPr txBox="1">
            <a:spLocks/>
          </p:cNvSpPr>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lnSpc>
                <a:spcPts val="3800"/>
              </a:lnSpc>
              <a:spcBef>
                <a:spcPct val="0"/>
              </a:spcBef>
              <a:spcAft>
                <a:spcPct val="0"/>
              </a:spcAft>
              <a:defRPr sz="3800" b="1" kern="1200" cap="all" baseline="0">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marL="0" marR="0" lvl="0" indent="0" algn="l" defTabSz="914400" rtl="0" eaLnBrk="1" fontAlgn="base" latinLnBrk="0" hangingPunct="1">
              <a:lnSpc>
                <a:spcPts val="3800"/>
              </a:lnSpc>
              <a:spcBef>
                <a:spcPct val="0"/>
              </a:spcBef>
              <a:spcAft>
                <a:spcPct val="0"/>
              </a:spcAft>
              <a:buClrTx/>
              <a:buSzTx/>
              <a:buFontTx/>
              <a:buNone/>
              <a:tabLst/>
              <a:defRPr/>
            </a:pPr>
            <a:r>
              <a:rPr kumimoji="0" lang="en-US" sz="3800" b="1" i="0" u="none" strike="noStrike" kern="1200" cap="all" spc="0" normalizeH="0" baseline="0" noProof="0" dirty="0">
                <a:ln>
                  <a:noFill/>
                </a:ln>
                <a:solidFill>
                  <a:srgbClr val="00205B"/>
                </a:solidFill>
                <a:effectLst/>
                <a:uLnTx/>
                <a:uFillTx/>
                <a:latin typeface="Calibri"/>
                <a:ea typeface="+mj-ea"/>
                <a:cs typeface="+mj-cs"/>
              </a:rPr>
              <a:t>Illegal harmful holds and maneuvers</a:t>
            </a:r>
          </a:p>
        </p:txBody>
      </p:sp>
      <p:sp>
        <p:nvSpPr>
          <p:cNvPr id="6" name="TextBox 5">
            <a:extLst>
              <a:ext uri="{FF2B5EF4-FFF2-40B4-BE49-F238E27FC236}">
                <a16:creationId xmlns:a16="http://schemas.microsoft.com/office/drawing/2014/main" xmlns="" id="{7E9FCF0A-BEF0-4E6D-9EF6-B26888A66178}"/>
              </a:ext>
            </a:extLst>
          </p:cNvPr>
          <p:cNvSpPr txBox="1"/>
          <p:nvPr/>
        </p:nvSpPr>
        <p:spPr>
          <a:xfrm>
            <a:off x="1584240" y="5420962"/>
            <a:ext cx="10404561" cy="671915"/>
          </a:xfrm>
          <a:prstGeom prst="rect">
            <a:avLst/>
          </a:prstGeom>
          <a:noFill/>
        </p:spPr>
        <p:txBody>
          <a:bodyPr wrap="square" rtlCol="0">
            <a:spAutoFit/>
          </a:bodyPr>
          <a:lstStyle/>
          <a:p>
            <a:pPr marL="0" marR="0" lvl="0" indent="0" algn="l" defTabSz="914400" rtl="0" eaLnBrk="1" fontAlgn="base" latinLnBrk="0" hangingPunct="1">
              <a:lnSpc>
                <a:spcPct val="107000"/>
              </a:lnSpc>
              <a:spcBef>
                <a:spcPts val="0"/>
              </a:spcBef>
              <a:spcAft>
                <a:spcPts val="800"/>
              </a:spcAft>
              <a:buClrTx/>
              <a:buSzTx/>
              <a:buFontTx/>
              <a:buNone/>
              <a:tabLst/>
              <a:defRPr/>
            </a:pPr>
            <a:r>
              <a:rPr kumimoji="0" lang="en-US" sz="18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Coaches and referees must work together to keep illegal and dangerous techniques s</a:t>
            </a:r>
            <a:r>
              <a:rPr kumimoji="0" lang="en-US" sz="1800" b="0" i="0" u="none" strike="noStrike" kern="1200" cap="none" spc="0" normalizeH="0" baseline="0" noProof="0" dirty="0">
                <a:ln>
                  <a:noFill/>
                </a:ln>
                <a:solidFill>
                  <a:srgbClr val="414B56"/>
                </a:solidFill>
                <a:effectLst/>
                <a:uLnTx/>
                <a:uFillTx/>
                <a:latin typeface="Calibri" panose="020F0502020204030204" pitchFamily="34" charset="0"/>
                <a:ea typeface="+mn-ea"/>
                <a:cs typeface="Times New Roman" panose="02020603050405020304" pitchFamily="18" charset="0"/>
              </a:rPr>
              <a:t>uch as the Nelson cradle (PlayPic A) and the straight-back </a:t>
            </a:r>
            <a:r>
              <a:rPr kumimoji="0" lang="en-US" sz="1800" b="0" i="0" u="none" strike="noStrike" kern="1200" cap="none" spc="0" normalizeH="0" baseline="0" noProof="0" dirty="0" err="1">
                <a:ln>
                  <a:noFill/>
                </a:ln>
                <a:solidFill>
                  <a:srgbClr val="414B56"/>
                </a:solidFill>
                <a:effectLst/>
                <a:uLnTx/>
                <a:uFillTx/>
                <a:latin typeface="Calibri" panose="020F0502020204030204" pitchFamily="34" charset="0"/>
                <a:ea typeface="+mn-ea"/>
                <a:cs typeface="Times New Roman" panose="02020603050405020304" pitchFamily="18" charset="0"/>
              </a:rPr>
              <a:t>salto</a:t>
            </a:r>
            <a:r>
              <a:rPr kumimoji="0" lang="en-US" sz="1800" b="0" i="0" u="none" strike="noStrike" kern="1200" cap="none" spc="0" normalizeH="0" baseline="0" noProof="0" dirty="0">
                <a:ln>
                  <a:noFill/>
                </a:ln>
                <a:solidFill>
                  <a:srgbClr val="414B56"/>
                </a:solidFill>
                <a:effectLst/>
                <a:uLnTx/>
                <a:uFillTx/>
                <a:latin typeface="Calibri" panose="020F0502020204030204" pitchFamily="34" charset="0"/>
                <a:ea typeface="+mn-ea"/>
                <a:cs typeface="Times New Roman" panose="02020603050405020304" pitchFamily="18" charset="0"/>
              </a:rPr>
              <a:t> (PlayPic B) out of the sport.</a:t>
            </a:r>
          </a:p>
        </p:txBody>
      </p:sp>
      <p:pic>
        <p:nvPicPr>
          <p:cNvPr id="8" name="Picture 7" descr="Diagram&#10;&#10;Description automatically generated">
            <a:extLst>
              <a:ext uri="{FF2B5EF4-FFF2-40B4-BE49-F238E27FC236}">
                <a16:creationId xmlns:a16="http://schemas.microsoft.com/office/drawing/2014/main" xmlns="" id="{0E039683-E41A-0961-A7BE-E01FACAF5AE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46531" y="2120286"/>
            <a:ext cx="8759952" cy="3346704"/>
          </a:xfrm>
          <a:prstGeom prst="rect">
            <a:avLst/>
          </a:prstGeom>
        </p:spPr>
      </p:pic>
    </p:spTree>
    <p:extLst>
      <p:ext uri="{BB962C8B-B14F-4D97-AF65-F5344CB8AC3E}">
        <p14:creationId xmlns:p14="http://schemas.microsoft.com/office/powerpoint/2010/main" val="7571859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8210D8-084E-4D29-B342-290B940041D5}"/>
              </a:ext>
            </a:extLst>
          </p:cNvPr>
          <p:cNvSpPr>
            <a:spLocks noGrp="1"/>
          </p:cNvSpPr>
          <p:nvPr>
            <p:ph type="title"/>
          </p:nvPr>
        </p:nvSpPr>
        <p:spPr/>
        <p:txBody>
          <a:bodyPr/>
          <a:lstStyle/>
          <a:p>
            <a:r>
              <a:rPr lang="en-US" dirty="0"/>
              <a:t>Illegal harmful holds and maneuvers</a:t>
            </a:r>
          </a:p>
        </p:txBody>
      </p:sp>
      <p:sp>
        <p:nvSpPr>
          <p:cNvPr id="3" name="Content Placeholder 2">
            <a:extLst>
              <a:ext uri="{FF2B5EF4-FFF2-40B4-BE49-F238E27FC236}">
                <a16:creationId xmlns:a16="http://schemas.microsoft.com/office/drawing/2014/main" xmlns="" id="{A378EA8D-B52D-4147-8B04-41C5CBA5C21A}"/>
              </a:ext>
            </a:extLst>
          </p:cNvPr>
          <p:cNvSpPr>
            <a:spLocks noGrp="1"/>
          </p:cNvSpPr>
          <p:nvPr>
            <p:ph idx="1"/>
          </p:nvPr>
        </p:nvSpPr>
        <p:spPr/>
        <p:txBody>
          <a:bodyPr/>
          <a:lstStyle/>
          <a:p>
            <a:pPr marL="0" marR="0" indent="0">
              <a:lnSpc>
                <a:spcPct val="107000"/>
              </a:lnSpc>
              <a:spcBef>
                <a:spcPts val="0"/>
              </a:spcBef>
              <a:spcAft>
                <a:spcPts val="800"/>
              </a:spcAft>
              <a:buNone/>
            </a:pPr>
            <a:r>
              <a:rPr lang="en-US" sz="2800" b="1" dirty="0">
                <a:effectLst/>
                <a:latin typeface="Calibri" panose="020F0502020204030204" pitchFamily="34" charset="0"/>
                <a:ea typeface="Times New Roman" panose="02020603050405020304" pitchFamily="18" charset="0"/>
                <a:cs typeface="Calibri" panose="020F0502020204030204" pitchFamily="34" charset="0"/>
              </a:rPr>
              <a:t>Illegal, Harmful Holds and Maneuvers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800" dirty="0">
                <a:effectLst/>
                <a:latin typeface="Calibri" panose="020F0502020204030204" pitchFamily="34" charset="0"/>
                <a:ea typeface="Calibri" panose="020F0502020204030204" pitchFamily="34" charset="0"/>
                <a:cs typeface="Times New Roman" panose="02020603050405020304" pitchFamily="18" charset="0"/>
              </a:rPr>
              <a:t>In the purest form of wrestling, two similar sized athletes use their strength, guile, ability and repertoire of moves to control and dominate their opponent. We have always made moves and maneuvers that intentionally injure or punish a wrestler illegal and work on removing them from our sport. We are noticing that some moves, maneuvers and holds are starting to filter down to our level from other influences that are not education-based athletics. </a:t>
            </a:r>
            <a:endParaRPr lang="en-US" dirty="0"/>
          </a:p>
        </p:txBody>
      </p:sp>
      <p:sp>
        <p:nvSpPr>
          <p:cNvPr id="4" name="Footer Placeholder 3">
            <a:extLst>
              <a:ext uri="{FF2B5EF4-FFF2-40B4-BE49-F238E27FC236}">
                <a16:creationId xmlns:a16="http://schemas.microsoft.com/office/drawing/2014/main" xmlns="" id="{983A75D2-DBCE-442F-881E-8F55AD3D7236}"/>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30674169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8210D8-084E-4D29-B342-290B940041D5}"/>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Illegal harmful holds and maneuvers</a:t>
            </a:r>
            <a:endParaRPr lang="en-US" dirty="0"/>
          </a:p>
        </p:txBody>
      </p:sp>
      <p:sp>
        <p:nvSpPr>
          <p:cNvPr id="3" name="Content Placeholder 2">
            <a:extLst>
              <a:ext uri="{FF2B5EF4-FFF2-40B4-BE49-F238E27FC236}">
                <a16:creationId xmlns:a16="http://schemas.microsoft.com/office/drawing/2014/main" xmlns="" id="{A378EA8D-B52D-4147-8B04-41C5CBA5C21A}"/>
              </a:ext>
            </a:extLst>
          </p:cNvPr>
          <p:cNvSpPr>
            <a:spLocks noGrp="1"/>
          </p:cNvSpPr>
          <p:nvPr>
            <p:ph idx="1"/>
          </p:nvPr>
        </p:nvSpPr>
        <p:spPr/>
        <p:txBody>
          <a:bodyPr/>
          <a:lstStyle/>
          <a:p>
            <a:pPr marL="0" marR="0" lvl="0" indent="0" algn="l" defTabSz="914400" rtl="0" eaLnBrk="1" fontAlgn="base" latinLnBrk="0" hangingPunct="1">
              <a:lnSpc>
                <a:spcPct val="107000"/>
              </a:lnSpc>
              <a:spcBef>
                <a:spcPts val="0"/>
              </a:spcBef>
              <a:spcAft>
                <a:spcPts val="800"/>
              </a:spcAft>
              <a:buClrTx/>
              <a:buSzTx/>
              <a:buFont typeface="Wingdings" pitchFamily="2" charset="2"/>
              <a:buNone/>
              <a:tabLst/>
              <a:defRPr/>
            </a:pPr>
            <a:r>
              <a:rPr kumimoji="0" lang="en-US" sz="28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We abhor any move, maneuver or hold that intentionally injures limbs and joints or penetrates any body cavities. Allowing those techniques to infiltrate into our sport is irresponsible, dangerous and in certain jurisdictions illegal. </a:t>
            </a:r>
            <a:endParaRPr kumimoji="0" lang="en-US" sz="32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ct val="107000"/>
              </a:lnSpc>
              <a:spcBef>
                <a:spcPts val="0"/>
              </a:spcBef>
              <a:spcAft>
                <a:spcPts val="800"/>
              </a:spcAft>
              <a:buClrTx/>
              <a:buSzTx/>
              <a:buNone/>
              <a:tabLst/>
              <a:defRPr/>
            </a:pPr>
            <a:r>
              <a:rPr kumimoji="0" lang="en-US" sz="28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No one wants to drive any students out of the sport. If parents are not confident that their children are in a well-managed risk environment, then they will not let them participate. That would be devastating to a sport that we have already seen a trend of declining participation numbers. </a:t>
            </a:r>
            <a:endParaRPr lang="en-US" dirty="0"/>
          </a:p>
        </p:txBody>
      </p:sp>
      <p:sp>
        <p:nvSpPr>
          <p:cNvPr id="4" name="Footer Placeholder 3">
            <a:extLst>
              <a:ext uri="{FF2B5EF4-FFF2-40B4-BE49-F238E27FC236}">
                <a16:creationId xmlns:a16="http://schemas.microsoft.com/office/drawing/2014/main" xmlns="" id="{983A75D2-DBCE-442F-881E-8F55AD3D7236}"/>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4447256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8210D8-084E-4D29-B342-290B940041D5}"/>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Illegal harmful holds and maneuvers</a:t>
            </a:r>
            <a:endParaRPr lang="en-US" dirty="0"/>
          </a:p>
        </p:txBody>
      </p:sp>
      <p:sp>
        <p:nvSpPr>
          <p:cNvPr id="3" name="Content Placeholder 2">
            <a:extLst>
              <a:ext uri="{FF2B5EF4-FFF2-40B4-BE49-F238E27FC236}">
                <a16:creationId xmlns:a16="http://schemas.microsoft.com/office/drawing/2014/main" xmlns="" id="{A378EA8D-B52D-4147-8B04-41C5CBA5C21A}"/>
              </a:ext>
            </a:extLst>
          </p:cNvPr>
          <p:cNvSpPr>
            <a:spLocks noGrp="1"/>
          </p:cNvSpPr>
          <p:nvPr>
            <p:ph idx="1"/>
          </p:nvPr>
        </p:nvSpPr>
        <p:spPr/>
        <p:txBody>
          <a:bodyPr/>
          <a:lstStyle/>
          <a:p>
            <a:pPr marL="0" marR="0" lvl="0" indent="0" algn="l" defTabSz="914400" rtl="0" eaLnBrk="1" fontAlgn="base" latinLnBrk="0" hangingPunct="1">
              <a:lnSpc>
                <a:spcPct val="107000"/>
              </a:lnSpc>
              <a:spcBef>
                <a:spcPts val="0"/>
              </a:spcBef>
              <a:spcAft>
                <a:spcPts val="800"/>
              </a:spcAft>
              <a:buClrTx/>
              <a:buSzTx/>
              <a:buFont typeface="Wingdings" pitchFamily="2" charset="2"/>
              <a:buNone/>
              <a:tabLst/>
              <a:defRPr/>
            </a:pPr>
            <a:r>
              <a:rPr kumimoji="0" lang="en-US" sz="28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We need to do everything possible in our schools to attract more students and retain them in our programs. Eliminating questionable moves, maneuvers and holds is the first place to start. Regardless of your role as either coach or referee, you must work together to keep certain techniques out of our sport.</a:t>
            </a:r>
            <a:endParaRPr kumimoji="0" lang="en-US" sz="32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ct val="107000"/>
              </a:lnSpc>
              <a:spcBef>
                <a:spcPts val="0"/>
              </a:spcBef>
              <a:spcAft>
                <a:spcPts val="800"/>
              </a:spcAft>
              <a:buClrTx/>
              <a:buSzTx/>
              <a:buNone/>
              <a:tabLst/>
              <a:defRPr/>
            </a:pPr>
            <a:r>
              <a:rPr kumimoji="0" lang="en-US" sz="28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Wrestling is one of the oldest sports in the world. The benefits of participating are phenomenal in developing high school students to better understand their bodies, appreciate discipline, be self-reliant and develop toughness that will be a life skill that they will use their entire lives. </a:t>
            </a:r>
            <a:endParaRPr lang="en-US" dirty="0"/>
          </a:p>
        </p:txBody>
      </p:sp>
      <p:sp>
        <p:nvSpPr>
          <p:cNvPr id="4" name="Footer Placeholder 3">
            <a:extLst>
              <a:ext uri="{FF2B5EF4-FFF2-40B4-BE49-F238E27FC236}">
                <a16:creationId xmlns:a16="http://schemas.microsoft.com/office/drawing/2014/main" xmlns="" id="{983A75D2-DBCE-442F-881E-8F55AD3D7236}"/>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18514644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8210D8-084E-4D29-B342-290B940041D5}"/>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Illegal harmful holds and maneuvers</a:t>
            </a:r>
            <a:endParaRPr lang="en-US" dirty="0"/>
          </a:p>
        </p:txBody>
      </p:sp>
      <p:sp>
        <p:nvSpPr>
          <p:cNvPr id="3" name="Content Placeholder 2">
            <a:extLst>
              <a:ext uri="{FF2B5EF4-FFF2-40B4-BE49-F238E27FC236}">
                <a16:creationId xmlns:a16="http://schemas.microsoft.com/office/drawing/2014/main" xmlns="" id="{A378EA8D-B52D-4147-8B04-41C5CBA5C21A}"/>
              </a:ext>
            </a:extLst>
          </p:cNvPr>
          <p:cNvSpPr>
            <a:spLocks noGrp="1"/>
          </p:cNvSpPr>
          <p:nvPr>
            <p:ph idx="1"/>
          </p:nvPr>
        </p:nvSpPr>
        <p:spPr/>
        <p:txBody>
          <a:bodyPr/>
          <a:lstStyle/>
          <a:p>
            <a:pPr marL="0" marR="0" lvl="0" indent="0" algn="l" defTabSz="914400" rtl="0" eaLnBrk="1" fontAlgn="base" latinLnBrk="0" hangingPunct="1">
              <a:lnSpc>
                <a:spcPct val="107000"/>
              </a:lnSpc>
              <a:spcBef>
                <a:spcPts val="0"/>
              </a:spcBef>
              <a:spcAft>
                <a:spcPts val="800"/>
              </a:spcAft>
              <a:buClrTx/>
              <a:buSzTx/>
              <a:buFont typeface="Wingdings" pitchFamily="2" charset="2"/>
              <a:buNone/>
              <a:tabLst/>
              <a:defRPr/>
            </a:pPr>
            <a:r>
              <a:rPr kumimoji="0" lang="en-US" sz="28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Let us direct our attention to preserving our sport for many more generations to come.</a:t>
            </a:r>
            <a:endParaRPr kumimoji="0" lang="en-US" sz="32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983A75D2-DBCE-442F-881E-8F55AD3D7236}"/>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23763373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A2C74347-6A68-476C-A5D3-D783F8A9DC5D}"/>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sp>
        <p:nvSpPr>
          <p:cNvPr id="5" name="Title 1">
            <a:extLst>
              <a:ext uri="{FF2B5EF4-FFF2-40B4-BE49-F238E27FC236}">
                <a16:creationId xmlns:a16="http://schemas.microsoft.com/office/drawing/2014/main" xmlns="" id="{511B0D4E-8CF1-424B-BA9A-3E8AF4409765}"/>
              </a:ext>
            </a:extLst>
          </p:cNvPr>
          <p:cNvSpPr>
            <a:spLocks noGrp="1"/>
          </p:cNvSpPr>
          <p:nvPr>
            <p:ph type="title"/>
          </p:nvPr>
        </p:nvSpPr>
        <p:spPr>
          <a:xfrm>
            <a:off x="1940985" y="525463"/>
            <a:ext cx="10026649" cy="1204912"/>
          </a:xfrm>
        </p:spPr>
        <p:txBody>
          <a:bodyPr/>
          <a:lstStyle/>
          <a:p>
            <a:r>
              <a:rPr lang="en-US" dirty="0"/>
              <a:t>Uniforms</a:t>
            </a:r>
          </a:p>
        </p:txBody>
      </p:sp>
      <p:sp>
        <p:nvSpPr>
          <p:cNvPr id="6" name="Content Placeholder 2">
            <a:extLst>
              <a:ext uri="{FF2B5EF4-FFF2-40B4-BE49-F238E27FC236}">
                <a16:creationId xmlns:a16="http://schemas.microsoft.com/office/drawing/2014/main" xmlns="" id="{8B2CD55B-7DDC-4B46-B787-5BDC47D51306}"/>
              </a:ext>
            </a:extLst>
          </p:cNvPr>
          <p:cNvSpPr>
            <a:spLocks noGrp="1"/>
          </p:cNvSpPr>
          <p:nvPr>
            <p:ph idx="1"/>
          </p:nvPr>
        </p:nvSpPr>
        <p:spPr>
          <a:xfrm>
            <a:off x="4920018" y="2197290"/>
            <a:ext cx="6711689" cy="4327333"/>
          </a:xfrm>
        </p:spPr>
        <p:txBody>
          <a:bodyPr/>
          <a:lstStyle/>
          <a:p>
            <a:pPr marL="0" marR="0" lvl="0" indent="0">
              <a:lnSpc>
                <a:spcPct val="107000"/>
              </a:lnSpc>
              <a:spcBef>
                <a:spcPts val="0"/>
              </a:spcBef>
              <a:spcAft>
                <a:spcPts val="0"/>
              </a:spcAft>
              <a:buNone/>
            </a:pPr>
            <a:endParaRPr lang="en-US" sz="2100" dirty="0">
              <a:latin typeface="+mj-lt"/>
              <a:cs typeface="Arial" panose="020B0604020202020204" pitchFamily="34" charset="0"/>
            </a:endParaRPr>
          </a:p>
        </p:txBody>
      </p:sp>
      <p:pic>
        <p:nvPicPr>
          <p:cNvPr id="3" name="Picture 2" descr="A person wearing a mask&#10;&#10;Description automatically generated with low confidence">
            <a:extLst>
              <a:ext uri="{FF2B5EF4-FFF2-40B4-BE49-F238E27FC236}">
                <a16:creationId xmlns:a16="http://schemas.microsoft.com/office/drawing/2014/main" xmlns="" id="{3F9D49F0-DBFC-C758-516C-7C87B1E0A6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52184" y="1876425"/>
            <a:ext cx="2905125" cy="4648198"/>
          </a:xfrm>
          <a:prstGeom prst="rect">
            <a:avLst/>
          </a:prstGeom>
        </p:spPr>
      </p:pic>
    </p:spTree>
    <p:extLst>
      <p:ext uri="{BB962C8B-B14F-4D97-AF65-F5344CB8AC3E}">
        <p14:creationId xmlns:p14="http://schemas.microsoft.com/office/powerpoint/2010/main" val="41247407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8210D8-084E-4D29-B342-290B940041D5}"/>
              </a:ext>
            </a:extLst>
          </p:cNvPr>
          <p:cNvSpPr>
            <a:spLocks noGrp="1"/>
          </p:cNvSpPr>
          <p:nvPr>
            <p:ph type="title"/>
          </p:nvPr>
        </p:nvSpPr>
        <p:spPr/>
        <p:txBody>
          <a:bodyPr/>
          <a:lstStyle/>
          <a:p>
            <a:r>
              <a:rPr lang="en-US" dirty="0"/>
              <a:t>uniforms</a:t>
            </a:r>
          </a:p>
        </p:txBody>
      </p:sp>
      <p:sp>
        <p:nvSpPr>
          <p:cNvPr id="3" name="Content Placeholder 2">
            <a:extLst>
              <a:ext uri="{FF2B5EF4-FFF2-40B4-BE49-F238E27FC236}">
                <a16:creationId xmlns:a16="http://schemas.microsoft.com/office/drawing/2014/main" xmlns="" id="{A378EA8D-B52D-4147-8B04-41C5CBA5C21A}"/>
              </a:ext>
            </a:extLst>
          </p:cNvPr>
          <p:cNvSpPr>
            <a:spLocks noGrp="1"/>
          </p:cNvSpPr>
          <p:nvPr>
            <p:ph idx="1"/>
          </p:nvPr>
        </p:nvSpPr>
        <p:spPr/>
        <p:txBody>
          <a:bodyPr/>
          <a:lstStyle/>
          <a:p>
            <a:pPr marL="0" marR="0" indent="0">
              <a:lnSpc>
                <a:spcPct val="107000"/>
              </a:lnSpc>
              <a:spcBef>
                <a:spcPts val="1000"/>
              </a:spcBef>
              <a:spcAft>
                <a:spcPts val="1000"/>
              </a:spcAft>
              <a:buNone/>
            </a:pPr>
            <a:r>
              <a:rPr lang="en-US" sz="2800" dirty="0">
                <a:solidFill>
                  <a:srgbClr val="000000"/>
                </a:solidFill>
                <a:effectLst/>
                <a:latin typeface="Calibri" panose="020F0502020204030204" pitchFamily="34" charset="0"/>
                <a:ea typeface="calibri, sans-serif"/>
                <a:cs typeface="Calibri" panose="020F0502020204030204" pitchFamily="34" charset="0"/>
              </a:rPr>
              <a:t>Uniforms are a key component in every sport. However, they are extremely important to wrestling because their proper wearing, cleanliness and sizing is critical to their functionality for the wrestler. A dirty, mis-sized uniform is an impediment that interferes with wrestling. Keeping the uniform washed and clean reduces risks of transmitting skin issues which protects the opponent, referee and provides comfort for the wearer. </a:t>
            </a:r>
            <a:endParaRPr lang="en-US" dirty="0"/>
          </a:p>
        </p:txBody>
      </p:sp>
      <p:sp>
        <p:nvSpPr>
          <p:cNvPr id="4" name="Footer Placeholder 3">
            <a:extLst>
              <a:ext uri="{FF2B5EF4-FFF2-40B4-BE49-F238E27FC236}">
                <a16:creationId xmlns:a16="http://schemas.microsoft.com/office/drawing/2014/main" xmlns="" id="{983A75D2-DBCE-442F-881E-8F55AD3D7236}"/>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3489509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8210D8-084E-4D29-B342-290B940041D5}"/>
              </a:ext>
            </a:extLst>
          </p:cNvPr>
          <p:cNvSpPr>
            <a:spLocks noGrp="1"/>
          </p:cNvSpPr>
          <p:nvPr>
            <p:ph type="title"/>
          </p:nvPr>
        </p:nvSpPr>
        <p:spPr/>
        <p:txBody>
          <a:bodyPr/>
          <a:lstStyle/>
          <a:p>
            <a:r>
              <a:rPr lang="en-US" dirty="0"/>
              <a:t>uniforms</a:t>
            </a:r>
          </a:p>
        </p:txBody>
      </p:sp>
      <p:sp>
        <p:nvSpPr>
          <p:cNvPr id="3" name="Content Placeholder 2">
            <a:extLst>
              <a:ext uri="{FF2B5EF4-FFF2-40B4-BE49-F238E27FC236}">
                <a16:creationId xmlns:a16="http://schemas.microsoft.com/office/drawing/2014/main" xmlns="" id="{A378EA8D-B52D-4147-8B04-41C5CBA5C21A}"/>
              </a:ext>
            </a:extLst>
          </p:cNvPr>
          <p:cNvSpPr>
            <a:spLocks noGrp="1"/>
          </p:cNvSpPr>
          <p:nvPr>
            <p:ph idx="1"/>
          </p:nvPr>
        </p:nvSpPr>
        <p:spPr/>
        <p:txBody>
          <a:bodyPr/>
          <a:lstStyle/>
          <a:p>
            <a:pPr marL="0" marR="0" lvl="0" indent="0" algn="l" defTabSz="914400" rtl="0" eaLnBrk="1" fontAlgn="base" latinLnBrk="0" hangingPunct="1">
              <a:lnSpc>
                <a:spcPct val="107000"/>
              </a:lnSpc>
              <a:spcBef>
                <a:spcPts val="1000"/>
              </a:spcBef>
              <a:spcAft>
                <a:spcPts val="1000"/>
              </a:spcAft>
              <a:buClrTx/>
              <a:buSz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calibri, sans-serif"/>
                <a:cs typeface="Calibri" panose="020F0502020204030204" pitchFamily="34" charset="0"/>
              </a:rPr>
              <a:t>Wherever possible a uniform (singlet or two-piece) should be issued to a student that best fits their size, weight and gender. It is disconcerting to have a lighter weight wrestler wearing a stretched out uniform while wrestling and the back of their uniform is touching the mat during competition. The referee has no other choice but to award a fall to their opponent. </a:t>
            </a:r>
            <a:endParaRPr lang="en-US" dirty="0"/>
          </a:p>
        </p:txBody>
      </p:sp>
      <p:sp>
        <p:nvSpPr>
          <p:cNvPr id="4" name="Footer Placeholder 3">
            <a:extLst>
              <a:ext uri="{FF2B5EF4-FFF2-40B4-BE49-F238E27FC236}">
                <a16:creationId xmlns:a16="http://schemas.microsoft.com/office/drawing/2014/main" xmlns="" id="{983A75D2-DBCE-442F-881E-8F55AD3D7236}"/>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12151128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8210D8-084E-4D29-B342-290B940041D5}"/>
              </a:ext>
            </a:extLst>
          </p:cNvPr>
          <p:cNvSpPr>
            <a:spLocks noGrp="1"/>
          </p:cNvSpPr>
          <p:nvPr>
            <p:ph type="title"/>
          </p:nvPr>
        </p:nvSpPr>
        <p:spPr/>
        <p:txBody>
          <a:bodyPr/>
          <a:lstStyle/>
          <a:p>
            <a:r>
              <a:rPr lang="en-US" dirty="0"/>
              <a:t>uniforms</a:t>
            </a:r>
          </a:p>
        </p:txBody>
      </p:sp>
      <p:sp>
        <p:nvSpPr>
          <p:cNvPr id="3" name="Content Placeholder 2">
            <a:extLst>
              <a:ext uri="{FF2B5EF4-FFF2-40B4-BE49-F238E27FC236}">
                <a16:creationId xmlns:a16="http://schemas.microsoft.com/office/drawing/2014/main" xmlns="" id="{A378EA8D-B52D-4147-8B04-41C5CBA5C21A}"/>
              </a:ext>
            </a:extLst>
          </p:cNvPr>
          <p:cNvSpPr>
            <a:spLocks noGrp="1"/>
          </p:cNvSpPr>
          <p:nvPr>
            <p:ph idx="1"/>
          </p:nvPr>
        </p:nvSpPr>
        <p:spPr/>
        <p:txBody>
          <a:bodyPr/>
          <a:lstStyle/>
          <a:p>
            <a:pPr marL="0" marR="0" lvl="0" indent="0" algn="l" defTabSz="914400" rtl="0" eaLnBrk="1" fontAlgn="base" latinLnBrk="0" hangingPunct="1">
              <a:lnSpc>
                <a:spcPct val="107000"/>
              </a:lnSpc>
              <a:spcBef>
                <a:spcPts val="1000"/>
              </a:spcBef>
              <a:spcAft>
                <a:spcPts val="1000"/>
              </a:spcAft>
              <a:buClrTx/>
              <a:buSz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calibri, sans-serif"/>
                <a:cs typeface="Calibri" panose="020F0502020204030204" pitchFamily="34" charset="0"/>
              </a:rPr>
              <a:t>In fairness and practicality, we cannot expect a girl to perform her best if she has to be concerned in the back of her mind about her uniform and if it will support her while she is competing. We are not suggesting a wholesale overhaul of your uniform stock, but we are asking you to inspect what you have and if it is financially feasible replace your inventory with newer and properly fitted uniforms. It will benefit the morale and confidence of your wrestlers. Whereas a properly fitted uniform might have resulted in a different result. We have experienced an increase of over 30,000 girls entering our sport and many are being issued male uniforms. </a:t>
            </a:r>
            <a:endParaRPr kumimoji="0" lang="en-US" sz="32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983A75D2-DBCE-442F-881E-8F55AD3D7236}"/>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39734055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41B66D-6597-4651-9EF0-3DE4A62DB7AF}"/>
              </a:ext>
            </a:extLst>
          </p:cNvPr>
          <p:cNvSpPr>
            <a:spLocks noGrp="1"/>
          </p:cNvSpPr>
          <p:nvPr>
            <p:ph type="title"/>
          </p:nvPr>
        </p:nvSpPr>
        <p:spPr/>
        <p:txBody>
          <a:bodyPr/>
          <a:lstStyle/>
          <a:p>
            <a:r>
              <a:rPr lang="en-US" dirty="0"/>
              <a:t>Rules Reminders</a:t>
            </a:r>
          </a:p>
        </p:txBody>
      </p:sp>
      <p:sp>
        <p:nvSpPr>
          <p:cNvPr id="4" name="Text Placeholder 3">
            <a:extLst>
              <a:ext uri="{FF2B5EF4-FFF2-40B4-BE49-F238E27FC236}">
                <a16:creationId xmlns:a16="http://schemas.microsoft.com/office/drawing/2014/main" xmlns="" id="{8F2B0764-D3F3-43F7-82CA-5A660CCE099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9401669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38BB3C-B50A-46F5-A275-E136249139A5}"/>
              </a:ext>
            </a:extLst>
          </p:cNvPr>
          <p:cNvSpPr>
            <a:spLocks noGrp="1"/>
          </p:cNvSpPr>
          <p:nvPr>
            <p:ph type="title"/>
          </p:nvPr>
        </p:nvSpPr>
        <p:spPr/>
        <p:txBody>
          <a:bodyPr/>
          <a:lstStyle/>
          <a:p>
            <a:r>
              <a:rPr lang="en-US" dirty="0"/>
              <a:t>Logo on EAR GUARDS</a:t>
            </a:r>
            <a:br>
              <a:rPr lang="en-US" dirty="0"/>
            </a:br>
            <a:r>
              <a:rPr lang="en-US" dirty="0"/>
              <a:t>Rule 4-1-4</a:t>
            </a:r>
          </a:p>
        </p:txBody>
      </p:sp>
      <p:sp>
        <p:nvSpPr>
          <p:cNvPr id="4" name="Footer Placeholder 3">
            <a:extLst>
              <a:ext uri="{FF2B5EF4-FFF2-40B4-BE49-F238E27FC236}">
                <a16:creationId xmlns:a16="http://schemas.microsoft.com/office/drawing/2014/main" xmlns="" id="{085FA866-319E-4F86-84AA-BDC57442FF83}"/>
              </a:ext>
            </a:extLst>
          </p:cNvPr>
          <p:cNvSpPr>
            <a:spLocks noGrp="1"/>
          </p:cNvSpPr>
          <p:nvPr>
            <p:ph type="ftr" sz="quarter" idx="11"/>
          </p:nvPr>
        </p:nvSpPr>
        <p:spPr/>
        <p:txBody>
          <a:bodyPr/>
          <a:lstStyle/>
          <a:p>
            <a:pPr>
              <a:defRPr/>
            </a:pPr>
            <a:r>
              <a:rPr lang="en-US"/>
              <a:t>www.nfhs.org</a:t>
            </a:r>
            <a:endParaRPr lang="en-US" dirty="0"/>
          </a:p>
        </p:txBody>
      </p:sp>
      <p:pic>
        <p:nvPicPr>
          <p:cNvPr id="8" name="Content Placeholder 5">
            <a:extLst>
              <a:ext uri="{FF2B5EF4-FFF2-40B4-BE49-F238E27FC236}">
                <a16:creationId xmlns:a16="http://schemas.microsoft.com/office/drawing/2014/main" xmlns="" id="{B199B5CB-4AB8-48A2-B587-C9C1CD1330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1377377" y="1993900"/>
            <a:ext cx="4427909" cy="4338637"/>
          </a:xfrm>
          <a:prstGeom prst="rect">
            <a:avLst/>
          </a:prstGeom>
          <a:noFill/>
          <a:ln w="9525">
            <a:noFill/>
            <a:miter lim="800000"/>
            <a:headEnd/>
            <a:tailEnd/>
          </a:ln>
        </p:spPr>
      </p:pic>
      <p:sp>
        <p:nvSpPr>
          <p:cNvPr id="9" name="TextBox 8">
            <a:extLst>
              <a:ext uri="{FF2B5EF4-FFF2-40B4-BE49-F238E27FC236}">
                <a16:creationId xmlns:a16="http://schemas.microsoft.com/office/drawing/2014/main" xmlns="" id="{5ACA90AD-D957-44D3-A7CA-78DEFF809C88}"/>
              </a:ext>
            </a:extLst>
          </p:cNvPr>
          <p:cNvSpPr txBox="1"/>
          <p:nvPr/>
        </p:nvSpPr>
        <p:spPr>
          <a:xfrm>
            <a:off x="5805286" y="2314326"/>
            <a:ext cx="6272414" cy="4154984"/>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mn-lt"/>
              </a:rPr>
              <a:t>Any manufacturer's logo/trademark/reference that appears on the wrestling ear guards, including legal head covering, can be no more than 2-1/4 square inches with no dimension more than 2-1/4 inches and may appear no more than once on each cup of the ear guards.</a:t>
            </a:r>
          </a:p>
          <a:p>
            <a:pPr marL="342900" indent="-342900">
              <a:buFont typeface="Arial" panose="020B0604020202020204" pitchFamily="34" charset="0"/>
              <a:buChar char="•"/>
            </a:pPr>
            <a:r>
              <a:rPr lang="en-US" sz="2400" dirty="0">
                <a:latin typeface="+mn-lt"/>
              </a:rPr>
              <a:t>No additional manufacturer's logo/trademark or promotional reference shall be allowed on the wrestling ear guard. [</a:t>
            </a:r>
            <a:r>
              <a:rPr lang="en-US" sz="2400" b="1" dirty="0">
                <a:latin typeface="+mn-lt"/>
              </a:rPr>
              <a:t>Effective July 1, 2022]</a:t>
            </a:r>
            <a:endParaRPr lang="en-US" sz="2400" dirty="0">
              <a:latin typeface="+mn-lt"/>
            </a:endParaRPr>
          </a:p>
        </p:txBody>
      </p:sp>
    </p:spTree>
    <p:extLst>
      <p:ext uri="{BB962C8B-B14F-4D97-AF65-F5344CB8AC3E}">
        <p14:creationId xmlns:p14="http://schemas.microsoft.com/office/powerpoint/2010/main" val="5910574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11A5DA-D1DA-47BC-9DD3-2BA04DBAEAC1}"/>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3555" name="Content Placeholder 2">
            <a:extLst>
              <a:ext uri="{FF2B5EF4-FFF2-40B4-BE49-F238E27FC236}">
                <a16:creationId xmlns:a16="http://schemas.microsoft.com/office/drawing/2014/main" xmlns="" id="{0BC0B5F8-3802-401C-9EF9-8FC20224E2CD}"/>
              </a:ext>
            </a:extLst>
          </p:cNvPr>
          <p:cNvSpPr>
            <a:spLocks noGrp="1" noChangeArrowheads="1"/>
          </p:cNvSpPr>
          <p:nvPr>
            <p:ph idx="1"/>
          </p:nvPr>
        </p:nvSpPr>
        <p:spPr/>
        <p:txBody>
          <a:bodyPr/>
          <a:lstStyle/>
          <a:p>
            <a:r>
              <a:rPr lang="en-US" altLang="en-US"/>
              <a:t>The NFHS writes playing rules for 17 sports </a:t>
            </a:r>
            <a:br>
              <a:rPr lang="en-US" altLang="en-US"/>
            </a:br>
            <a:r>
              <a:rPr lang="en-US" altLang="en-US"/>
              <a:t>for boys and girls at the high school level.</a:t>
            </a:r>
          </a:p>
          <a:p>
            <a:pPr lvl="1"/>
            <a:r>
              <a:rPr lang="en-US" altLang="en-US"/>
              <a:t>Publishes 4 million pieces of materials annually.</a:t>
            </a:r>
          </a:p>
        </p:txBody>
      </p:sp>
      <p:sp>
        <p:nvSpPr>
          <p:cNvPr id="4" name="Footer Placeholder 3">
            <a:extLst>
              <a:ext uri="{FF2B5EF4-FFF2-40B4-BE49-F238E27FC236}">
                <a16:creationId xmlns:a16="http://schemas.microsoft.com/office/drawing/2014/main" xmlns="" id="{2DA4B781-7AA1-4D12-BD6C-554873061913}"/>
              </a:ext>
            </a:extLst>
          </p:cNvPr>
          <p:cNvSpPr>
            <a:spLocks noGrp="1"/>
          </p:cNvSpPr>
          <p:nvPr>
            <p:ph type="ftr" sz="quarter" idx="11"/>
          </p:nvPr>
        </p:nvSpPr>
        <p:spPr/>
        <p:txBody>
          <a:bodyPr/>
          <a:lstStyle/>
          <a:p>
            <a:pPr>
              <a:defRPr/>
            </a:pPr>
            <a:r>
              <a:rPr lang="en-US"/>
              <a:t>www.nfhs.org</a:t>
            </a:r>
          </a:p>
        </p:txBody>
      </p:sp>
      <p:pic>
        <p:nvPicPr>
          <p:cNvPr id="38" name="Picture 37" descr="A picture containing woman, sport, person, female&#10;&#10;Description automatically generated">
            <a:extLst>
              <a:ext uri="{FF2B5EF4-FFF2-40B4-BE49-F238E27FC236}">
                <a16:creationId xmlns:a16="http://schemas.microsoft.com/office/drawing/2014/main" xmlns="" id="{18D58579-80AC-4F5F-AC97-C6E2CBB07D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77617" y="4949577"/>
            <a:ext cx="1005840" cy="1431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38" descr="A picture containing game, sport, water, surfing&#10;&#10;Description automatically generated">
            <a:extLst>
              <a:ext uri="{FF2B5EF4-FFF2-40B4-BE49-F238E27FC236}">
                <a16:creationId xmlns:a16="http://schemas.microsoft.com/office/drawing/2014/main" xmlns="" id="{575F506B-CD57-43AA-BBF8-3B1070A470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77173" y="3454179"/>
            <a:ext cx="1062038"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39" descr="A person playing tennis&#10;&#10;Description automatically generated with low confidence">
            <a:extLst>
              <a:ext uri="{FF2B5EF4-FFF2-40B4-BE49-F238E27FC236}">
                <a16:creationId xmlns:a16="http://schemas.microsoft.com/office/drawing/2014/main" xmlns="" id="{6BE67FA9-33E9-4A69-9EC5-CD3C38C19AC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10093" y="3453290"/>
            <a:ext cx="1057168" cy="1426464"/>
          </a:xfrm>
          <a:prstGeom prst="rect">
            <a:avLst/>
          </a:prstGeom>
        </p:spPr>
      </p:pic>
      <p:pic>
        <p:nvPicPr>
          <p:cNvPr id="41" name="Picture 40" descr="A picture containing text, outdoor, player&#10;&#10;Description automatically generated">
            <a:extLst>
              <a:ext uri="{FF2B5EF4-FFF2-40B4-BE49-F238E27FC236}">
                <a16:creationId xmlns:a16="http://schemas.microsoft.com/office/drawing/2014/main" xmlns="" id="{3C9D4470-FB67-4738-84F5-2D19B3850C6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67665" y="3453290"/>
            <a:ext cx="1057168" cy="1426464"/>
          </a:xfrm>
          <a:prstGeom prst="rect">
            <a:avLst/>
          </a:prstGeom>
        </p:spPr>
      </p:pic>
      <p:pic>
        <p:nvPicPr>
          <p:cNvPr id="42" name="Picture 41" descr="Website&#10;&#10;Description automatically generated with medium confidence">
            <a:extLst>
              <a:ext uri="{FF2B5EF4-FFF2-40B4-BE49-F238E27FC236}">
                <a16:creationId xmlns:a16="http://schemas.microsoft.com/office/drawing/2014/main" xmlns="" id="{2D3A181F-50D1-4D26-AED2-024138CCD0F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86091" y="3453290"/>
            <a:ext cx="1057168" cy="1426464"/>
          </a:xfrm>
          <a:prstGeom prst="rect">
            <a:avLst/>
          </a:prstGeom>
        </p:spPr>
      </p:pic>
      <p:pic>
        <p:nvPicPr>
          <p:cNvPr id="43" name="Picture 42" descr="A picture containing text, person, person&#10;&#10;Description automatically generated">
            <a:extLst>
              <a:ext uri="{FF2B5EF4-FFF2-40B4-BE49-F238E27FC236}">
                <a16:creationId xmlns:a16="http://schemas.microsoft.com/office/drawing/2014/main" xmlns="" id="{DD0BC544-8692-4957-83E5-EBDF1DC0F9F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43224" y="3453290"/>
            <a:ext cx="1057168" cy="1426464"/>
          </a:xfrm>
          <a:prstGeom prst="rect">
            <a:avLst/>
          </a:prstGeom>
        </p:spPr>
      </p:pic>
      <p:pic>
        <p:nvPicPr>
          <p:cNvPr id="44" name="Picture 43" descr="A person kicking a football ball&#10;&#10;Description automatically generated with medium confidence">
            <a:extLst>
              <a:ext uri="{FF2B5EF4-FFF2-40B4-BE49-F238E27FC236}">
                <a16:creationId xmlns:a16="http://schemas.microsoft.com/office/drawing/2014/main" xmlns="" id="{93FF3EB6-C6EF-4881-A7C5-25F28925092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602879" y="3453290"/>
            <a:ext cx="1057168" cy="1426464"/>
          </a:xfrm>
          <a:prstGeom prst="rect">
            <a:avLst/>
          </a:prstGeom>
        </p:spPr>
      </p:pic>
      <p:pic>
        <p:nvPicPr>
          <p:cNvPr id="45" name="Picture 44" descr="A person jumping in the air&#10;&#10;Description automatically generated with low confidence">
            <a:extLst>
              <a:ext uri="{FF2B5EF4-FFF2-40B4-BE49-F238E27FC236}">
                <a16:creationId xmlns:a16="http://schemas.microsoft.com/office/drawing/2014/main" xmlns="" id="{4B34C923-647E-4D81-8179-3FBA4CD84FE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733696" y="3429000"/>
            <a:ext cx="1057168" cy="1426464"/>
          </a:xfrm>
          <a:prstGeom prst="rect">
            <a:avLst/>
          </a:prstGeom>
        </p:spPr>
      </p:pic>
      <p:pic>
        <p:nvPicPr>
          <p:cNvPr id="46" name="Picture 45" descr="A picture containing text, track and field&#10;&#10;Description automatically generated">
            <a:extLst>
              <a:ext uri="{FF2B5EF4-FFF2-40B4-BE49-F238E27FC236}">
                <a16:creationId xmlns:a16="http://schemas.microsoft.com/office/drawing/2014/main" xmlns="" id="{C8427C40-F865-45D6-984A-535E51B44A7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917145" y="3453290"/>
            <a:ext cx="1057168" cy="1426464"/>
          </a:xfrm>
          <a:prstGeom prst="rect">
            <a:avLst/>
          </a:prstGeom>
        </p:spPr>
      </p:pic>
      <p:pic>
        <p:nvPicPr>
          <p:cNvPr id="47" name="Picture 46">
            <a:extLst>
              <a:ext uri="{FF2B5EF4-FFF2-40B4-BE49-F238E27FC236}">
                <a16:creationId xmlns:a16="http://schemas.microsoft.com/office/drawing/2014/main" xmlns="" id="{1AD06F1C-C974-4314-8FE8-892A51A2032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018460" y="4961004"/>
            <a:ext cx="1057168" cy="1426464"/>
          </a:xfrm>
          <a:prstGeom prst="rect">
            <a:avLst/>
          </a:prstGeom>
        </p:spPr>
      </p:pic>
      <p:pic>
        <p:nvPicPr>
          <p:cNvPr id="48" name="Picture 47" descr="Text&#10;&#10;Description automatically generated">
            <a:extLst>
              <a:ext uri="{FF2B5EF4-FFF2-40B4-BE49-F238E27FC236}">
                <a16:creationId xmlns:a16="http://schemas.microsoft.com/office/drawing/2014/main" xmlns="" id="{DBA9D308-A4C3-43BC-8607-15BD13EE8CAE}"/>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167665" y="4961004"/>
            <a:ext cx="1057168" cy="1426464"/>
          </a:xfrm>
          <a:prstGeom prst="rect">
            <a:avLst/>
          </a:prstGeom>
        </p:spPr>
      </p:pic>
      <p:pic>
        <p:nvPicPr>
          <p:cNvPr id="49" name="Picture 48" descr="Graphical user interface, website&#10;&#10;Description automatically generated">
            <a:extLst>
              <a:ext uri="{FF2B5EF4-FFF2-40B4-BE49-F238E27FC236}">
                <a16:creationId xmlns:a16="http://schemas.microsoft.com/office/drawing/2014/main" xmlns="" id="{991B952C-FE82-4887-A649-1A51D0C66AA1}"/>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316870" y="4961004"/>
            <a:ext cx="1057168" cy="1426464"/>
          </a:xfrm>
          <a:prstGeom prst="rect">
            <a:avLst/>
          </a:prstGeom>
        </p:spPr>
      </p:pic>
      <p:pic>
        <p:nvPicPr>
          <p:cNvPr id="50" name="Picture 49" descr="Graphical user interface&#10;&#10;Description automatically generated with medium confidence">
            <a:extLst>
              <a:ext uri="{FF2B5EF4-FFF2-40B4-BE49-F238E27FC236}">
                <a16:creationId xmlns:a16="http://schemas.microsoft.com/office/drawing/2014/main" xmlns="" id="{C18613B8-F6AC-44B8-8D5D-E537A7C5C49C}"/>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449038" y="4949577"/>
            <a:ext cx="1057168" cy="1426464"/>
          </a:xfrm>
          <a:prstGeom prst="rect">
            <a:avLst/>
          </a:prstGeom>
        </p:spPr>
      </p:pic>
      <p:pic>
        <p:nvPicPr>
          <p:cNvPr id="51" name="Picture 50" descr="A person holding a tennis racket&#10;&#10;Description automatically generated with medium confidence">
            <a:extLst>
              <a:ext uri="{FF2B5EF4-FFF2-40B4-BE49-F238E27FC236}">
                <a16:creationId xmlns:a16="http://schemas.microsoft.com/office/drawing/2014/main" xmlns="" id="{A98C5462-56DB-4119-8AC7-D7191B7CE1E4}"/>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604630" y="4949577"/>
            <a:ext cx="1057168" cy="1426464"/>
          </a:xfrm>
          <a:prstGeom prst="rect">
            <a:avLst/>
          </a:prstGeom>
        </p:spPr>
      </p:pic>
      <p:pic>
        <p:nvPicPr>
          <p:cNvPr id="52" name="Picture 51" descr="A picture containing text, person, outdoor&#10;&#10;Description automatically generated">
            <a:extLst>
              <a:ext uri="{FF2B5EF4-FFF2-40B4-BE49-F238E27FC236}">
                <a16:creationId xmlns:a16="http://schemas.microsoft.com/office/drawing/2014/main" xmlns="" id="{D6BE3648-44D8-47EA-845A-9BC265A26CC6}"/>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763328" y="4961004"/>
            <a:ext cx="1057168" cy="1426464"/>
          </a:xfrm>
          <a:prstGeom prst="rect">
            <a:avLst/>
          </a:prstGeom>
        </p:spPr>
      </p:pic>
      <p:pic>
        <p:nvPicPr>
          <p:cNvPr id="53" name="Picture 52" descr="A picture containing text, track and field, sport&#10;&#10;Description automatically generated">
            <a:extLst>
              <a:ext uri="{FF2B5EF4-FFF2-40B4-BE49-F238E27FC236}">
                <a16:creationId xmlns:a16="http://schemas.microsoft.com/office/drawing/2014/main" xmlns="" id="{AD22ED79-6252-4B83-9284-45BC178B22A9}"/>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917145" y="4949577"/>
            <a:ext cx="1057168" cy="1426464"/>
          </a:xfrm>
          <a:prstGeom prst="rect">
            <a:avLst/>
          </a:prstGeom>
        </p:spPr>
      </p:pic>
      <p:pic>
        <p:nvPicPr>
          <p:cNvPr id="54" name="Picture 53" descr="A person playing golf&#10;&#10;Description automatically generated with medium confidence">
            <a:extLst>
              <a:ext uri="{FF2B5EF4-FFF2-40B4-BE49-F238E27FC236}">
                <a16:creationId xmlns:a16="http://schemas.microsoft.com/office/drawing/2014/main" xmlns="" id="{52764C9C-31E2-4B27-B9E8-8DDA64BBEDCE}"/>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rot="502613">
            <a:off x="10459480" y="816821"/>
            <a:ext cx="1247953" cy="1581912"/>
          </a:xfrm>
          <a:prstGeom prst="rect">
            <a:avLst/>
          </a:prstGeom>
        </p:spPr>
      </p:pic>
      <p:pic>
        <p:nvPicPr>
          <p:cNvPr id="55" name="Picture 54" descr="A picture containing text, track and field&#10;&#10;Description automatically generated">
            <a:extLst>
              <a:ext uri="{FF2B5EF4-FFF2-40B4-BE49-F238E27FC236}">
                <a16:creationId xmlns:a16="http://schemas.microsoft.com/office/drawing/2014/main" xmlns="" id="{4E368B9C-7968-4A33-9C1F-5F157C136F53}"/>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rot="19826161">
            <a:off x="9375705" y="1469639"/>
            <a:ext cx="1247953" cy="1581912"/>
          </a:xfrm>
          <a:prstGeom prst="rect">
            <a:avLst/>
          </a:prstGeom>
        </p:spPr>
      </p:pic>
    </p:spTree>
    <p:extLst>
      <p:ext uri="{BB962C8B-B14F-4D97-AF65-F5344CB8AC3E}">
        <p14:creationId xmlns:p14="http://schemas.microsoft.com/office/powerpoint/2010/main" val="12645301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4023C9-01B6-4D99-937C-0DDCF696AF06}"/>
              </a:ext>
            </a:extLst>
          </p:cNvPr>
          <p:cNvSpPr>
            <a:spLocks noGrp="1"/>
          </p:cNvSpPr>
          <p:nvPr>
            <p:ph type="title"/>
          </p:nvPr>
        </p:nvSpPr>
        <p:spPr/>
        <p:txBody>
          <a:bodyPr/>
          <a:lstStyle/>
          <a:p>
            <a:pPr>
              <a:defRPr/>
            </a:pPr>
            <a:r>
              <a:rPr lang="en-US" dirty="0"/>
              <a:t>NEW NFHS Rules App</a:t>
            </a:r>
          </a:p>
        </p:txBody>
      </p:sp>
      <p:sp>
        <p:nvSpPr>
          <p:cNvPr id="25603" name="Content Placeholder 2">
            <a:extLst>
              <a:ext uri="{FF2B5EF4-FFF2-40B4-BE49-F238E27FC236}">
                <a16:creationId xmlns:a16="http://schemas.microsoft.com/office/drawing/2014/main" xmlns="" id="{383A1F6F-FA90-4DD8-B861-FF317CAAAE01}"/>
              </a:ext>
            </a:extLst>
          </p:cNvPr>
          <p:cNvSpPr>
            <a:spLocks noGrp="1" noChangeArrowheads="1"/>
          </p:cNvSpPr>
          <p:nvPr>
            <p:ph idx="1"/>
          </p:nvPr>
        </p:nvSpPr>
        <p:spPr>
          <a:xfrm>
            <a:off x="5067300" y="1989138"/>
            <a:ext cx="6900863" cy="4338637"/>
          </a:xfrm>
        </p:spPr>
        <p:txBody>
          <a:bodyPr/>
          <a:lstStyle/>
          <a:p>
            <a:r>
              <a:rPr lang="en-US" altLang="en-US"/>
              <a:t>Rules App features:</a:t>
            </a:r>
          </a:p>
          <a:p>
            <a:pPr lvl="1"/>
            <a:r>
              <a:rPr lang="en-US" altLang="en-US"/>
              <a:t>Searchable</a:t>
            </a:r>
          </a:p>
          <a:p>
            <a:pPr lvl="1"/>
            <a:r>
              <a:rPr lang="en-US" altLang="en-US"/>
              <a:t>Highlight notes</a:t>
            </a:r>
          </a:p>
          <a:p>
            <a:pPr lvl="1"/>
            <a:r>
              <a:rPr lang="en-US" altLang="en-US"/>
              <a:t>Bookmarks</a:t>
            </a:r>
          </a:p>
          <a:p>
            <a:pPr lvl="1"/>
            <a:r>
              <a:rPr lang="en-US" altLang="en-US"/>
              <a:t>Quizzes for all sports</a:t>
            </a:r>
          </a:p>
          <a:p>
            <a:pPr lvl="1"/>
            <a:r>
              <a:rPr lang="en-US" altLang="en-US"/>
              <a:t>Easy navigation</a:t>
            </a:r>
          </a:p>
          <a:p>
            <a:pPr lvl="1"/>
            <a:r>
              <a:rPr lang="en-US" altLang="en-US"/>
              <a:t>Immediate availability</a:t>
            </a:r>
          </a:p>
          <a:p>
            <a:pPr lvl="1"/>
            <a:r>
              <a:rPr lang="en-US" altLang="en-US"/>
              <a:t>Free to paid members of the NFHS Coaches </a:t>
            </a:r>
            <a:br>
              <a:rPr lang="en-US" altLang="en-US"/>
            </a:br>
            <a:r>
              <a:rPr lang="en-US" altLang="en-US"/>
              <a:t>and Officials Associations</a:t>
            </a:r>
          </a:p>
          <a:p>
            <a:pPr lvl="1"/>
            <a:r>
              <a:rPr lang="en-US" altLang="en-US">
                <a:hlinkClick r:id="rId3"/>
              </a:rPr>
              <a:t>www.nfhs.org/erules</a:t>
            </a:r>
            <a:r>
              <a:rPr lang="en-US" altLang="en-US"/>
              <a:t> for more information</a:t>
            </a:r>
          </a:p>
        </p:txBody>
      </p:sp>
      <p:sp>
        <p:nvSpPr>
          <p:cNvPr id="4" name="Footer Placeholder 3">
            <a:extLst>
              <a:ext uri="{FF2B5EF4-FFF2-40B4-BE49-F238E27FC236}">
                <a16:creationId xmlns:a16="http://schemas.microsoft.com/office/drawing/2014/main" xmlns="" id="{7D469684-E5CD-40C9-A606-180D060025B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5" name="Picture 4" descr="A screenshot of a cell phone&#10;&#10;Description automatically generated">
            <a:extLst>
              <a:ext uri="{FF2B5EF4-FFF2-40B4-BE49-F238E27FC236}">
                <a16:creationId xmlns:a16="http://schemas.microsoft.com/office/drawing/2014/main" xmlns="" id="{C59CA35C-101B-42CD-8A60-04E418B2D3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13803" y="1989138"/>
            <a:ext cx="2505456" cy="4462272"/>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0F5C2C-FF2F-4349-B016-F0A3255BB736}"/>
              </a:ext>
            </a:extLst>
          </p:cNvPr>
          <p:cNvSpPr>
            <a:spLocks noGrp="1"/>
          </p:cNvSpPr>
          <p:nvPr>
            <p:ph type="title"/>
          </p:nvPr>
        </p:nvSpPr>
        <p:spPr/>
        <p:txBody>
          <a:bodyPr/>
          <a:lstStyle/>
          <a:p>
            <a:r>
              <a:rPr lang="en-US" altLang="en-US" sz="4000"/>
              <a:t/>
            </a:r>
            <a:br>
              <a:rPr lang="en-US" altLang="en-US" sz="4000"/>
            </a:br>
            <a:r>
              <a:rPr lang="en-US" altLang="en-US" sz="3600"/>
              <a:t>Guidelines for Schools and state associations for consideration of accommodations</a:t>
            </a:r>
            <a:r>
              <a:rPr lang="en-US" altLang="en-US"/>
              <a:t/>
            </a:r>
            <a:br>
              <a:rPr lang="en-US" altLang="en-US"/>
            </a:br>
            <a:endParaRPr lang="en-US"/>
          </a:p>
        </p:txBody>
      </p:sp>
      <p:sp>
        <p:nvSpPr>
          <p:cNvPr id="4" name="Footer Placeholder 3">
            <a:extLst>
              <a:ext uri="{FF2B5EF4-FFF2-40B4-BE49-F238E27FC236}">
                <a16:creationId xmlns:a16="http://schemas.microsoft.com/office/drawing/2014/main" xmlns="" id="{5D8FA7EE-1E51-4C08-81DE-D03D70177F7D}"/>
              </a:ext>
            </a:extLst>
          </p:cNvPr>
          <p:cNvSpPr>
            <a:spLocks noGrp="1"/>
          </p:cNvSpPr>
          <p:nvPr>
            <p:ph type="ftr"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5" name="Picture 2" descr="C:\Users\jhadd\Desktop\Inclusion Guidelines Chart.jpg">
            <a:extLst>
              <a:ext uri="{FF2B5EF4-FFF2-40B4-BE49-F238E27FC236}">
                <a16:creationId xmlns:a16="http://schemas.microsoft.com/office/drawing/2014/main" xmlns="" id="{3F2F22F1-1A44-4EB7-9FC8-77E74118502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78295" y="2120943"/>
            <a:ext cx="4435409"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75019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FDA67C-E26C-4EDB-8927-B1A5B5280CE4}"/>
              </a:ext>
            </a:extLst>
          </p:cNvPr>
          <p:cNvSpPr>
            <a:spLocks noGrp="1"/>
          </p:cNvSpPr>
          <p:nvPr>
            <p:ph type="title"/>
          </p:nvPr>
        </p:nvSpPr>
        <p:spPr>
          <a:xfrm>
            <a:off x="963613" y="4406900"/>
            <a:ext cx="8867775" cy="1362075"/>
          </a:xfrm>
        </p:spPr>
        <p:txBody>
          <a:bodyPr/>
          <a:lstStyle/>
          <a:p>
            <a:pPr>
              <a:defRPr/>
            </a:pPr>
            <a:r>
              <a:rPr lang="en-US" dirty="0"/>
              <a:t> NFHS Learning Center</a:t>
            </a:r>
          </a:p>
        </p:txBody>
      </p:sp>
      <p:sp>
        <p:nvSpPr>
          <p:cNvPr id="34819" name="Text Placeholder 2">
            <a:extLst>
              <a:ext uri="{FF2B5EF4-FFF2-40B4-BE49-F238E27FC236}">
                <a16:creationId xmlns:a16="http://schemas.microsoft.com/office/drawing/2014/main" xmlns="" id="{E7338CBA-3A12-4537-82AB-43A63235C968}"/>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DBC479B8-4789-C740-A4FB-3ED1798A4505}"/>
              </a:ext>
            </a:extLst>
          </p:cNvPr>
          <p:cNvSpPr>
            <a:spLocks noGrp="1"/>
          </p:cNvSpPr>
          <p:nvPr>
            <p:ph type="ftr" sz="quarter" idx="4294967295"/>
          </p:nvPr>
        </p:nvSpPr>
        <p:spPr>
          <a:xfrm>
            <a:off x="10199688" y="6524625"/>
            <a:ext cx="1992312" cy="295275"/>
          </a:xfrm>
        </p:spPr>
        <p:txBody>
          <a:bodyPr/>
          <a:lstStyle/>
          <a:p>
            <a:pPr>
              <a:defRPr/>
            </a:pPr>
            <a:r>
              <a:rPr lang="en-US"/>
              <a:t>www.nfhs.org</a:t>
            </a:r>
            <a:endParaRPr lang="en-US" dirty="0"/>
          </a:p>
        </p:txBody>
      </p:sp>
      <p:pic>
        <p:nvPicPr>
          <p:cNvPr id="6" name="Picture 5" descr="A picture containing text, outdoor, screenshot&#10;&#10;Description automatically generated">
            <a:extLst>
              <a:ext uri="{FF2B5EF4-FFF2-40B4-BE49-F238E27FC236}">
                <a16:creationId xmlns:a16="http://schemas.microsoft.com/office/drawing/2014/main" xmlns="" id="{F8BC622F-2D4C-2848-BF05-DBB41E6A5F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13"/>
            <a:ext cx="12192000" cy="6864626"/>
          </a:xfrm>
          <a:prstGeom prst="rect">
            <a:avLst/>
          </a:prstGeom>
        </p:spPr>
      </p:pic>
    </p:spTree>
    <p:extLst>
      <p:ext uri="{BB962C8B-B14F-4D97-AF65-F5344CB8AC3E}">
        <p14:creationId xmlns:p14="http://schemas.microsoft.com/office/powerpoint/2010/main" val="195510099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580864-A198-415A-BD75-06056A85545A}"/>
              </a:ext>
            </a:extLst>
          </p:cNvPr>
          <p:cNvSpPr>
            <a:spLocks noGrp="1"/>
          </p:cNvSpPr>
          <p:nvPr>
            <p:ph type="title"/>
          </p:nvPr>
        </p:nvSpPr>
        <p:spPr>
          <a:xfrm>
            <a:off x="963613" y="4406900"/>
            <a:ext cx="8867775" cy="1362075"/>
          </a:xfrm>
        </p:spPr>
        <p:txBody>
          <a:bodyPr/>
          <a:lstStyle/>
          <a:p>
            <a:pPr>
              <a:defRPr/>
            </a:pPr>
            <a:r>
              <a:rPr lang="en-US" dirty="0"/>
              <a:t>NFHS Network</a:t>
            </a:r>
          </a:p>
        </p:txBody>
      </p:sp>
      <p:sp>
        <p:nvSpPr>
          <p:cNvPr id="37891" name="Text Placeholder 2">
            <a:extLst>
              <a:ext uri="{FF2B5EF4-FFF2-40B4-BE49-F238E27FC236}">
                <a16:creationId xmlns:a16="http://schemas.microsoft.com/office/drawing/2014/main" xmlns="" id="{FEDD9F90-CD8E-418A-BC26-665E3EB75E5D}"/>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60A12-0810-47E6-8AFB-F7068F85C7F5}"/>
              </a:ext>
            </a:extLst>
          </p:cNvPr>
          <p:cNvSpPr>
            <a:spLocks noGrp="1"/>
          </p:cNvSpPr>
          <p:nvPr>
            <p:ph type="title"/>
          </p:nvPr>
        </p:nvSpPr>
        <p:spPr/>
        <p:txBody>
          <a:bodyPr/>
          <a:lstStyle/>
          <a:p>
            <a:pPr>
              <a:defRPr/>
            </a:pPr>
            <a:r>
              <a:rPr lang="en-US"/>
              <a:t>NFHS Network</a:t>
            </a:r>
            <a:endParaRPr lang="en-US" dirty="0"/>
          </a:p>
        </p:txBody>
      </p:sp>
      <p:sp>
        <p:nvSpPr>
          <p:cNvPr id="38915" name="Content Placeholder 2">
            <a:extLst>
              <a:ext uri="{FF2B5EF4-FFF2-40B4-BE49-F238E27FC236}">
                <a16:creationId xmlns:a16="http://schemas.microsoft.com/office/drawing/2014/main" xmlns="" id="{BFA2658C-2701-43C6-80C2-F9C481194AED}"/>
              </a:ext>
            </a:extLst>
          </p:cNvPr>
          <p:cNvSpPr>
            <a:spLocks noGrp="1" noChangeArrowheads="1"/>
          </p:cNvSpPr>
          <p:nvPr>
            <p:ph idx="1"/>
          </p:nvPr>
        </p:nvSpPr>
        <p:spPr>
          <a:xfrm>
            <a:off x="1941513" y="1989138"/>
            <a:ext cx="4802187" cy="4338637"/>
          </a:xfrm>
        </p:spPr>
        <p:txBody>
          <a:bodyPr/>
          <a:lstStyle/>
          <a:p>
            <a:r>
              <a:rPr lang="en-US" altLang="en-US"/>
              <a:t>By 2025, every high school sporting event in America will be streamed live. </a:t>
            </a:r>
          </a:p>
          <a:p>
            <a:r>
              <a:rPr lang="en-US" altLang="en-US"/>
              <a:t>The NFHS Network will be </a:t>
            </a:r>
            <a:br>
              <a:rPr lang="en-US" altLang="en-US"/>
            </a:br>
            <a:r>
              <a:rPr lang="en-US" altLang="en-US"/>
              <a:t>THE DESTINATION for fans </a:t>
            </a:r>
            <a:br>
              <a:rPr lang="en-US" altLang="en-US"/>
            </a:br>
            <a:r>
              <a:rPr lang="en-US" altLang="en-US"/>
              <a:t>to view these broadcasts. </a:t>
            </a:r>
          </a:p>
          <a:p>
            <a:r>
              <a:rPr lang="en-US" altLang="en-US"/>
              <a:t>27 Different Sports and Activities</a:t>
            </a:r>
          </a:p>
        </p:txBody>
      </p:sp>
      <p:sp>
        <p:nvSpPr>
          <p:cNvPr id="38916" name="Footer Placeholder 4">
            <a:extLst>
              <a:ext uri="{FF2B5EF4-FFF2-40B4-BE49-F238E27FC236}">
                <a16:creationId xmlns:a16="http://schemas.microsoft.com/office/drawing/2014/main" xmlns="" id="{246A7CF3-2EFE-411F-97C2-4A880DDD2DEE}"/>
              </a:ext>
            </a:extLst>
          </p:cNvPr>
          <p:cNvSpPr txBox="1">
            <a:spLocks noChangeArrowheads="1"/>
          </p:cNvSpPr>
          <p:nvPr/>
        </p:nvSpPr>
        <p:spPr bwMode="auto">
          <a:xfrm>
            <a:off x="8677275" y="5651500"/>
            <a:ext cx="30543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Wingdings" panose="05000000000000000000" pitchFamily="2" charset="2"/>
              <a:buChar char="§"/>
              <a:defRPr sz="2600">
                <a:solidFill>
                  <a:schemeClr val="tx1"/>
                </a:solidFill>
                <a:latin typeface="Calibri" panose="020F0502020204030204" pitchFamily="34" charset="0"/>
              </a:defRPr>
            </a:lvl1pPr>
            <a:lvl2pPr indent="-285750">
              <a:buFont typeface="Arial" panose="020B0604020202020204" pitchFamily="34" charset="0"/>
              <a:buChar char="•"/>
              <a:defRPr sz="2400">
                <a:solidFill>
                  <a:schemeClr val="tx1"/>
                </a:solidFill>
                <a:latin typeface="Calibri" panose="020F0502020204030204" pitchFamily="34" charset="0"/>
              </a:defRPr>
            </a:lvl2pPr>
            <a:lvl3pPr indent="-228600">
              <a:buFont typeface="Calibri" panose="020F0502020204030204" pitchFamily="34" charset="0"/>
              <a:buChar char="–"/>
              <a:defRPr sz="2000">
                <a:solidFill>
                  <a:schemeClr val="tx1"/>
                </a:solidFill>
                <a:latin typeface="Calibri" panose="020F0502020204030204" pitchFamily="34" charset="0"/>
              </a:defRPr>
            </a:lvl3pPr>
            <a:lvl4pPr indent="-228600">
              <a:buFont typeface="Courier New" panose="02070309020205020404" pitchFamily="49" charset="0"/>
              <a:buChar char="o"/>
              <a:defRPr sz="2000">
                <a:solidFill>
                  <a:schemeClr val="tx1"/>
                </a:solidFill>
                <a:latin typeface="Calibri" panose="020F0502020204030204" pitchFamily="34" charset="0"/>
              </a:defRPr>
            </a:lvl4pPr>
            <a:lvl5pPr indent="-228600">
              <a:buFont typeface="Arial" panose="020B0604020202020204" pitchFamily="34" charset="0"/>
              <a:buChar char="»"/>
              <a:defRPr sz="2000">
                <a:solidFill>
                  <a:schemeClr val="tx1"/>
                </a:solidFill>
                <a:latin typeface="Calibri" panose="020F0502020204030204" pitchFamily="34" charset="0"/>
              </a:defRPr>
            </a:lvl5pPr>
            <a:lvl6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2200" b="1" i="0" u="sng" strike="noStrike" kern="1200" cap="none" spc="0" normalizeH="0" baseline="0" noProof="0">
                <a:ln>
                  <a:noFill/>
                </a:ln>
                <a:solidFill>
                  <a:srgbClr val="00205B"/>
                </a:solidFill>
                <a:effectLst/>
                <a:uLnTx/>
                <a:uFillTx/>
                <a:latin typeface="Calibri" panose="020F0502020204030204" pitchFamily="34" charset="0"/>
                <a:ea typeface="+mn-ea"/>
                <a:cs typeface="Arial" panose="020B0604020202020204" pitchFamily="34" charset="0"/>
              </a:rPr>
              <a:t>www.NFHSnetwork.com</a:t>
            </a:r>
          </a:p>
        </p:txBody>
      </p:sp>
      <p:pic>
        <p:nvPicPr>
          <p:cNvPr id="38917" name="Picture 6">
            <a:extLst>
              <a:ext uri="{FF2B5EF4-FFF2-40B4-BE49-F238E27FC236}">
                <a16:creationId xmlns:a16="http://schemas.microsoft.com/office/drawing/2014/main" xmlns="" id="{634F527C-38CF-45FF-B426-4A9AF8B2E7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4700" y="1889125"/>
            <a:ext cx="50673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8" name="Picture 7" descr="A close up of a sign&#10;&#10;Description automatically generated">
            <a:extLst>
              <a:ext uri="{FF2B5EF4-FFF2-40B4-BE49-F238E27FC236}">
                <a16:creationId xmlns:a16="http://schemas.microsoft.com/office/drawing/2014/main" xmlns="" id="{90893D14-5825-4C91-BD1E-467E1A573F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24700" y="4910138"/>
            <a:ext cx="1268413" cy="148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20262B"/>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B41000DE-E878-4821-A582-BD013015CFDB}"/>
              </a:ext>
            </a:extLst>
          </p:cNvPr>
          <p:cNvSpPr>
            <a:spLocks noGrp="1"/>
          </p:cNvSpPr>
          <p:nvPr>
            <p:ph type="ftr" sz="quarter" idx="3"/>
          </p:nvPr>
        </p:nvSpPr>
        <p:spPr>
          <a:xfrm>
            <a:off x="10199688" y="6524625"/>
            <a:ext cx="1992312" cy="295275"/>
          </a:xfr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414B56"/>
                </a:solidFill>
                <a:effectLst/>
                <a:uLnTx/>
                <a:uFillTx/>
                <a:latin typeface="Arial" panose="020B0604020202020204" pitchFamily="34" charset="0"/>
                <a:ea typeface="+mn-ea"/>
                <a:cs typeface="Arial" panose="020B0604020202020204" pitchFamily="34" charset="0"/>
              </a:rPr>
              <a:t>www.nfhs.org</a:t>
            </a:r>
          </a:p>
        </p:txBody>
      </p:sp>
      <p:pic>
        <p:nvPicPr>
          <p:cNvPr id="40963" name="Picture 5" descr="Slide10.png">
            <a:extLst>
              <a:ext uri="{FF2B5EF4-FFF2-40B4-BE49-F238E27FC236}">
                <a16:creationId xmlns:a16="http://schemas.microsoft.com/office/drawing/2014/main" xmlns="" id="{F40B21C5-BFFC-4F71-9658-E47C8A2CE68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E787F9-B3B1-48F2-892C-7A1116C682C3}"/>
              </a:ext>
            </a:extLst>
          </p:cNvPr>
          <p:cNvSpPr>
            <a:spLocks noGrp="1"/>
          </p:cNvSpPr>
          <p:nvPr>
            <p:ph type="ctrTitle"/>
          </p:nvPr>
        </p:nvSpPr>
        <p:spPr/>
        <p:txBody>
          <a:bodyPr/>
          <a:lstStyle/>
          <a:p>
            <a:r>
              <a:rPr lang="en-US" dirty="0"/>
              <a:t>Thank you. Have a wonderful season!</a:t>
            </a:r>
          </a:p>
        </p:txBody>
      </p:sp>
      <p:sp>
        <p:nvSpPr>
          <p:cNvPr id="3" name="Subtitle 2">
            <a:extLst>
              <a:ext uri="{FF2B5EF4-FFF2-40B4-BE49-F238E27FC236}">
                <a16:creationId xmlns:a16="http://schemas.microsoft.com/office/drawing/2014/main" xmlns="" id="{00778549-E484-4976-AAD9-69968761C7E8}"/>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337334275"/>
      </p:ext>
    </p:extLst>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0-21 NFHS Stock PowerPoint Slides_Wide Format" id="{725F808C-C656-4527-9920-E17E8DCB53BC}" vid="{251B590C-D577-4E71-8485-1C402ECE82F2}"/>
    </a:ext>
  </a:extLst>
</a:theme>
</file>

<file path=ppt/theme/theme2.xml><?xml version="1.0" encoding="utf-8"?>
<a:theme xmlns:a="http://schemas.openxmlformats.org/drawingml/2006/main" name="1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0-21 NFHS Stock PowerPoint Slides_Wide Format" id="{AFB6AFDB-9441-4101-A010-325E7393A86D}" vid="{6EEE9F5D-7D94-405F-ADC3-CE551A4F8991}"/>
    </a:ext>
  </a:extLst>
</a:theme>
</file>

<file path=ppt/theme/theme3.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1-22 NFHS Stock PowerPoint Slides_Wide Format" id="{1A9F365B-03EC-4D58-818A-E072E36BA363}" vid="{C4157D0B-CF8F-4B23-A3F9-D5C83EA2560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1009</TotalTime>
  <Words>4219</Words>
  <Application>Microsoft Office PowerPoint</Application>
  <PresentationFormat>Custom</PresentationFormat>
  <Paragraphs>360</Paragraphs>
  <Slides>75</Slides>
  <Notes>25</Notes>
  <HiddenSlides>0</HiddenSlides>
  <MMClips>0</MMClips>
  <ScaleCrop>false</ScaleCrop>
  <HeadingPairs>
    <vt:vector size="4" baseType="variant">
      <vt:variant>
        <vt:lpstr>Theme</vt:lpstr>
      </vt:variant>
      <vt:variant>
        <vt:i4>3</vt:i4>
      </vt:variant>
      <vt:variant>
        <vt:lpstr>Slide Titles</vt:lpstr>
      </vt:variant>
      <vt:variant>
        <vt:i4>75</vt:i4>
      </vt:variant>
    </vt:vector>
  </HeadingPairs>
  <TitlesOfParts>
    <vt:vector size="78" baseType="lpstr">
      <vt:lpstr>Office Theme</vt:lpstr>
      <vt:lpstr>1_Office Theme</vt:lpstr>
      <vt:lpstr>Office Theme</vt:lpstr>
      <vt:lpstr>2022-23 nfhs wrestling rule interpretation powerpoint</vt:lpstr>
      <vt:lpstr>PowerPoint Presentation</vt:lpstr>
      <vt:lpstr>National Federation of  State High School Associations</vt:lpstr>
      <vt:lpstr>NFHS Rules Review Committee</vt:lpstr>
      <vt:lpstr>Rule changes</vt:lpstr>
      <vt:lpstr>Uniforms 4-1-1a Note, 4-1-1c note</vt:lpstr>
      <vt:lpstr>Rule 4-1-1a NOTE</vt:lpstr>
      <vt:lpstr>Rule 4-1-1c NOTE</vt:lpstr>
      <vt:lpstr>Rule 4-1-1a and 4-1-1c NOTES</vt:lpstr>
      <vt:lpstr>Rule 4-2-1 Facial hair </vt:lpstr>
      <vt:lpstr>Rule 4-2-1 HAIR control and adornments </vt:lpstr>
      <vt:lpstr>Rule 4-2-1 Facial hair and hair control</vt:lpstr>
      <vt:lpstr>Rule 4-2-1 Facial hair and hair control</vt:lpstr>
      <vt:lpstr>Rule 4-2-1 Facial hair and hair control</vt:lpstr>
      <vt:lpstr>Rule 4-2-1 Facial hair and hair control</vt:lpstr>
      <vt:lpstr>Current Weight Classifications rule 4-4-1</vt:lpstr>
      <vt:lpstr>Rule 4-5-7 Weighing-in </vt:lpstr>
      <vt:lpstr>Rule 4-5-7 weighing-in</vt:lpstr>
      <vt:lpstr>Rule 4-5-7 weighing-in</vt:lpstr>
      <vt:lpstr>SHOELACES 4-1-3, 5-24-6d, 5-27-1e, 7-3-5, 7-6-6d, 8-1-1, 8-1-2f exc. (2), 8-1-4 exc., stalling penalty chart</vt:lpstr>
      <vt:lpstr>Rule 4-1-3 wrestlers’ uniform (shoelaces)</vt:lpstr>
      <vt:lpstr>Rule 5-24-6d STALLING (SHOELACES)</vt:lpstr>
      <vt:lpstr>Rule 5-27-1e,f TECHNICAL VIOLATIONS (SHOELACES)</vt:lpstr>
      <vt:lpstr>Rule 5-27-1e,f TECHNICAL VIOLATIONS (SHOELACES)</vt:lpstr>
      <vt:lpstr>Rule 5-27-1e,f TECHNICAL VIOLATIONS (SHOELACES)</vt:lpstr>
      <vt:lpstr>Rule 7-3-5 TECHNICAL VIOLATIONS (SHOELACES)</vt:lpstr>
      <vt:lpstr>Rule 7-6-6d STALLING (SHOELACES)</vt:lpstr>
      <vt:lpstr>Rule 7-6-6d STALLING (SHOELACES)</vt:lpstr>
      <vt:lpstr>Rule 8-1-1, 8-1-2 (2)EXC., 8-1-4 EXC. Penalty administration</vt:lpstr>
      <vt:lpstr>Rule 8-1-1 penalty administration (shoelaces)</vt:lpstr>
      <vt:lpstr>Rule 8-1-1 penalty administration (shoelaces)</vt:lpstr>
      <vt:lpstr>Rule 8-1-2 EXC. penalty administration (shoelaces)</vt:lpstr>
      <vt:lpstr>Rule 8-1-2 EXC. penalty administration (shoelaces)</vt:lpstr>
      <vt:lpstr>Rule 8-1-2 EXC. penalty administration (shoelaces)</vt:lpstr>
      <vt:lpstr>Rule 8-1-2 EXC. penalty administration (shoelaces)</vt:lpstr>
      <vt:lpstr>Rule 8-1-2 EXC. penalty administration (shoelaces)</vt:lpstr>
      <vt:lpstr>Rule 8-1-4 EXC. penalty administration (shoelaces)</vt:lpstr>
      <vt:lpstr>Rule 8-1-4 EXC. penalty administration (shoelaces)</vt:lpstr>
      <vt:lpstr>Rule 8-1-4 EXC. penalty administration (shoelaces)</vt:lpstr>
      <vt:lpstr>STALLING PENALTY CHART (SHOELACES)</vt:lpstr>
      <vt:lpstr>Editorial changes</vt:lpstr>
      <vt:lpstr>Rule 3-1-14 referee’s duties</vt:lpstr>
      <vt:lpstr>Rule 5-21-1 random draw</vt:lpstr>
      <vt:lpstr>Rule 5-21-1 random draw</vt:lpstr>
      <vt:lpstr>Corrections</vt:lpstr>
      <vt:lpstr>Corrections</vt:lpstr>
      <vt:lpstr>Points of emphasis</vt:lpstr>
      <vt:lpstr>Good sporting behavior</vt:lpstr>
      <vt:lpstr>sportsmanship</vt:lpstr>
      <vt:lpstr>sportsmanship</vt:lpstr>
      <vt:lpstr>sportsmanship</vt:lpstr>
      <vt:lpstr>sportsmanship</vt:lpstr>
      <vt:lpstr>sportsmanship</vt:lpstr>
      <vt:lpstr>sportsmanship</vt:lpstr>
      <vt:lpstr>sportsmanship</vt:lpstr>
      <vt:lpstr>PowerPoint Presentation</vt:lpstr>
      <vt:lpstr>Illegal harmful holds and maneuvers</vt:lpstr>
      <vt:lpstr>Illegal harmful holds and maneuvers</vt:lpstr>
      <vt:lpstr>Illegal harmful holds and maneuvers</vt:lpstr>
      <vt:lpstr>Illegal harmful holds and maneuvers</vt:lpstr>
      <vt:lpstr>Uniforms</vt:lpstr>
      <vt:lpstr>uniforms</vt:lpstr>
      <vt:lpstr>uniforms</vt:lpstr>
      <vt:lpstr>uniforms</vt:lpstr>
      <vt:lpstr>Rules Reminders</vt:lpstr>
      <vt:lpstr>Logo on EAR GUARDS Rule 4-1-4</vt:lpstr>
      <vt:lpstr>National Federation of  State High School Associations</vt:lpstr>
      <vt:lpstr>NEW NFHS Rules App</vt:lpstr>
      <vt:lpstr> Guidelines for Schools and state associations for consideration of accommodations </vt:lpstr>
      <vt:lpstr> NFHS Learning Center</vt:lpstr>
      <vt:lpstr>PowerPoint Presentation</vt:lpstr>
      <vt:lpstr>NFHS Network</vt:lpstr>
      <vt:lpstr>NFHS Network</vt:lpstr>
      <vt:lpstr>PowerPoint Presentation</vt:lpstr>
      <vt:lpstr>Thank you. Have a wonderful season!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2022-23 nfhs wrestling rule interpretation powerpoint</dc:title>
  <dc:creator>B. Elliot Hopkins</dc:creator>
  <cp:lastModifiedBy>jay</cp:lastModifiedBy>
  <cp:revision>9</cp:revision>
  <dcterms:created xsi:type="dcterms:W3CDTF">2022-07-26T12:43:05Z</dcterms:created>
  <dcterms:modified xsi:type="dcterms:W3CDTF">2022-09-27T17:31:40Z</dcterms:modified>
</cp:coreProperties>
</file>