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tif" ContentType="image/tif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44" r:id="rId6"/>
    <p:sldMasterId id="2147483846" r:id="rId7"/>
  </p:sldMasterIdLst>
  <p:notesMasterIdLst>
    <p:notesMasterId r:id="rId50"/>
  </p:notesMasterIdLst>
  <p:handoutMasterIdLst>
    <p:handoutMasterId r:id="rId51"/>
  </p:handoutMasterIdLst>
  <p:sldIdLst>
    <p:sldId id="256" r:id="rId8"/>
    <p:sldId id="258" r:id="rId9"/>
    <p:sldId id="259" r:id="rId10"/>
    <p:sldId id="263" r:id="rId11"/>
    <p:sldId id="742" r:id="rId12"/>
    <p:sldId id="264" r:id="rId13"/>
    <p:sldId id="295" r:id="rId14"/>
    <p:sldId id="704" r:id="rId15"/>
    <p:sldId id="267" r:id="rId16"/>
    <p:sldId id="296" r:id="rId17"/>
    <p:sldId id="700" r:id="rId18"/>
    <p:sldId id="675" r:id="rId19"/>
    <p:sldId id="711" r:id="rId20"/>
    <p:sldId id="692" r:id="rId21"/>
    <p:sldId id="741" r:id="rId22"/>
    <p:sldId id="740" r:id="rId23"/>
    <p:sldId id="739" r:id="rId24"/>
    <p:sldId id="676" r:id="rId25"/>
    <p:sldId id="705" r:id="rId26"/>
    <p:sldId id="743" r:id="rId27"/>
    <p:sldId id="744" r:id="rId28"/>
    <p:sldId id="745" r:id="rId29"/>
    <p:sldId id="746" r:id="rId30"/>
    <p:sldId id="706" r:id="rId31"/>
    <p:sldId id="707" r:id="rId32"/>
    <p:sldId id="708" r:id="rId33"/>
    <p:sldId id="709" r:id="rId34"/>
    <p:sldId id="269" r:id="rId35"/>
    <p:sldId id="297" r:id="rId36"/>
    <p:sldId id="702" r:id="rId37"/>
    <p:sldId id="688" r:id="rId38"/>
    <p:sldId id="703" r:id="rId39"/>
    <p:sldId id="293" r:id="rId40"/>
    <p:sldId id="736" r:id="rId41"/>
    <p:sldId id="687" r:id="rId42"/>
    <p:sldId id="286" r:id="rId43"/>
    <p:sldId id="280" r:id="rId44"/>
    <p:sldId id="292" r:id="rId45"/>
    <p:sldId id="689" r:id="rId46"/>
    <p:sldId id="691" r:id="rId47"/>
    <p:sldId id="690" r:id="rId48"/>
    <p:sldId id="285" r:id="rId49"/>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817" autoAdjust="0"/>
  </p:normalViewPr>
  <p:slideViewPr>
    <p:cSldViewPr snapToGrid="0">
      <p:cViewPr>
        <p:scale>
          <a:sx n="117" d="100"/>
          <a:sy n="117" d="100"/>
        </p:scale>
        <p:origin x="-300" y="-48"/>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385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835AC-7BA7-4682-989B-B4469A7BE958}" type="doc">
      <dgm:prSet loTypeId="urn:microsoft.com/office/officeart/2005/8/layout/process2" loCatId="process" qsTypeId="urn:microsoft.com/office/officeart/2005/8/quickstyle/3d1" qsCatId="3D" csTypeId="urn:microsoft.com/office/officeart/2005/8/colors/accent1_2" csCatId="accent1" phldr="1"/>
      <dgm:spPr/>
    </dgm:pt>
    <dgm:pt modelId="{A4B1C3FC-98EB-4743-88AD-22E7AF2C2744}">
      <dgm:prSet phldrT="[Text]" custT="1"/>
      <dgm:spPr>
        <a:solidFill>
          <a:srgbClr val="0070C0"/>
        </a:solidFill>
      </dgm:spPr>
      <dgm:t>
        <a:bodyPr/>
        <a:lstStyle/>
        <a:p>
          <a:r>
            <a:rPr lang="en-US" sz="2800" b="1" dirty="0">
              <a:solidFill>
                <a:srgbClr val="002060"/>
              </a:solidFill>
            </a:rPr>
            <a:t>Request of Accommodation by School</a:t>
          </a:r>
        </a:p>
      </dgm:t>
    </dgm:pt>
    <dgm:pt modelId="{D4991291-1D3E-49AD-9CBC-D0B9480E48C8}" type="parTrans" cxnId="{05CFB480-C94C-46BA-9D7B-6DF45AE78C94}">
      <dgm:prSet/>
      <dgm:spPr/>
      <dgm:t>
        <a:bodyPr/>
        <a:lstStyle/>
        <a:p>
          <a:endParaRPr lang="en-US"/>
        </a:p>
      </dgm:t>
    </dgm:pt>
    <dgm:pt modelId="{12393197-0948-4A68-B416-80DA6D82F802}" type="sibTrans" cxnId="{05CFB480-C94C-46BA-9D7B-6DF45AE78C94}">
      <dgm:prSet/>
      <dgm:spPr>
        <a:solidFill>
          <a:srgbClr val="0070C0"/>
        </a:solidFill>
      </dgm:spPr>
      <dgm:t>
        <a:bodyPr/>
        <a:lstStyle/>
        <a:p>
          <a:endParaRPr lang="en-US"/>
        </a:p>
      </dgm:t>
    </dgm:pt>
    <dgm:pt modelId="{B16E6055-EDFB-49CD-ADAA-FDEF4DB85E63}">
      <dgm:prSet phldrT="[Text]" custT="1"/>
      <dgm:spPr>
        <a:solidFill>
          <a:srgbClr val="00863D"/>
        </a:solidFill>
      </dgm:spPr>
      <dgm:t>
        <a:bodyPr/>
        <a:lstStyle/>
        <a:p>
          <a:r>
            <a:rPr lang="en-US" sz="2800" b="1" dirty="0">
              <a:solidFill>
                <a:srgbClr val="002060"/>
              </a:solidFill>
            </a:rPr>
            <a:t>State Association Review</a:t>
          </a:r>
        </a:p>
      </dgm:t>
    </dgm:pt>
    <dgm:pt modelId="{78247F97-FD25-4C5F-9666-5E55F5994353}" type="parTrans" cxnId="{6C944AC2-CA94-4106-AA60-6E20D448C346}">
      <dgm:prSet/>
      <dgm:spPr/>
      <dgm:t>
        <a:bodyPr/>
        <a:lstStyle/>
        <a:p>
          <a:endParaRPr lang="en-US"/>
        </a:p>
      </dgm:t>
    </dgm:pt>
    <dgm:pt modelId="{D20C67F8-AAF8-4724-915D-77557D87321F}" type="sibTrans" cxnId="{6C944AC2-CA94-4106-AA60-6E20D448C346}">
      <dgm:prSet/>
      <dgm:spPr>
        <a:solidFill>
          <a:srgbClr val="00863D"/>
        </a:solidFill>
      </dgm:spPr>
      <dgm:t>
        <a:bodyPr/>
        <a:lstStyle/>
        <a:p>
          <a:endParaRPr lang="en-US"/>
        </a:p>
      </dgm:t>
    </dgm:pt>
    <dgm:pt modelId="{4068724F-2656-4DEE-8646-FBCC5EBABA02}">
      <dgm:prSet phldrT="[Text]" custT="1"/>
      <dgm:spPr>
        <a:solidFill>
          <a:srgbClr val="92D050"/>
        </a:solidFill>
      </dgm:spPr>
      <dgm:t>
        <a:bodyPr/>
        <a:lstStyle/>
        <a:p>
          <a:r>
            <a:rPr lang="en-US" sz="2800" b="1" dirty="0">
              <a:solidFill>
                <a:srgbClr val="002060"/>
              </a:solidFill>
            </a:rPr>
            <a:t>Written Determination from State Association</a:t>
          </a:r>
        </a:p>
      </dgm:t>
    </dgm:pt>
    <dgm:pt modelId="{FAAC5704-6B2A-4B05-9EDA-DE8545C6F142}" type="parTrans" cxnId="{5C61A390-6C4B-403E-8828-4A4FC3C6E8E5}">
      <dgm:prSet/>
      <dgm:spPr/>
      <dgm:t>
        <a:bodyPr/>
        <a:lstStyle/>
        <a:p>
          <a:endParaRPr lang="en-US"/>
        </a:p>
      </dgm:t>
    </dgm:pt>
    <dgm:pt modelId="{2F7F4A87-BEE7-4E09-B612-3204FA584649}" type="sibTrans" cxnId="{5C61A390-6C4B-403E-8828-4A4FC3C6E8E5}">
      <dgm:prSet/>
      <dgm:spPr>
        <a:solidFill>
          <a:srgbClr val="92D050"/>
        </a:solidFill>
      </dgm:spPr>
      <dgm:t>
        <a:bodyPr/>
        <a:lstStyle/>
        <a:p>
          <a:endParaRPr lang="en-US"/>
        </a:p>
      </dgm:t>
    </dgm:pt>
    <dgm:pt modelId="{C0FB0C7E-CBFB-467B-AFF4-93B0DB7DE455}">
      <dgm:prSet phldrT="[Text]" custT="1"/>
      <dgm:spPr>
        <a:solidFill>
          <a:srgbClr val="FF9900"/>
        </a:solidFill>
      </dgm:spPr>
      <dgm:t>
        <a:bodyPr/>
        <a:lstStyle/>
        <a:p>
          <a:r>
            <a:rPr lang="en-US" sz="2800" b="1" dirty="0">
              <a:solidFill>
                <a:srgbClr val="002060"/>
              </a:solidFill>
            </a:rPr>
            <a:t>Competition with Approval of Accommodation</a:t>
          </a:r>
        </a:p>
      </dgm:t>
    </dgm:pt>
    <dgm:pt modelId="{EDFEC1E4-8B44-45FE-A702-04F6E064F983}" type="parTrans" cxnId="{7F4796E1-4B24-48EB-9A61-95684270EB79}">
      <dgm:prSet/>
      <dgm:spPr/>
      <dgm:t>
        <a:bodyPr/>
        <a:lstStyle/>
        <a:p>
          <a:endParaRPr lang="en-US"/>
        </a:p>
      </dgm:t>
    </dgm:pt>
    <dgm:pt modelId="{4507DC97-E1FA-4606-AC09-9FB57177F915}" type="sibTrans" cxnId="{7F4796E1-4B24-48EB-9A61-95684270EB79}">
      <dgm:prSet/>
      <dgm:spPr/>
      <dgm:t>
        <a:bodyPr/>
        <a:lstStyle/>
        <a:p>
          <a:endParaRPr lang="en-US"/>
        </a:p>
      </dgm:t>
    </dgm:pt>
    <dgm:pt modelId="{3C30647F-7023-47BD-80BB-626465400E8D}" type="pres">
      <dgm:prSet presAssocID="{EEF835AC-7BA7-4682-989B-B4469A7BE958}" presName="linearFlow" presStyleCnt="0">
        <dgm:presLayoutVars>
          <dgm:resizeHandles val="exact"/>
        </dgm:presLayoutVars>
      </dgm:prSet>
      <dgm:spPr/>
    </dgm:pt>
    <dgm:pt modelId="{6C3C8CD8-03F6-4926-B2B3-2F28F2B74F3D}" type="pres">
      <dgm:prSet presAssocID="{A4B1C3FC-98EB-4743-88AD-22E7AF2C2744}" presName="node" presStyleLbl="node1" presStyleIdx="0" presStyleCnt="4" custScaleX="276936">
        <dgm:presLayoutVars>
          <dgm:bulletEnabled val="1"/>
        </dgm:presLayoutVars>
      </dgm:prSet>
      <dgm:spPr/>
      <dgm:t>
        <a:bodyPr/>
        <a:lstStyle/>
        <a:p>
          <a:endParaRPr lang="en-US"/>
        </a:p>
      </dgm:t>
    </dgm:pt>
    <dgm:pt modelId="{8B9802B6-2A1E-4E46-A9A1-063D127DDAE3}" type="pres">
      <dgm:prSet presAssocID="{12393197-0948-4A68-B416-80DA6D82F802}" presName="sibTrans" presStyleLbl="sibTrans2D1" presStyleIdx="0" presStyleCnt="3"/>
      <dgm:spPr/>
      <dgm:t>
        <a:bodyPr/>
        <a:lstStyle/>
        <a:p>
          <a:endParaRPr lang="en-US"/>
        </a:p>
      </dgm:t>
    </dgm:pt>
    <dgm:pt modelId="{578203D9-898F-4F4A-9BE7-8A65F5DFD6C3}" type="pres">
      <dgm:prSet presAssocID="{12393197-0948-4A68-B416-80DA6D82F802}" presName="connectorText" presStyleLbl="sibTrans2D1" presStyleIdx="0" presStyleCnt="3"/>
      <dgm:spPr/>
      <dgm:t>
        <a:bodyPr/>
        <a:lstStyle/>
        <a:p>
          <a:endParaRPr lang="en-US"/>
        </a:p>
      </dgm:t>
    </dgm:pt>
    <dgm:pt modelId="{9C66D5C4-3F28-4921-83F2-F1FF3306E118}" type="pres">
      <dgm:prSet presAssocID="{B16E6055-EDFB-49CD-ADAA-FDEF4DB85E63}" presName="node" presStyleLbl="node1" presStyleIdx="1" presStyleCnt="4" custScaleX="276936">
        <dgm:presLayoutVars>
          <dgm:bulletEnabled val="1"/>
        </dgm:presLayoutVars>
      </dgm:prSet>
      <dgm:spPr/>
      <dgm:t>
        <a:bodyPr/>
        <a:lstStyle/>
        <a:p>
          <a:endParaRPr lang="en-US"/>
        </a:p>
      </dgm:t>
    </dgm:pt>
    <dgm:pt modelId="{6D5D513C-4235-4773-8C1B-9E7F89B220E5}" type="pres">
      <dgm:prSet presAssocID="{D20C67F8-AAF8-4724-915D-77557D87321F}" presName="sibTrans" presStyleLbl="sibTrans2D1" presStyleIdx="1" presStyleCnt="3"/>
      <dgm:spPr/>
      <dgm:t>
        <a:bodyPr/>
        <a:lstStyle/>
        <a:p>
          <a:endParaRPr lang="en-US"/>
        </a:p>
      </dgm:t>
    </dgm:pt>
    <dgm:pt modelId="{1E604530-974B-4C1A-8B72-606D473BCC3D}" type="pres">
      <dgm:prSet presAssocID="{D20C67F8-AAF8-4724-915D-77557D87321F}" presName="connectorText" presStyleLbl="sibTrans2D1" presStyleIdx="1" presStyleCnt="3"/>
      <dgm:spPr/>
      <dgm:t>
        <a:bodyPr/>
        <a:lstStyle/>
        <a:p>
          <a:endParaRPr lang="en-US"/>
        </a:p>
      </dgm:t>
    </dgm:pt>
    <dgm:pt modelId="{5DA36336-D0CB-40A5-8731-D425E2D33E05}" type="pres">
      <dgm:prSet presAssocID="{4068724F-2656-4DEE-8646-FBCC5EBABA02}" presName="node" presStyleLbl="node1" presStyleIdx="2" presStyleCnt="4" custScaleX="276936">
        <dgm:presLayoutVars>
          <dgm:bulletEnabled val="1"/>
        </dgm:presLayoutVars>
      </dgm:prSet>
      <dgm:spPr/>
      <dgm:t>
        <a:bodyPr/>
        <a:lstStyle/>
        <a:p>
          <a:endParaRPr lang="en-US"/>
        </a:p>
      </dgm:t>
    </dgm:pt>
    <dgm:pt modelId="{B90EB91F-9EE4-4C62-8F32-F6603E646A01}" type="pres">
      <dgm:prSet presAssocID="{2F7F4A87-BEE7-4E09-B612-3204FA584649}" presName="sibTrans" presStyleLbl="sibTrans2D1" presStyleIdx="2" presStyleCnt="3"/>
      <dgm:spPr/>
      <dgm:t>
        <a:bodyPr/>
        <a:lstStyle/>
        <a:p>
          <a:endParaRPr lang="en-US"/>
        </a:p>
      </dgm:t>
    </dgm:pt>
    <dgm:pt modelId="{0E2AA5C6-6727-452A-87A1-E25382C0D418}" type="pres">
      <dgm:prSet presAssocID="{2F7F4A87-BEE7-4E09-B612-3204FA584649}" presName="connectorText" presStyleLbl="sibTrans2D1" presStyleIdx="2" presStyleCnt="3"/>
      <dgm:spPr/>
      <dgm:t>
        <a:bodyPr/>
        <a:lstStyle/>
        <a:p>
          <a:endParaRPr lang="en-US"/>
        </a:p>
      </dgm:t>
    </dgm:pt>
    <dgm:pt modelId="{F4A4317D-A8D5-4F6D-86D0-7E3DF23970CB}" type="pres">
      <dgm:prSet presAssocID="{C0FB0C7E-CBFB-467B-AFF4-93B0DB7DE455}" presName="node" presStyleLbl="node1" presStyleIdx="3" presStyleCnt="4" custScaleX="276936">
        <dgm:presLayoutVars>
          <dgm:bulletEnabled val="1"/>
        </dgm:presLayoutVars>
      </dgm:prSet>
      <dgm:spPr/>
      <dgm:t>
        <a:bodyPr/>
        <a:lstStyle/>
        <a:p>
          <a:endParaRPr lang="en-US"/>
        </a:p>
      </dgm:t>
    </dgm:pt>
  </dgm:ptLst>
  <dgm:cxnLst>
    <dgm:cxn modelId="{DFEB2EA2-22A8-4296-A315-F022669C5299}" type="presOf" srcId="{12393197-0948-4A68-B416-80DA6D82F802}" destId="{578203D9-898F-4F4A-9BE7-8A65F5DFD6C3}" srcOrd="1" destOrd="0" presId="urn:microsoft.com/office/officeart/2005/8/layout/process2"/>
    <dgm:cxn modelId="{AC5D88F4-16F9-44A3-B0D0-D7F70501C482}" type="presOf" srcId="{D20C67F8-AAF8-4724-915D-77557D87321F}" destId="{1E604530-974B-4C1A-8B72-606D473BCC3D}" srcOrd="1" destOrd="0" presId="urn:microsoft.com/office/officeart/2005/8/layout/process2"/>
    <dgm:cxn modelId="{0DAE6020-F727-4221-9D8C-F471C7ECFCA3}" type="presOf" srcId="{2F7F4A87-BEE7-4E09-B612-3204FA584649}" destId="{0E2AA5C6-6727-452A-87A1-E25382C0D418}" srcOrd="1" destOrd="0" presId="urn:microsoft.com/office/officeart/2005/8/layout/process2"/>
    <dgm:cxn modelId="{6289C320-2366-4073-BA7B-1775B30BD6BB}" type="presOf" srcId="{B16E6055-EDFB-49CD-ADAA-FDEF4DB85E63}" destId="{9C66D5C4-3F28-4921-83F2-F1FF3306E118}" srcOrd="0" destOrd="0" presId="urn:microsoft.com/office/officeart/2005/8/layout/process2"/>
    <dgm:cxn modelId="{7F4796E1-4B24-48EB-9A61-95684270EB79}" srcId="{EEF835AC-7BA7-4682-989B-B4469A7BE958}" destId="{C0FB0C7E-CBFB-467B-AFF4-93B0DB7DE455}" srcOrd="3" destOrd="0" parTransId="{EDFEC1E4-8B44-45FE-A702-04F6E064F983}" sibTransId="{4507DC97-E1FA-4606-AC09-9FB57177F915}"/>
    <dgm:cxn modelId="{D2B360B3-A64C-438E-AD0B-C38745FCC767}" type="presOf" srcId="{12393197-0948-4A68-B416-80DA6D82F802}" destId="{8B9802B6-2A1E-4E46-A9A1-063D127DDAE3}" srcOrd="0" destOrd="0" presId="urn:microsoft.com/office/officeart/2005/8/layout/process2"/>
    <dgm:cxn modelId="{9E8BC785-E561-4C30-ACC4-8DBEE20BD076}" type="presOf" srcId="{4068724F-2656-4DEE-8646-FBCC5EBABA02}" destId="{5DA36336-D0CB-40A5-8731-D425E2D33E05}" srcOrd="0" destOrd="0" presId="urn:microsoft.com/office/officeart/2005/8/layout/process2"/>
    <dgm:cxn modelId="{8A04564D-DFC3-4AED-B9BB-21134384C2B8}" type="presOf" srcId="{D20C67F8-AAF8-4724-915D-77557D87321F}" destId="{6D5D513C-4235-4773-8C1B-9E7F89B220E5}" srcOrd="0" destOrd="0" presId="urn:microsoft.com/office/officeart/2005/8/layout/process2"/>
    <dgm:cxn modelId="{C02850E0-5C67-4240-82C9-453100E99C98}" type="presOf" srcId="{2F7F4A87-BEE7-4E09-B612-3204FA584649}" destId="{B90EB91F-9EE4-4C62-8F32-F6603E646A01}" srcOrd="0" destOrd="0" presId="urn:microsoft.com/office/officeart/2005/8/layout/process2"/>
    <dgm:cxn modelId="{5C61A390-6C4B-403E-8828-4A4FC3C6E8E5}" srcId="{EEF835AC-7BA7-4682-989B-B4469A7BE958}" destId="{4068724F-2656-4DEE-8646-FBCC5EBABA02}" srcOrd="2" destOrd="0" parTransId="{FAAC5704-6B2A-4B05-9EDA-DE8545C6F142}" sibTransId="{2F7F4A87-BEE7-4E09-B612-3204FA584649}"/>
    <dgm:cxn modelId="{734E00A6-C3C0-4639-9F17-A85C2507D71B}" type="presOf" srcId="{EEF835AC-7BA7-4682-989B-B4469A7BE958}" destId="{3C30647F-7023-47BD-80BB-626465400E8D}" srcOrd="0" destOrd="0" presId="urn:microsoft.com/office/officeart/2005/8/layout/process2"/>
    <dgm:cxn modelId="{6C944AC2-CA94-4106-AA60-6E20D448C346}" srcId="{EEF835AC-7BA7-4682-989B-B4469A7BE958}" destId="{B16E6055-EDFB-49CD-ADAA-FDEF4DB85E63}" srcOrd="1" destOrd="0" parTransId="{78247F97-FD25-4C5F-9666-5E55F5994353}" sibTransId="{D20C67F8-AAF8-4724-915D-77557D87321F}"/>
    <dgm:cxn modelId="{32A694F1-F8F5-4B9E-89B3-AB43CA62109E}" type="presOf" srcId="{C0FB0C7E-CBFB-467B-AFF4-93B0DB7DE455}" destId="{F4A4317D-A8D5-4F6D-86D0-7E3DF23970CB}" srcOrd="0" destOrd="0" presId="urn:microsoft.com/office/officeart/2005/8/layout/process2"/>
    <dgm:cxn modelId="{115E0C7D-3DF0-4EE9-B473-D8F07398FCB7}" type="presOf" srcId="{A4B1C3FC-98EB-4743-88AD-22E7AF2C2744}" destId="{6C3C8CD8-03F6-4926-B2B3-2F28F2B74F3D}" srcOrd="0" destOrd="0" presId="urn:microsoft.com/office/officeart/2005/8/layout/process2"/>
    <dgm:cxn modelId="{05CFB480-C94C-46BA-9D7B-6DF45AE78C94}" srcId="{EEF835AC-7BA7-4682-989B-B4469A7BE958}" destId="{A4B1C3FC-98EB-4743-88AD-22E7AF2C2744}" srcOrd="0" destOrd="0" parTransId="{D4991291-1D3E-49AD-9CBC-D0B9480E48C8}" sibTransId="{12393197-0948-4A68-B416-80DA6D82F802}"/>
    <dgm:cxn modelId="{44098E46-57C9-4726-9768-0FF69003A78B}" type="presParOf" srcId="{3C30647F-7023-47BD-80BB-626465400E8D}" destId="{6C3C8CD8-03F6-4926-B2B3-2F28F2B74F3D}" srcOrd="0" destOrd="0" presId="urn:microsoft.com/office/officeart/2005/8/layout/process2"/>
    <dgm:cxn modelId="{D3824AE5-A81F-4A1B-9B64-7A4A1F8F9017}" type="presParOf" srcId="{3C30647F-7023-47BD-80BB-626465400E8D}" destId="{8B9802B6-2A1E-4E46-A9A1-063D127DDAE3}" srcOrd="1" destOrd="0" presId="urn:microsoft.com/office/officeart/2005/8/layout/process2"/>
    <dgm:cxn modelId="{0976AAD1-A3BB-43D2-B79A-72C05C1F34FE}" type="presParOf" srcId="{8B9802B6-2A1E-4E46-A9A1-063D127DDAE3}" destId="{578203D9-898F-4F4A-9BE7-8A65F5DFD6C3}" srcOrd="0" destOrd="0" presId="urn:microsoft.com/office/officeart/2005/8/layout/process2"/>
    <dgm:cxn modelId="{3F24DA6C-7FF8-4700-8944-5C1793AA7FA5}" type="presParOf" srcId="{3C30647F-7023-47BD-80BB-626465400E8D}" destId="{9C66D5C4-3F28-4921-83F2-F1FF3306E118}" srcOrd="2" destOrd="0" presId="urn:microsoft.com/office/officeart/2005/8/layout/process2"/>
    <dgm:cxn modelId="{B53821D5-CF00-4B55-83C3-8D3CC5B4042A}" type="presParOf" srcId="{3C30647F-7023-47BD-80BB-626465400E8D}" destId="{6D5D513C-4235-4773-8C1B-9E7F89B220E5}" srcOrd="3" destOrd="0" presId="urn:microsoft.com/office/officeart/2005/8/layout/process2"/>
    <dgm:cxn modelId="{E38AC65F-794B-4CD4-87BF-5ACAA1BB19CE}" type="presParOf" srcId="{6D5D513C-4235-4773-8C1B-9E7F89B220E5}" destId="{1E604530-974B-4C1A-8B72-606D473BCC3D}" srcOrd="0" destOrd="0" presId="urn:microsoft.com/office/officeart/2005/8/layout/process2"/>
    <dgm:cxn modelId="{971A29DD-6CAC-459E-B300-43A091576EB9}" type="presParOf" srcId="{3C30647F-7023-47BD-80BB-626465400E8D}" destId="{5DA36336-D0CB-40A5-8731-D425E2D33E05}" srcOrd="4" destOrd="0" presId="urn:microsoft.com/office/officeart/2005/8/layout/process2"/>
    <dgm:cxn modelId="{97D4B087-8E95-43D6-BD9E-066920FD9A52}" type="presParOf" srcId="{3C30647F-7023-47BD-80BB-626465400E8D}" destId="{B90EB91F-9EE4-4C62-8F32-F6603E646A01}" srcOrd="5" destOrd="0" presId="urn:microsoft.com/office/officeart/2005/8/layout/process2"/>
    <dgm:cxn modelId="{4A421C0E-08F8-4BEF-912A-A34F6148AAB9}" type="presParOf" srcId="{B90EB91F-9EE4-4C62-8F32-F6603E646A01}" destId="{0E2AA5C6-6727-452A-87A1-E25382C0D418}" srcOrd="0" destOrd="0" presId="urn:microsoft.com/office/officeart/2005/8/layout/process2"/>
    <dgm:cxn modelId="{BBFB45B0-E9C2-4821-B789-2711D2B21D89}" type="presParOf" srcId="{3C30647F-7023-47BD-80BB-626465400E8D}" destId="{F4A4317D-A8D5-4F6D-86D0-7E3DF23970CB}"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C8CD8-03F6-4926-B2B3-2F28F2B74F3D}">
      <dsp:nvSpPr>
        <dsp:cNvPr id="0" name=""/>
        <dsp:cNvSpPr/>
      </dsp:nvSpPr>
      <dsp:spPr>
        <a:xfrm>
          <a:off x="0" y="3706"/>
          <a:ext cx="6116052" cy="689085"/>
        </a:xfrm>
        <a:prstGeom prst="roundRect">
          <a:avLst>
            <a:gd name="adj" fmla="val 1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Request of Accommodation by School</a:t>
          </a:r>
        </a:p>
      </dsp:txBody>
      <dsp:txXfrm>
        <a:off x="20183" y="23889"/>
        <a:ext cx="6075686" cy="648719"/>
      </dsp:txXfrm>
    </dsp:sp>
    <dsp:sp modelId="{8B9802B6-2A1E-4E46-A9A1-063D127DDAE3}">
      <dsp:nvSpPr>
        <dsp:cNvPr id="0" name=""/>
        <dsp:cNvSpPr/>
      </dsp:nvSpPr>
      <dsp:spPr>
        <a:xfrm rot="5400000">
          <a:off x="2928822" y="710019"/>
          <a:ext cx="258407" cy="310088"/>
        </a:xfrm>
        <a:prstGeom prst="rightArrow">
          <a:avLst>
            <a:gd name="adj1" fmla="val 60000"/>
            <a:gd name="adj2" fmla="val 50000"/>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5000" y="735859"/>
        <a:ext cx="186052" cy="180885"/>
      </dsp:txXfrm>
    </dsp:sp>
    <dsp:sp modelId="{9C66D5C4-3F28-4921-83F2-F1FF3306E118}">
      <dsp:nvSpPr>
        <dsp:cNvPr id="0" name=""/>
        <dsp:cNvSpPr/>
      </dsp:nvSpPr>
      <dsp:spPr>
        <a:xfrm>
          <a:off x="0" y="1037335"/>
          <a:ext cx="6116052" cy="689085"/>
        </a:xfrm>
        <a:prstGeom prst="roundRect">
          <a:avLst>
            <a:gd name="adj" fmla="val 1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State Association Review</a:t>
          </a:r>
        </a:p>
      </dsp:txBody>
      <dsp:txXfrm>
        <a:off x="20183" y="1057518"/>
        <a:ext cx="6075686" cy="648719"/>
      </dsp:txXfrm>
    </dsp:sp>
    <dsp:sp modelId="{6D5D513C-4235-4773-8C1B-9E7F89B220E5}">
      <dsp:nvSpPr>
        <dsp:cNvPr id="0" name=""/>
        <dsp:cNvSpPr/>
      </dsp:nvSpPr>
      <dsp:spPr>
        <a:xfrm rot="5400000">
          <a:off x="2928822" y="1743648"/>
          <a:ext cx="258407" cy="310088"/>
        </a:xfrm>
        <a:prstGeom prst="rightArrow">
          <a:avLst>
            <a:gd name="adj1" fmla="val 60000"/>
            <a:gd name="adj2" fmla="val 50000"/>
          </a:avLst>
        </a:prstGeom>
        <a:solidFill>
          <a:srgbClr val="00863D"/>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5000" y="1769488"/>
        <a:ext cx="186052" cy="180885"/>
      </dsp:txXfrm>
    </dsp:sp>
    <dsp:sp modelId="{5DA36336-D0CB-40A5-8731-D425E2D33E05}">
      <dsp:nvSpPr>
        <dsp:cNvPr id="0" name=""/>
        <dsp:cNvSpPr/>
      </dsp:nvSpPr>
      <dsp:spPr>
        <a:xfrm>
          <a:off x="0" y="2070963"/>
          <a:ext cx="6116052" cy="689085"/>
        </a:xfrm>
        <a:prstGeom prst="roundRect">
          <a:avLst>
            <a:gd name="adj" fmla="val 1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Written Determination from State Association</a:t>
          </a:r>
        </a:p>
      </dsp:txBody>
      <dsp:txXfrm>
        <a:off x="20183" y="2091146"/>
        <a:ext cx="6075686" cy="648719"/>
      </dsp:txXfrm>
    </dsp:sp>
    <dsp:sp modelId="{B90EB91F-9EE4-4C62-8F32-F6603E646A01}">
      <dsp:nvSpPr>
        <dsp:cNvPr id="0" name=""/>
        <dsp:cNvSpPr/>
      </dsp:nvSpPr>
      <dsp:spPr>
        <a:xfrm rot="5400000">
          <a:off x="2928822" y="2777276"/>
          <a:ext cx="258407" cy="310088"/>
        </a:xfrm>
        <a:prstGeom prst="rightArrow">
          <a:avLst>
            <a:gd name="adj1" fmla="val 60000"/>
            <a:gd name="adj2" fmla="val 50000"/>
          </a:avLst>
        </a:prstGeom>
        <a:solidFill>
          <a:srgbClr val="92D05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2965000" y="2803116"/>
        <a:ext cx="186052" cy="180885"/>
      </dsp:txXfrm>
    </dsp:sp>
    <dsp:sp modelId="{F4A4317D-A8D5-4F6D-86D0-7E3DF23970CB}">
      <dsp:nvSpPr>
        <dsp:cNvPr id="0" name=""/>
        <dsp:cNvSpPr/>
      </dsp:nvSpPr>
      <dsp:spPr>
        <a:xfrm>
          <a:off x="0" y="3104592"/>
          <a:ext cx="6116052" cy="689085"/>
        </a:xfrm>
        <a:prstGeom prst="roundRect">
          <a:avLst>
            <a:gd name="adj" fmla="val 10000"/>
          </a:avLst>
        </a:prstGeom>
        <a:solidFill>
          <a:srgbClr val="FF99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solidFill>
                <a:srgbClr val="002060"/>
              </a:solidFill>
            </a:rPr>
            <a:t>Competition with Approval of Accommodation</a:t>
          </a:r>
        </a:p>
      </dsp:txBody>
      <dsp:txXfrm>
        <a:off x="20183" y="3124775"/>
        <a:ext cx="6075686" cy="6487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6C7E80D5-F1A8-4E6F-862E-E650C877881E}" type="datetimeFigureOut">
              <a:rPr lang="en-US"/>
              <a:pPr>
                <a:defRPr/>
              </a:pPr>
              <a:t>7/13/2022</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5785C147-DE6E-44AF-9501-F5A9E3994E64}" type="datetimeFigureOut">
              <a:rPr lang="en-US"/>
              <a:pPr>
                <a:defRPr/>
              </a:pPr>
              <a:t>7/13/2022</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32203387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is the national leader and advocate for high school athletics and performing arts programs. Services of the NFHS reach more than 19,000 high schools and 12 million participants throughout the </a:t>
            </a:r>
            <a:r>
              <a:rPr lang="en-US" b="0" dirty="0"/>
              <a:t>eight </a:t>
            </a:r>
            <a:r>
              <a:rPr lang="en-US" dirty="0"/>
              <a:t>NFHS sections across</a:t>
            </a:r>
            <a:r>
              <a:rPr lang="en-US" baseline="0" dirty="0"/>
              <a:t> the U.S.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 significant responsibility</a:t>
            </a:r>
            <a:r>
              <a:rPr lang="en-US" baseline="0" dirty="0"/>
              <a:t> of the NFHS is the commitment to writing quality playing rules for 17 high school sports for boys and girls, in addition to providing educational resources for high school coaches, officials, parents and students.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It is the vision of the NFHS to help prepare tomorrow’s leaders for the next level of life through the many program offerings in education-based</a:t>
            </a:r>
            <a:r>
              <a:rPr lang="en-US" baseline="0" dirty="0"/>
              <a:t> athletics and activities.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1447176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All rules committee recommended rules changes are vetted through the NFHS Rules Review Committee before advancing to the NFHS Board of Directors for final action.  The committee, as</a:t>
            </a:r>
            <a:r>
              <a:rPr lang="en-US" baseline="0" dirty="0"/>
              <a:t> you see, is comprised of all NFHS Director of Sports and chaired by the NFHS Chief Operating Officer.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500812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of the 2022 NFHS Swimming and Diving Rules Committee members include the representation of eight sections, the NFHS Officials Association, the NFHS Coaches Association, and Rules Committee Chair.</a:t>
            </a: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NFHS writes playing rules for 17 sports, publishes High School Today (HST) along with several other key publications totaling</a:t>
            </a:r>
            <a:r>
              <a:rPr lang="en-US" baseline="0" dirty="0"/>
              <a:t> over </a:t>
            </a:r>
            <a:r>
              <a:rPr lang="en-US" b="0" i="0" baseline="0" dirty="0"/>
              <a:t>four</a:t>
            </a:r>
            <a:r>
              <a:rPr lang="en-US" b="1" i="1" baseline="0" dirty="0"/>
              <a:t> </a:t>
            </a:r>
            <a:r>
              <a:rPr lang="en-US" baseline="0" dirty="0"/>
              <a:t>million pieces annually.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773500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1" fontAlgn="base" latinLnBrk="0" hangingPunct="1">
              <a:lnSpc>
                <a:spcPct val="100000"/>
              </a:lnSpc>
              <a:spcBef>
                <a:spcPct val="30000"/>
              </a:spcBef>
              <a:spcAft>
                <a:spcPct val="0"/>
              </a:spcAft>
              <a:buClrTx/>
              <a:buSzTx/>
              <a:buFontTx/>
              <a:buNone/>
              <a:tabLst/>
              <a:defRPr/>
            </a:pPr>
            <a:r>
              <a:rPr lang="en-US" sz="1200" dirty="0">
                <a:latin typeface="+mn-lt"/>
              </a:rPr>
              <a:t>Rules app for all NFHS rules books and case books are available on iTunes and Google Play. Rules books and case books are cross-linked and enabled for searchable content.</a:t>
            </a:r>
          </a:p>
          <a:p>
            <a:pPr defTabSz="912813" eaLnBrk="1" hangingPunct="1"/>
            <a:endParaRPr lang="en-US" altLang="en-US" sz="1200" baseline="0" dirty="0">
              <a:latin typeface="+mn-lt"/>
            </a:endParaRPr>
          </a:p>
          <a:p>
            <a:pPr marL="171450" indent="-171450" defTabSz="912813" eaLnBrk="1" hangingPunct="1">
              <a:buFont typeface="Arial" panose="020B0604020202020204" pitchFamily="34" charset="0"/>
              <a:buChar char="•"/>
            </a:pPr>
            <a:r>
              <a:rPr lang="en-US" altLang="en-US" sz="1200" baseline="0" dirty="0">
                <a:latin typeface="+mn-lt"/>
              </a:rPr>
              <a:t>App is free to download</a:t>
            </a:r>
          </a:p>
          <a:p>
            <a:pPr marL="171450" indent="-171450" defTabSz="912813" eaLnBrk="1" hangingPunct="1">
              <a:buFont typeface="Arial" panose="020B0604020202020204" pitchFamily="34" charset="0"/>
              <a:buChar char="•"/>
            </a:pPr>
            <a:r>
              <a:rPr lang="en-US" altLang="en-US" sz="1200" baseline="0" dirty="0">
                <a:latin typeface="+mn-lt"/>
              </a:rPr>
              <a:t>Each book subscription is $6.99</a:t>
            </a:r>
          </a:p>
          <a:p>
            <a:pPr marL="171450" indent="-171450" defTabSz="912813" eaLnBrk="1" hangingPunct="1">
              <a:buFont typeface="Arial" panose="020B0604020202020204" pitchFamily="34" charset="0"/>
              <a:buChar char="•"/>
            </a:pPr>
            <a:r>
              <a:rPr lang="en-US" altLang="en-US" sz="1200" baseline="0" dirty="0">
                <a:latin typeface="+mn-lt"/>
              </a:rPr>
              <a:t>NFHS Coaches and Officials Association paid members get all books for free</a:t>
            </a:r>
          </a:p>
          <a:p>
            <a:pPr marL="171450" indent="-171450" defTabSz="912813" eaLnBrk="1" hangingPunct="1">
              <a:buFont typeface="Arial" panose="020B0604020202020204" pitchFamily="34" charset="0"/>
              <a:buChar char="•"/>
            </a:pPr>
            <a:r>
              <a:rPr lang="en-US" altLang="en-US" sz="1200" baseline="0" dirty="0">
                <a:latin typeface="+mn-lt"/>
              </a:rPr>
              <a:t>100% states members get books for free in sports designated by their state</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74300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a:latin typeface="+mn-lt"/>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a:latin typeface="+mn-lt"/>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a:latin typeface="+mn-lt"/>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a:latin typeface="+mn-lt"/>
                <a:cs typeface="Arial" pitchFamily="34" charset="0"/>
              </a:rPr>
              <a:t>Contest officials shall defer decisions on rule accommodations to the respective state association. </a:t>
            </a:r>
          </a:p>
          <a:p>
            <a:pPr marL="166688" indent="-166688">
              <a:spcBef>
                <a:spcPct val="0"/>
              </a:spcBef>
              <a:buFontTx/>
              <a:buChar char="•"/>
            </a:pPr>
            <a:r>
              <a:rPr lang="en-US" altLang="en-US">
                <a:latin typeface="+mn-lt"/>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B636AB-DB23-480D-9D5C-23A68D9D16EA}" type="slidenum">
              <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164995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spcBef>
                <a:spcPts val="0"/>
              </a:spcBef>
              <a:spcAft>
                <a:spcPts val="0"/>
              </a:spcAft>
              <a:buFont typeface="Arial" panose="020B0604020202020204" pitchFamily="34" charset="0"/>
              <a:buChar char="•"/>
            </a:pPr>
            <a:r>
              <a:rPr lang="en-US" sz="1200" b="1" kern="1200" dirty="0">
                <a:solidFill>
                  <a:schemeClr val="tx1"/>
                </a:solidFill>
                <a:effectLst/>
                <a:latin typeface="+mn-lt"/>
                <a:ea typeface="+mn-ea"/>
                <a:cs typeface="+mn-cs"/>
              </a:rPr>
              <a:t>Rule 2-3-1 </a:t>
            </a:r>
            <a:r>
              <a:rPr lang="en-US" sz="1200" kern="1200" dirty="0">
                <a:solidFill>
                  <a:schemeClr val="tx1"/>
                </a:solidFill>
                <a:effectLst/>
                <a:latin typeface="+mn-lt"/>
                <a:ea typeface="+mn-ea"/>
                <a:cs typeface="+mn-cs"/>
              </a:rPr>
              <a:t>Changes the width of the line on the pool bottom, length of the crossline, where the line terminates from the end wall and end wall targets below the water. </a:t>
            </a:r>
          </a:p>
          <a:p>
            <a:pPr marL="171450" marR="0" indent="-171450">
              <a:spcBef>
                <a:spcPts val="0"/>
              </a:spcBef>
              <a:spcAft>
                <a:spcPts val="0"/>
              </a:spcAft>
              <a:buFont typeface="Arial" panose="020B0604020202020204" pitchFamily="34" charset="0"/>
              <a:buChar char="•"/>
            </a:pPr>
            <a:r>
              <a:rPr lang="en-US" sz="1200" b="1" dirty="0">
                <a:effectLst/>
                <a:latin typeface="Calibri" panose="020F0502020204030204" pitchFamily="34" charset="0"/>
                <a:ea typeface="Times New Roman" panose="02020603050405020304" pitchFamily="18" charset="0"/>
              </a:rPr>
              <a:t>Rule 2-4-4 </a:t>
            </a:r>
            <a:r>
              <a:rPr lang="en-US" sz="1200" b="0" dirty="0">
                <a:effectLst/>
                <a:latin typeface="Calibri" panose="020F0502020204030204" pitchFamily="34" charset="0"/>
                <a:ea typeface="Times New Roman" panose="02020603050405020304" pitchFamily="18" charset="0"/>
              </a:rPr>
              <a:t>Moves language regarding end walls to rule 2-3-1</a:t>
            </a:r>
            <a:endParaRPr lang="en-US" sz="1200" b="0" dirty="0">
              <a:effectLst/>
              <a:latin typeface="Times New Roman" panose="02020603050405020304" pitchFamily="18" charset="0"/>
              <a:ea typeface="Times New Roman" panose="02020603050405020304" pitchFamily="18" charset="0"/>
            </a:endParaRPr>
          </a:p>
          <a:p>
            <a:pPr marL="0" indent="0">
              <a:buFont typeface="Wingdings" panose="05000000000000000000" pitchFamily="2" charset="2"/>
              <a:buNone/>
            </a:pP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Rationale:  </a:t>
            </a:r>
            <a:r>
              <a:rPr lang="en-US" sz="1800" dirty="0">
                <a:effectLst/>
                <a:latin typeface="Calibri" panose="020F0502020204030204" pitchFamily="34" charset="0"/>
                <a:ea typeface="Times New Roman" panose="02020603050405020304" pitchFamily="18" charset="0"/>
              </a:rPr>
              <a:t>The updated language standardizes the size and distance of pool markings for newly constructed or renovated facilities after January 1, 2023. The change places the recommended tolerance for end walls above water into Rule 2-3-1 and changes the recommendation from 2 inches (5.08 centimeters) to a maximum of 12 inches (0.3 meters) above the water surface.</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1194697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Rule 2-4-4 </a:t>
            </a:r>
            <a:r>
              <a:rPr lang="en-US" sz="1200" b="0" dirty="0">
                <a:effectLst/>
                <a:latin typeface="Calibri" panose="020F0502020204030204" pitchFamily="34" charset="0"/>
                <a:ea typeface="Times New Roman" panose="02020603050405020304" pitchFamily="18" charset="0"/>
              </a:rPr>
              <a:t>Moves language regarding end walls to rule 2-3-1</a:t>
            </a:r>
            <a:r>
              <a:rPr lang="en-US" dirty="0"/>
              <a: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Rule 2-4-4 </a:t>
            </a:r>
            <a:r>
              <a:rPr lang="en-US" dirty="0"/>
              <a:t>Table (New) Easily identifies updated measurements.</a:t>
            </a:r>
          </a:p>
          <a:p>
            <a:pPr marL="0" indent="0">
              <a:buFont typeface="Arial" panose="020B0604020202020204" pitchFamily="34" charset="0"/>
              <a:buNone/>
            </a:pPr>
            <a:endParaRPr lang="en-US" dirty="0"/>
          </a:p>
          <a:p>
            <a:r>
              <a:rPr lang="en-US" sz="1800" b="1" dirty="0">
                <a:effectLst/>
                <a:latin typeface="Calibri" panose="020F0502020204030204" pitchFamily="34" charset="0"/>
                <a:ea typeface="Times New Roman" panose="02020603050405020304" pitchFamily="18" charset="0"/>
              </a:rPr>
              <a:t>Rationale: </a:t>
            </a:r>
            <a:r>
              <a:rPr lang="en-US" sz="1800" dirty="0">
                <a:effectLst/>
                <a:latin typeface="Calibri" panose="020F0502020204030204" pitchFamily="34" charset="0"/>
                <a:ea typeface="Times New Roman" panose="02020603050405020304" pitchFamily="18" charset="0"/>
              </a:rPr>
              <a:t>The new language standardizes the size and distance of pool markings for newly constructed or renovated facilities after January 1, 2023.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938534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ART 3 . . . </a:t>
            </a:r>
            <a:r>
              <a:rPr lang="en-US" dirty="0">
                <a:solidFill>
                  <a:schemeClr val="bg2">
                    <a:lumMod val="25000"/>
                  </a:schemeClr>
                </a:solidFill>
              </a:rPr>
              <a:t>The starting signal shall be loud enough to </a:t>
            </a:r>
            <a:r>
              <a:rPr lang="en-US" u="sng" dirty="0">
                <a:solidFill>
                  <a:srgbClr val="FF0000"/>
                </a:solidFill>
              </a:rPr>
              <a:t>ensure</a:t>
            </a:r>
            <a:r>
              <a:rPr lang="en-US" dirty="0">
                <a:solidFill>
                  <a:srgbClr val="FF0000"/>
                </a:solidFill>
              </a:rPr>
              <a:t> </a:t>
            </a:r>
            <a:r>
              <a:rPr lang="en-US" strike="sngStrike" dirty="0">
                <a:solidFill>
                  <a:srgbClr val="FF0000"/>
                </a:solidFill>
              </a:rPr>
              <a:t>insure</a:t>
            </a:r>
            <a:r>
              <a:rPr lang="en-US" dirty="0">
                <a:solidFill>
                  <a:srgbClr val="FF0000"/>
                </a:solidFill>
              </a:rPr>
              <a:t> </a:t>
            </a:r>
            <a:r>
              <a:rPr lang="en-US" dirty="0">
                <a:solidFill>
                  <a:schemeClr val="bg2">
                    <a:lumMod val="25000"/>
                  </a:schemeClr>
                </a:solidFill>
              </a:rPr>
              <a:t>a fair start.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solidFill>
                <a:schemeClr val="bg2">
                  <a:lumMod val="25000"/>
                </a:schemeClr>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Rationale: </a:t>
            </a:r>
            <a:r>
              <a:rPr lang="en-US" b="0" dirty="0">
                <a:solidFill>
                  <a:schemeClr val="bg2">
                    <a:lumMod val="25000"/>
                  </a:schemeClr>
                </a:solidFill>
              </a:rPr>
              <a:t>Grammatical correction.</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221164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tab pos="824230" algn="l"/>
                <a:tab pos="1510030" algn="l"/>
              </a:tabLst>
              <a:defRPr/>
            </a:pPr>
            <a:r>
              <a:rPr lang="en-US" sz="1800" b="1" dirty="0">
                <a:solidFill>
                  <a:srgbClr val="000000"/>
                </a:solidFill>
                <a:effectLst/>
                <a:latin typeface="Calibri" panose="020F0502020204030204" pitchFamily="34" charset="0"/>
                <a:ea typeface="Times New Roman" panose="02020603050405020304" pitchFamily="18" charset="0"/>
              </a:rPr>
              <a:t>PENALTY: For the lap counter </a:t>
            </a:r>
            <a:r>
              <a:rPr lang="en-US" sz="1800" b="1" strike="sngStrike" dirty="0">
                <a:solidFill>
                  <a:srgbClr val="FF0000"/>
                </a:solidFill>
                <a:effectLst/>
                <a:latin typeface="Calibri" panose="020F0502020204030204" pitchFamily="34" charset="0"/>
                <a:ea typeface="Times New Roman" panose="02020603050405020304" pitchFamily="18" charset="0"/>
              </a:rPr>
              <a:t>aiding the swimmer, violating deck position, or</a:t>
            </a:r>
            <a:r>
              <a:rPr lang="en-US" sz="1800" b="1" dirty="0">
                <a:solidFill>
                  <a:srgbClr val="000000"/>
                </a:solidFill>
                <a:effectLst/>
                <a:latin typeface="Calibri" panose="020F0502020204030204" pitchFamily="34" charset="0"/>
                <a:ea typeface="Times New Roman" panose="02020603050405020304" pitchFamily="18" charset="0"/>
              </a:rPr>
              <a:t> interfering in any manner with the competition, the competitor in that lane shall be disqualified.</a:t>
            </a:r>
            <a:r>
              <a:rPr lang="en-US" sz="1800" b="1" dirty="0">
                <a:solidFill>
                  <a:srgbClr val="FF0000"/>
                </a:solidFill>
                <a:effectLst/>
                <a:latin typeface="Calibri" panose="020F0502020204030204" pitchFamily="34" charset="0"/>
                <a:ea typeface="Times New Roman" panose="02020603050405020304" pitchFamily="18" charset="0"/>
              </a:rPr>
              <a:t> </a:t>
            </a:r>
            <a:r>
              <a:rPr lang="en-US" sz="1800" b="1" u="sng" dirty="0">
                <a:solidFill>
                  <a:srgbClr val="FF0000"/>
                </a:solidFill>
                <a:effectLst/>
                <a:latin typeface="Calibri" panose="020F0502020204030204" pitchFamily="34" charset="0"/>
                <a:ea typeface="Times New Roman" panose="02020603050405020304" pitchFamily="18" charset="0"/>
              </a:rPr>
              <a:t>For a lap counter entering the water without permission of the referee, see Rule 3-6-4 PENALTY 1.</a:t>
            </a:r>
            <a:endParaRPr lang="en-US" sz="1800" b="1"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824230" algn="l"/>
                <a:tab pos="1510030" algn="l"/>
              </a:tabLst>
            </a:pPr>
            <a:endParaRPr lang="en-US" sz="1800" b="1" dirty="0">
              <a:solidFill>
                <a:srgbClr val="000000"/>
              </a:solidFill>
              <a:effectLst/>
              <a:latin typeface="Calibri" panose="020F0502020204030204" pitchFamily="34" charset="0"/>
              <a:ea typeface="Times New Roman" panose="02020603050405020304" pitchFamily="18" charset="0"/>
            </a:endParaRPr>
          </a:p>
          <a:p>
            <a:pPr marL="0" marR="0">
              <a:spcBef>
                <a:spcPts val="0"/>
              </a:spcBef>
              <a:spcAft>
                <a:spcPts val="0"/>
              </a:spcAft>
              <a:tabLst>
                <a:tab pos="824230" algn="l"/>
                <a:tab pos="1510030" algn="l"/>
              </a:tabLst>
            </a:pPr>
            <a:r>
              <a:rPr lang="en-US" sz="1800" b="1" dirty="0">
                <a:solidFill>
                  <a:srgbClr val="000000"/>
                </a:solidFill>
                <a:effectLst/>
                <a:latin typeface="Calibri" panose="020F0502020204030204" pitchFamily="34" charset="0"/>
                <a:ea typeface="Times New Roman" panose="02020603050405020304" pitchFamily="18" charset="0"/>
              </a:rPr>
              <a:t>Rationale: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824230" algn="l"/>
                <a:tab pos="1510030" algn="l"/>
              </a:tabLst>
            </a:pP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added language clarifies the penalty for interference by a lap counter versus the penalty for a lap counter entering the water without permission by the referee.</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1566551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ART. 4 . . . </a:t>
            </a:r>
            <a:r>
              <a:rPr lang="en-US" sz="1200" b="0" i="0" u="none" strike="noStrike" baseline="0" dirty="0">
                <a:solidFill>
                  <a:schemeClr val="bg2">
                    <a:lumMod val="25000"/>
                  </a:schemeClr>
                </a:solidFill>
              </a:rPr>
              <a:t>When a meet is suspended due to power failure or other unforeseen circumstances, it may be resumed from the point of suspension unless state association Rules determine otherwise. Resumed meets start from the point of suspension with the score and entries the same as when </a:t>
            </a:r>
            <a:r>
              <a:rPr lang="en-US" sz="1200" b="0" i="0" u="none" strike="sngStrike" baseline="0" dirty="0">
                <a:solidFill>
                  <a:srgbClr val="FF0000"/>
                </a:solidFill>
              </a:rPr>
              <a:t>they were at the time</a:t>
            </a:r>
            <a:r>
              <a:rPr lang="en-US" sz="1200" b="0" i="0" u="none" strike="noStrike" baseline="0" dirty="0">
                <a:solidFill>
                  <a:srgbClr val="002060"/>
                </a:solidFill>
              </a:rPr>
              <a:t> </a:t>
            </a:r>
            <a:r>
              <a:rPr lang="en-US" sz="1200" b="0" i="0" u="none" strike="noStrike" baseline="0" dirty="0">
                <a:solidFill>
                  <a:schemeClr val="bg2">
                    <a:lumMod val="25000"/>
                  </a:schemeClr>
                </a:solidFill>
              </a:rPr>
              <a:t>the meet was suspended.</a:t>
            </a:r>
            <a:endParaRPr lang="en-US" sz="1200" b="1" dirty="0">
              <a:solidFill>
                <a:schemeClr val="bg2">
                  <a:lumMod val="25000"/>
                </a:schemeClr>
              </a:solidFill>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Rationale: </a:t>
            </a:r>
            <a:r>
              <a:rPr lang="en-US" b="0" dirty="0">
                <a:solidFill>
                  <a:schemeClr val="bg2">
                    <a:lumMod val="25000"/>
                  </a:schemeClr>
                </a:solidFill>
              </a:rPr>
              <a:t>Grammatical correction.</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3183913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b="1" i="0" u="none" strike="noStrike" baseline="0" dirty="0">
                <a:solidFill>
                  <a:schemeClr val="bg2">
                    <a:lumMod val="25000"/>
                  </a:schemeClr>
                </a:solidFill>
                <a:latin typeface="Helvetica-Condensed"/>
              </a:rPr>
              <a:t>PENALTIES</a:t>
            </a:r>
          </a:p>
          <a:p>
            <a:pPr marL="0" indent="0" algn="l">
              <a:buNone/>
              <a:tabLst>
                <a:tab pos="457200" algn="l"/>
              </a:tabLst>
            </a:pPr>
            <a:r>
              <a:rPr lang="en-US" sz="1200" b="1" i="0" u="none" strike="noStrike" baseline="0" dirty="0">
                <a:solidFill>
                  <a:schemeClr val="bg2">
                    <a:lumMod val="25000"/>
                  </a:schemeClr>
                </a:solidFill>
                <a:latin typeface="Helvetica-Condensed-Bold"/>
              </a:rPr>
              <a:t>       1. The swimmer or relay team is disqualified from the event</a:t>
            </a:r>
          </a:p>
          <a:p>
            <a:pPr marL="0" indent="0" algn="l">
              <a:buNone/>
            </a:pPr>
            <a:r>
              <a:rPr lang="en-US" sz="1200" b="1" i="0" u="none" strike="noStrike" baseline="0" dirty="0">
                <a:solidFill>
                  <a:schemeClr val="bg2">
                    <a:lumMod val="25000"/>
                  </a:schemeClr>
                </a:solidFill>
                <a:latin typeface="Helvetica-Condensed-Bold"/>
              </a:rPr>
              <a:t> 	a. And shall not swim when in violation of items a-d above;</a:t>
            </a:r>
          </a:p>
          <a:p>
            <a:pPr marL="0" indent="0" algn="l">
              <a:buNone/>
            </a:pPr>
            <a:r>
              <a:rPr lang="en-US" sz="1200" b="1" i="0" u="none" strike="noStrike" baseline="0" dirty="0">
                <a:solidFill>
                  <a:schemeClr val="bg2">
                    <a:lumMod val="25000"/>
                  </a:schemeClr>
                </a:solidFill>
                <a:latin typeface="Helvetica-Condensed-Bold"/>
              </a:rPr>
              <a:t>	b. If the starting signal has been given before the</a:t>
            </a:r>
            <a:br>
              <a:rPr lang="en-US" sz="1200" b="1" i="0" u="none" strike="noStrike" baseline="0" dirty="0">
                <a:solidFill>
                  <a:schemeClr val="bg2">
                    <a:lumMod val="25000"/>
                  </a:schemeClr>
                </a:solidFill>
                <a:latin typeface="Helvetica-Condensed-Bold"/>
              </a:rPr>
            </a:br>
            <a:r>
              <a:rPr lang="en-US" sz="1200" b="1" i="0" u="none" strike="noStrike" baseline="0" dirty="0">
                <a:solidFill>
                  <a:schemeClr val="bg2">
                    <a:lumMod val="25000"/>
                  </a:schemeClr>
                </a:solidFill>
                <a:latin typeface="Helvetica-Condensed-Bold"/>
              </a:rPr>
              <a:t> 	    disqualification is declared, the race shall continue without</a:t>
            </a:r>
            <a:br>
              <a:rPr lang="en-US" sz="1200" b="1" i="0" u="none" strike="noStrike" baseline="0" dirty="0">
                <a:solidFill>
                  <a:schemeClr val="bg2">
                    <a:lumMod val="25000"/>
                  </a:schemeClr>
                </a:solidFill>
                <a:latin typeface="Helvetica-Condensed-Bold"/>
              </a:rPr>
            </a:br>
            <a:r>
              <a:rPr lang="en-US" sz="1200" b="1" i="0" u="none" strike="noStrike" baseline="0" dirty="0">
                <a:solidFill>
                  <a:schemeClr val="bg2">
                    <a:lumMod val="25000"/>
                  </a:schemeClr>
                </a:solidFill>
                <a:latin typeface="Helvetica-Condensed-Bold"/>
              </a:rPr>
              <a:t>                             recall. (8-1-4)</a:t>
            </a:r>
          </a:p>
          <a:p>
            <a:pPr marL="0" indent="0" algn="l">
              <a:buNone/>
              <a:tabLst>
                <a:tab pos="457200" algn="l"/>
              </a:tabLst>
            </a:pPr>
            <a:r>
              <a:rPr lang="en-US" sz="1200" b="1" i="0" u="none" strike="noStrike" baseline="0" dirty="0">
                <a:solidFill>
                  <a:schemeClr val="bg2">
                    <a:lumMod val="25000"/>
                  </a:schemeClr>
                </a:solidFill>
                <a:latin typeface="Helvetica-Condensed-Bold"/>
              </a:rPr>
              <a:t>	</a:t>
            </a:r>
          </a:p>
          <a:p>
            <a:pPr marL="0" indent="0" algn="l">
              <a:buNone/>
              <a:tabLst>
                <a:tab pos="457200" algn="l"/>
              </a:tabLst>
            </a:pPr>
            <a:r>
              <a:rPr lang="en-US" sz="1200" b="1" dirty="0">
                <a:solidFill>
                  <a:schemeClr val="bg2">
                    <a:lumMod val="25000"/>
                  </a:schemeClr>
                </a:solidFill>
                <a:latin typeface="Helvetica-Condensed-Bold"/>
              </a:rPr>
              <a:t>       </a:t>
            </a:r>
            <a:r>
              <a:rPr lang="en-US" sz="1200" b="1" i="0" u="none" strike="noStrike" baseline="0" dirty="0">
                <a:solidFill>
                  <a:schemeClr val="bg2">
                    <a:lumMod val="25000"/>
                  </a:schemeClr>
                </a:solidFill>
                <a:latin typeface="Helvetica-Condensed-Bold"/>
              </a:rPr>
              <a:t>2. These same penalties apply in championship meets when</a:t>
            </a:r>
            <a:br>
              <a:rPr lang="en-US" sz="1200" b="1" i="0" u="none" strike="noStrike" baseline="0" dirty="0">
                <a:solidFill>
                  <a:schemeClr val="bg2">
                    <a:lumMod val="25000"/>
                  </a:schemeClr>
                </a:solidFill>
                <a:latin typeface="Helvetica-Condensed-Bold"/>
              </a:rPr>
            </a:br>
            <a:r>
              <a:rPr lang="en-US" sz="1200" b="1" i="0" u="none" strike="noStrike" baseline="0" dirty="0">
                <a:solidFill>
                  <a:srgbClr val="002060"/>
                </a:solidFill>
                <a:latin typeface="Helvetica-Condensed-Bold"/>
              </a:rPr>
              <a:t>            </a:t>
            </a:r>
            <a:r>
              <a:rPr lang="en-US" sz="1200" b="1" i="0" u="none" strike="sngStrike" baseline="0" dirty="0">
                <a:solidFill>
                  <a:srgbClr val="FF0000"/>
                </a:solidFill>
                <a:latin typeface="Helvetica-Condensed-Bold"/>
              </a:rPr>
              <a:t>there is </a:t>
            </a:r>
            <a:r>
              <a:rPr lang="en-US" sz="1200" b="1" i="0" u="none" strike="noStrike" baseline="0" dirty="0">
                <a:solidFill>
                  <a:schemeClr val="bg2">
                    <a:lumMod val="25000"/>
                  </a:schemeClr>
                </a:solidFill>
                <a:latin typeface="Helvetica-Condensed-Bold"/>
              </a:rPr>
              <a:t>dual confirmation</a:t>
            </a:r>
            <a:r>
              <a:rPr lang="en-US" sz="1200" b="1" i="0" u="none" strike="noStrike" baseline="0" dirty="0">
                <a:latin typeface="Helvetica-Condensed-Bold"/>
              </a:rPr>
              <a:t> </a:t>
            </a:r>
            <a:r>
              <a:rPr lang="en-US" sz="1200" b="1" u="sng" dirty="0">
                <a:solidFill>
                  <a:srgbClr val="FF0000"/>
                </a:solidFill>
                <a:latin typeface="Helvetica-Condensed-Bold"/>
              </a:rPr>
              <a:t>is required</a:t>
            </a:r>
            <a:r>
              <a:rPr lang="en-US" sz="1200" b="1" i="0" u="none" strike="noStrike" baseline="0" dirty="0">
                <a:latin typeface="Helvetica-Condensed-Bold"/>
              </a:rPr>
              <a:t>.</a:t>
            </a:r>
            <a:endParaRPr lang="en-US" sz="1200" b="0" i="0" u="none" strike="noStrike" baseline="0" dirty="0">
              <a:latin typeface="Helvetica-Condensed"/>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Rationale: </a:t>
            </a:r>
            <a:r>
              <a:rPr lang="en-US" b="0" dirty="0">
                <a:solidFill>
                  <a:schemeClr val="bg2">
                    <a:lumMod val="25000"/>
                  </a:schemeClr>
                </a:solidFill>
              </a:rPr>
              <a:t>Grammatical correction.</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3189609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baseline="0" dirty="0">
                <a:solidFill>
                  <a:schemeClr val="bg2">
                    <a:lumMod val="25000"/>
                  </a:schemeClr>
                </a:solidFill>
              </a:rPr>
              <a:t>8-3-2 NOTE: </a:t>
            </a:r>
            <a:r>
              <a:rPr lang="en-US" sz="1200" b="0" i="0" u="none" strike="noStrike" baseline="0" dirty="0">
                <a:solidFill>
                  <a:schemeClr val="bg2">
                    <a:lumMod val="25000"/>
                  </a:schemeClr>
                </a:solidFill>
              </a:rPr>
              <a:t>In meets where other relay events are part of the schedule, </a:t>
            </a:r>
            <a:r>
              <a:rPr lang="en-US" sz="1200" dirty="0">
                <a:solidFill>
                  <a:srgbClr val="FF0000"/>
                </a:solidFill>
              </a:rPr>
              <a:t>those events </a:t>
            </a:r>
            <a:r>
              <a:rPr lang="en-US" sz="1200" b="0" i="0" u="none" strike="sngStrike" baseline="0" dirty="0">
                <a:solidFill>
                  <a:srgbClr val="FF0000"/>
                </a:solidFill>
              </a:rPr>
              <a:t>they</a:t>
            </a:r>
            <a:r>
              <a:rPr lang="en-US" sz="1200" b="0" i="0" u="none" strike="noStrike" baseline="0" dirty="0">
                <a:solidFill>
                  <a:srgbClr val="FF0000"/>
                </a:solidFill>
              </a:rPr>
              <a:t> </a:t>
            </a:r>
            <a:r>
              <a:rPr lang="en-US" sz="1200" b="0" i="0" u="none" strike="noStrike" baseline="0" dirty="0">
                <a:solidFill>
                  <a:schemeClr val="bg2">
                    <a:lumMod val="25000"/>
                  </a:schemeClr>
                </a:solidFill>
              </a:rPr>
              <a:t>shall be swum in accordance with all rules governing the strokes involved. In the backstroke relay events, all takeoffs except the initial start shall be from a forward start, after which the swimmers are permitted one immediate arm pull in the prone position prior to turning over on their backs. (5-1-1 NOTES)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u="none" strike="noStrike" baseline="0" dirty="0">
              <a:solidFill>
                <a:schemeClr val="bg2">
                  <a:lumMod val="25000"/>
                </a:schemeClr>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2">
                    <a:lumMod val="25000"/>
                  </a:schemeClr>
                </a:solidFill>
              </a:rPr>
              <a:t>Rationale: </a:t>
            </a:r>
            <a:r>
              <a:rPr lang="en-US" b="0" dirty="0">
                <a:solidFill>
                  <a:schemeClr val="bg2">
                    <a:lumMod val="25000"/>
                  </a:schemeClr>
                </a:solidFill>
              </a:rPr>
              <a:t>Grammatical correction.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chemeClr val="bg2">
                  <a:lumMod val="25000"/>
                </a:schemeClr>
              </a:solidFill>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3072062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Good sporting behavior is one of the fundamental ingredients to the continued success and enjoyment of education-based high school sports and activities. In fact, in the 103-year history of organized high school sports in the United States, good sportsmanship has been one of the most important outcomes of high school activity programs. NFHS playing rules are written to encourage sportsmanship. Participation in these programs should promote respect, integrity and sportsmanship. However, for these ideals to occur, everyone involved in these programs must be doing their part.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a:p>
        </p:txBody>
      </p:sp>
    </p:spTree>
    <p:extLst>
      <p:ext uri="{BB962C8B-B14F-4D97-AF65-F5344CB8AC3E}">
        <p14:creationId xmlns:p14="http://schemas.microsoft.com/office/powerpoint/2010/main" val="3853430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The NFHS is concerned that unsporting behavior in education-based athletics has increased across all sports. As a result, the NFHS has made sportsmanship the No. 1 Point of Emphasis for the 2022-23 school year. Sportsmanship, or good sporting behavior, is about treating one another with respect and exhibiting appropriate behavior. It is about being fair, honest and caring. When these types of appropriate behavior occur, competitive play is more enjoyable for everyone. Coaches set the tone at athletic contests with their display of sportsmanship. If these individuals act in a sportsmanlike manner, their behavior sets the tone for players, spectators and others. If coaches, however, are complaining constantly about the decision of contest officials, spectators are more likely to do the same. There must be a collaborative, working relationship between contest officials and game administration to promote good sportsmanship and safely conduct the contest. Everyone has their roles to play in creating a positive, sportsmanlike atmosphere at contests.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2654627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Officials should focus on the actions of players, coaches and other bench/sideline personnel. A positive, open line of communication between officials and coaches ultimately results in a better contest for everyone involved. Contest officials, however, should never engage with spectators who are exhibiting unsporting behavior. Once the contest begins, school administration is responsible for dealing with unruly spectators. A proactive approach by school administration includes monitoring the behavior of spectators and intervening as needed. If spectators are using demeaning or profane language at officials – or at others in the stands – those individuals should be removed from the contest by school administration.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656618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Sportsmanship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A proactive approach by school administration includes monitoring the behavior of spectators and intervening as needed. If spectators are using demeaning or profane language at officials – or at others in the stands – those individuals should be removed from the contest by school administration. In recent years, a heightened level of unsportsmanlike behavior has been occurring by spectators at high school sporting events, and it must be stopped. The use of demeaning language, or hate speech, by students, parents and other fans must cease. High school sports and other activities exist to lift people up, not demean or tear people down. The goal is to treat everyone fairly and treat each other with respect. Any speech or harassment that is insulting, demeaning or hurtful will not be tolerated. High schools must establish a culture that values the worth of every single person – both players on the school’s team and players on the opposing team. There must be a no-tolerance policy regarding behavior that shows disrespect for another individual. Good sports win with humility, lose with grace and do both with dignity. It takes the efforts of everyone every day to ensure that sportsmanship remains one of the top priorities in education-based activity programs.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3970512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Diving Announcer Error</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Announcer errors occur most frequently in dual meets but may occur in championship meets as well. When errors do occur, they should be corrected to prevent divers from being penalized by doing dives that they are not prepared for, or repeating dives already performed. In all cases the diver should be given time to be properly prepared to perform the dive.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1200764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Diving Announcer Error</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When an announcer error occurs: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during a dual meet or a championship format meet without cuts, the diver performs the dive announced and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chooses to accept the scores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referee should instruct the table to record scores for the dive actually performed and in the appropriate round on the scoresheet. The dive that was not performed will then become the next dive and the rest of the dives will be performed in the appropriate order. Additionally, the announcer and table should note the adjustments on the scoresheet;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during a championship meet which includes cuts, when the diver chooses to accept the scores, the referee should verify that acceptance will not create a violation of a legal order of dives, causing an unfair competitive advantage (and possibly result in a penalty in a later round).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Before allowing the diver to accept the scores the referee needs to check the diver’s list to verify that no rules are being violated.</a:t>
            </a:r>
            <a:r>
              <a:rPr lang="en-US" sz="1800" dirty="0">
                <a:effectLst/>
                <a:latin typeface="Calibri" panose="020F0502020204030204" pitchFamily="34" charset="0"/>
                <a:ea typeface="Calibri" panose="020F0502020204030204" pitchFamily="34" charset="0"/>
                <a:cs typeface="Times New Roman" panose="02020603050405020304" pitchFamily="18" charset="0"/>
              </a:rPr>
              <a:t> Changes can be made if both dives occur in the prelims, both occur in the semi-finals, or if both occur in the finals without creating a penalty;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if accepting the scores will cause a violation of the NFHS Championship meet dive order, or the diver does not accept the scores, or the dive announced was not written on the score sheet, the announcer shall announce the correct dive and the diver shall perform that dive when they have had proper time to prepare. A referee should never allow a change that will result in penalties later in the meet. Within these limitations, the diving referee has broad discretion to assure the least possible negative impact upon the diver for the official’s error.</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2868492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Calibri" panose="020F0502020204030204" pitchFamily="34" charset="0"/>
              </a:rPr>
              <a:t>Relay Entries</a:t>
            </a:r>
            <a:br>
              <a:rPr lang="en-US" sz="1800" b="1" dirty="0">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A competitor becomes a participant in an event when the official entry card is delivered to the meet director, or designee, at a specified time and place. For relays, eight individuals may be designated, if the state association requires.  The penalty for submitting an inaccurate entry card, one that does not bear the name of the event, coach’s signature, school name, and submitted time if one exists, is disqualification from the event. </a:t>
            </a:r>
            <a:r>
              <a:rPr lang="en-US" sz="1800" u="sng" dirty="0">
                <a:effectLst/>
                <a:latin typeface="Calibri" panose="020F0502020204030204" pitchFamily="34" charset="0"/>
                <a:ea typeface="Calibri" panose="020F0502020204030204" pitchFamily="34" charset="0"/>
                <a:cs typeface="Calibri" panose="020F0502020204030204" pitchFamily="34" charset="0"/>
              </a:rPr>
              <a:t>Four swimmers</a:t>
            </a:r>
            <a:r>
              <a:rPr lang="en-US" sz="1800" dirty="0">
                <a:effectLst/>
                <a:latin typeface="Calibri" panose="020F0502020204030204" pitchFamily="34" charset="0"/>
                <a:ea typeface="Calibri" panose="020F0502020204030204" pitchFamily="34" charset="0"/>
                <a:cs typeface="Calibri" panose="020F0502020204030204" pitchFamily="34" charset="0"/>
              </a:rPr>
              <a:t> declared on the relay card, submitted at the designated time and place prior to the start of the event, are permitted to report to the blocks and compete. The coach shall submit the name of the lead-off swimmer at the specified time and place prior to the start of the event, although there is no penalty for incorrectly listing that name. There is no NFHS mandate to list the order of swimmers, which is not a required part of the entry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3988709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spc="-10" dirty="0">
                <a:solidFill>
                  <a:srgbClr val="231F20"/>
                </a:solidFill>
                <a:effectLst/>
                <a:latin typeface="Calibri" panose="020F0502020204030204" pitchFamily="34" charset="0"/>
                <a:ea typeface="Calibri" panose="020F0502020204030204" pitchFamily="34" charset="0"/>
                <a:cs typeface="Calibri" panose="020F0502020204030204" pitchFamily="34" charset="0"/>
              </a:rPr>
              <a:t>Provide Deck Space for Officials</a:t>
            </a:r>
            <a:br>
              <a:rPr lang="en-US" sz="1800" b="1" spc="-10" dirty="0">
                <a:solidFill>
                  <a:srgbClr val="231F20"/>
                </a:solidFill>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NFHS swimming and diving officials work in swimming facilities with a wide variety of pool configurations which sometimes necessitate creative ways to officiate strokes. Schools are reminded of the importance of officials to be provided space on the deck that allows for free movement during the swimming event. I</a:t>
            </a:r>
            <a:r>
              <a:rPr lang="en-US" sz="1800" dirty="0">
                <a:effectLst/>
                <a:latin typeface="Calibri" panose="020F0502020204030204" pitchFamily="34" charset="0"/>
                <a:ea typeface="Calibri" panose="020F0502020204030204" pitchFamily="34" charset="0"/>
                <a:cs typeface="Times New Roman" panose="02020603050405020304" pitchFamily="18" charset="0"/>
              </a:rPr>
              <a:t>t is recommended that a minimum of 3 feet be established for officials on the deck. </a:t>
            </a:r>
            <a:r>
              <a:rPr lang="en-US" sz="1800" dirty="0">
                <a:effectLst/>
                <a:latin typeface="Calibri" panose="020F0502020204030204" pitchFamily="34" charset="0"/>
                <a:ea typeface="Calibri" panose="020F0502020204030204" pitchFamily="34" charset="0"/>
                <a:cs typeface="Calibri" panose="020F0502020204030204" pitchFamily="34" charset="0"/>
              </a:rPr>
              <a:t>In addition, adequate space should be provided for coaches and competitors to safely move about on deck.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The referee shall determine the positioning and jurisdiction of all deck officials, which depend on the number of officials being used and the pool configuration.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Officials may need to a</a:t>
            </a:r>
            <a:r>
              <a:rPr lang="en-US" sz="1800" dirty="0">
                <a:effectLst/>
                <a:latin typeface="Calibri" panose="020F0502020204030204" pitchFamily="34" charset="0"/>
                <a:ea typeface="Calibri" panose="020F0502020204030204" pitchFamily="34" charset="0"/>
                <a:cs typeface="Arial" panose="020B0604020202020204" pitchFamily="34" charset="0"/>
              </a:rPr>
              <a:t>sk meet management for assistance in keeping a clear path to move up and down the sides and ends of the pool.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3390738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Diving Area Safety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Rule 9-1-1 states the diving pool may be separate from or part of the swimming pool and the following standards for clearance are recommended for one-meter diving, with the measurement from the center of board to pool side wall a distance of 10 feet. Risk minimization and athlete safety should be a high priority. Divers, by rule are required to dive in front of the diving board and judges are instructed to reduce scores accordingly when they fail to do so. In addition, it is recommended that facilities management and officials remove any obstacles that may pose a risk (lane lines, backstroke flags, other athletes, etc.) as best practices and to minimize risk.</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472338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28</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Officiating Swimming and Diving is a course developed by the NFHS in conjunction with the National Interscholastic Swim Coaches Association (NISCA) and USA Diving. This course defines the elements of professional development and the fundamentals of officiating strokes and turns. The course also explores officiating and judging diving and provides a judging practicum that includes feedback of submitted scores. Officials may select either the swimming track, the diving track, or both, depending on rules required by their state association. </a:t>
            </a:r>
          </a:p>
          <a:p>
            <a:r>
              <a:rPr lang="en-US" sz="1200" kern="1200">
                <a:solidFill>
                  <a:schemeClr val="tx1"/>
                </a:solidFill>
                <a:effectLst/>
                <a:latin typeface="+mn-lt"/>
                <a:ea typeface="+mn-ea"/>
                <a:cs typeface="+mn-cs"/>
              </a:rPr>
              <a:t> </a:t>
            </a:r>
          </a:p>
          <a:p>
            <a:pPr marL="171450" indent="-171450">
              <a:buFont typeface="Arial" panose="020B0604020202020204" pitchFamily="34" charset="0"/>
              <a:buChar char="•"/>
            </a:pPr>
            <a:r>
              <a:rPr lang="en-US" b="1"/>
              <a:t>More:</a:t>
            </a:r>
            <a:r>
              <a:rPr lang="en-US" b="0"/>
              <a:t>  </a:t>
            </a:r>
          </a:p>
          <a:p>
            <a:r>
              <a:rPr lang="en-US" sz="1200" kern="1200">
                <a:solidFill>
                  <a:schemeClr val="tx1"/>
                </a:solidFill>
                <a:effectLst/>
                <a:latin typeface="+mn-lt"/>
                <a:ea typeface="+mn-ea"/>
                <a:cs typeface="+mn-cs"/>
              </a:rPr>
              <a:t>     - Unlimited access to course &amp; resources for one year from date of purchase</a:t>
            </a:r>
          </a:p>
          <a:p>
            <a:r>
              <a:rPr lang="en-US" sz="1200" kern="1200">
                <a:solidFill>
                  <a:schemeClr val="tx1"/>
                </a:solidFill>
                <a:effectLst/>
                <a:latin typeface="+mn-lt"/>
                <a:ea typeface="+mn-ea"/>
                <a:cs typeface="+mn-cs"/>
              </a:rPr>
              <a:t>     - Use as an elective to fulfill AIC</a:t>
            </a:r>
            <a:r>
              <a:rPr lang="en-US" sz="1200" kern="1200" baseline="0">
                <a:solidFill>
                  <a:schemeClr val="tx1"/>
                </a:solidFill>
                <a:effectLst/>
                <a:latin typeface="+mn-lt"/>
                <a:ea typeface="+mn-ea"/>
                <a:cs typeface="+mn-cs"/>
              </a:rPr>
              <a:t> or CIC </a:t>
            </a:r>
            <a:r>
              <a:rPr lang="en-US" sz="1200" kern="1200">
                <a:solidFill>
                  <a:schemeClr val="tx1"/>
                </a:solidFill>
                <a:effectLst/>
                <a:latin typeface="+mn-lt"/>
                <a:ea typeface="+mn-ea"/>
                <a:cs typeface="+mn-cs"/>
              </a:rPr>
              <a:t>certification requirements </a:t>
            </a:r>
          </a:p>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1081348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63460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33</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a:t>The NFHS has partnered with the National Interscholastic Swim Coaches Association to present the online Coaching Swimming course.   Go to www.nfhslearn.com to view the trailer, description and outline for this course.  Encourage your coaches to sign-up today!</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1710822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Coaching Diving is a course developed by the NFHS in conjunction with the National Interscholastic Swim Coaches Association (NISCA) and USA Diving. This course teaches the fundamentals of becoming an effective diving coach. The course explores the different types of dives and the training required to execute the to the best of the diver’s ability. </a:t>
            </a:r>
          </a:p>
          <a:p>
            <a:r>
              <a:rPr lang="en-US" sz="1200" kern="1200">
                <a:solidFill>
                  <a:schemeClr val="tx1"/>
                </a:solidFill>
                <a:effectLst/>
                <a:latin typeface="+mn-lt"/>
                <a:ea typeface="+mn-ea"/>
                <a:cs typeface="+mn-cs"/>
              </a:rPr>
              <a:t> </a:t>
            </a:r>
          </a:p>
          <a:p>
            <a:pPr marL="171450" indent="-171450">
              <a:buFont typeface="Arial" panose="020B0604020202020204" pitchFamily="34" charset="0"/>
              <a:buChar char="•"/>
            </a:pPr>
            <a:r>
              <a:rPr lang="en-US" b="1"/>
              <a:t>More:</a:t>
            </a:r>
            <a:r>
              <a:rPr lang="en-US" b="0"/>
              <a:t>  </a:t>
            </a:r>
          </a:p>
          <a:p>
            <a:r>
              <a:rPr lang="en-US" sz="1200" kern="1200">
                <a:solidFill>
                  <a:schemeClr val="tx1"/>
                </a:solidFill>
                <a:effectLst/>
                <a:latin typeface="+mn-lt"/>
                <a:ea typeface="+mn-ea"/>
                <a:cs typeface="+mn-cs"/>
              </a:rPr>
              <a:t>     - Unlimited access to course &amp; resources for one year from date of purchase.</a:t>
            </a:r>
          </a:p>
          <a:p>
            <a:r>
              <a:rPr lang="en-US" sz="1200" kern="1200">
                <a:solidFill>
                  <a:schemeClr val="tx1"/>
                </a:solidFill>
                <a:effectLst/>
                <a:latin typeface="+mn-lt"/>
                <a:ea typeface="+mn-ea"/>
                <a:cs typeface="+mn-cs"/>
              </a:rPr>
              <a:t>     - Use as an elective to fulfill AIC</a:t>
            </a:r>
            <a:r>
              <a:rPr lang="en-US" sz="1200" kern="1200" baseline="0">
                <a:solidFill>
                  <a:schemeClr val="tx1"/>
                </a:solidFill>
                <a:effectLst/>
                <a:latin typeface="+mn-lt"/>
                <a:ea typeface="+mn-ea"/>
                <a:cs typeface="+mn-cs"/>
              </a:rPr>
              <a:t> or CIC </a:t>
            </a:r>
            <a:r>
              <a:rPr lang="en-US" sz="1200" kern="1200">
                <a:solidFill>
                  <a:schemeClr val="tx1"/>
                </a:solidFill>
                <a:effectLst/>
                <a:latin typeface="+mn-lt"/>
                <a:ea typeface="+mn-ea"/>
                <a:cs typeface="+mn-cs"/>
              </a:rPr>
              <a:t>certification requirements. </a:t>
            </a:r>
          </a:p>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41974053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37</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38</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25635371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a:latin typeface="Arial" panose="020B0604020202020204" pitchFamily="34" charset="0"/>
                <a:cs typeface="Arial" panose="020B0604020202020204" pitchFamily="34" charset="0"/>
              </a:rPr>
              <a:t>The NFHS swimming and diving publications are available to order online or by using the toll-free number.</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40</a:t>
            </a:fld>
            <a:endParaRPr lang="en-US"/>
          </a:p>
        </p:txBody>
      </p:sp>
    </p:spTree>
    <p:extLst>
      <p:ext uri="{BB962C8B-B14F-4D97-AF65-F5344CB8AC3E}">
        <p14:creationId xmlns:p14="http://schemas.microsoft.com/office/powerpoint/2010/main" val="27558608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Swimming Officials Guideline Manual and the Diving Officials Guidelines Manual will be available July 1</a:t>
            </a:r>
            <a:r>
              <a:rPr lang="en-US" baseline="30000" dirty="0"/>
              <a:t>st</a:t>
            </a:r>
            <a:r>
              <a:rPr lang="en-US" dirty="0"/>
              <a:t> on the swimming and diving page of www.nfhs.org.  The manuals</a:t>
            </a:r>
            <a:r>
              <a:rPr lang="en-US" dirty="0">
                <a:solidFill>
                  <a:srgbClr val="FF0000"/>
                </a:solidFill>
              </a:rPr>
              <a:t> </a:t>
            </a:r>
            <a:r>
              <a:rPr lang="en-US" dirty="0"/>
              <a:t>are posted in word format so that state associations may tailor them to fit their specific needs.</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308843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hyperlink" Target="mailto:dwhitfield@nfhs.org"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62FBBD1C-4552-CD41-594D-AD104F4CA2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940B32A2-8C71-836E-A330-B136D86432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3C35EFD2-B72B-0B41-A467-2458621F5A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pic>
        <p:nvPicPr>
          <p:cNvPr id="8" name="Picture 7">
            <a:extLst>
              <a:ext uri="{FF2B5EF4-FFF2-40B4-BE49-F238E27FC236}">
                <a16:creationId xmlns:a16="http://schemas.microsoft.com/office/drawing/2014/main" xmlns="" id="{8883EE12-5BAB-D997-E7A3-41C86D007A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011"/>
            <a:ext cx="12192000" cy="4408510"/>
          </a:xfrm>
          <a:prstGeom prst="rect">
            <a:avLst/>
          </a:prstGeom>
        </p:spPr>
      </p:pic>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C7168FD-9653-14D8-69C7-72382840BF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pic>
        <p:nvPicPr>
          <p:cNvPr id="8" name="Picture 7">
            <a:extLst>
              <a:ext uri="{FF2B5EF4-FFF2-40B4-BE49-F238E27FC236}">
                <a16:creationId xmlns:a16="http://schemas.microsoft.com/office/drawing/2014/main" xmlns="" id="{A8E4FAD1-EDD4-A8BE-20AD-1E634D3ABF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949643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214004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39082EC4-7A30-5191-5A2D-6BDB31DD89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011"/>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5530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153806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691473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752197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4006064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4686588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3851996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2364721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7/13/2022</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915547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7437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28823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3196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7/13/2022</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9969960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21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image" Target="../media/image1.png"/><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63"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 id="2147483861" r:id="rId3"/>
    <p:sldLayoutId id="2147483862" r:id="rId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5" r:id="rId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7/13/2022</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54439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g"/><Relationship Id="rId7" Type="http://schemas.openxmlformats.org/officeDocument/2006/relationships/image" Target="../media/image22.jpeg"/><Relationship Id="rId12"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1.tif"/><Relationship Id="rId11" Type="http://schemas.openxmlformats.org/officeDocument/2006/relationships/image" Target="../media/image26.jpeg"/><Relationship Id="rId5" Type="http://schemas.openxmlformats.org/officeDocument/2006/relationships/image" Target="../media/image20.tiff"/><Relationship Id="rId15" Type="http://schemas.openxmlformats.org/officeDocument/2006/relationships/image" Target="../media/image30.jpeg"/><Relationship Id="rId10" Type="http://schemas.openxmlformats.org/officeDocument/2006/relationships/image" Target="../media/image25.tiff"/><Relationship Id="rId4" Type="http://schemas.openxmlformats.org/officeDocument/2006/relationships/image" Target="../media/image19.tif"/><Relationship Id="rId9" Type="http://schemas.openxmlformats.org/officeDocument/2006/relationships/image" Target="../media/image24.tif"/><Relationship Id="rId1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3" Type="http://schemas.openxmlformats.org/officeDocument/2006/relationships/image" Target="../media/image31.jpeg"/><Relationship Id="rId7" Type="http://schemas.openxmlformats.org/officeDocument/2006/relationships/image" Target="../media/image35.jpeg"/><Relationship Id="rId12" Type="http://schemas.openxmlformats.org/officeDocument/2006/relationships/image" Target="../media/image40.jpeg"/><Relationship Id="rId17" Type="http://schemas.openxmlformats.org/officeDocument/2006/relationships/image" Target="../media/image45.jpeg"/><Relationship Id="rId2" Type="http://schemas.openxmlformats.org/officeDocument/2006/relationships/notesSlide" Target="../notesSlides/notesSlide5.xml"/><Relationship Id="rId16" Type="http://schemas.openxmlformats.org/officeDocument/2006/relationships/image" Target="../media/image44.jpeg"/><Relationship Id="rId20" Type="http://schemas.openxmlformats.org/officeDocument/2006/relationships/image" Target="../media/image48.jpg"/><Relationship Id="rId1" Type="http://schemas.openxmlformats.org/officeDocument/2006/relationships/slideLayout" Target="../slideLayouts/slideLayout3.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5" Type="http://schemas.openxmlformats.org/officeDocument/2006/relationships/image" Target="../media/image43.jpeg"/><Relationship Id="rId10" Type="http://schemas.openxmlformats.org/officeDocument/2006/relationships/image" Target="../media/image38.jpeg"/><Relationship Id="rId19" Type="http://schemas.openxmlformats.org/officeDocument/2006/relationships/image" Target="../media/image47.jp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49.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32.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64.w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7.jpeg"/></Relationships>
</file>

<file path=ppt/slides/_rels/slide3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17.xml"/><Relationship Id="rId5" Type="http://schemas.openxmlformats.org/officeDocument/2006/relationships/image" Target="../media/image70.jpeg"/><Relationship Id="rId4" Type="http://schemas.openxmlformats.org/officeDocument/2006/relationships/hyperlink" Target="http://www.nfh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2022-23 NFHS Swimming and diving  Rules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pPr marL="0" marR="0">
              <a:spcBef>
                <a:spcPts val="0"/>
              </a:spcBef>
              <a:spcAft>
                <a:spcPts val="0"/>
              </a:spcAft>
            </a:pPr>
            <a:r>
              <a:rPr lang="en-US" sz="2400" dirty="0">
                <a:effectLst/>
                <a:latin typeface="Calibri" panose="020F0502020204030204" pitchFamily="34" charset="0"/>
                <a:ea typeface="Calibri" panose="020F0502020204030204" pitchFamily="34" charset="0"/>
              </a:rPr>
              <a:t>Rules Changes</a:t>
            </a:r>
          </a:p>
          <a:p>
            <a:pPr marL="0" marR="0">
              <a:spcBef>
                <a:spcPts val="0"/>
              </a:spcBef>
              <a:spcAft>
                <a:spcPts val="0"/>
              </a:spcAft>
            </a:pPr>
            <a:r>
              <a:rPr lang="en-US" sz="2400" dirty="0">
                <a:effectLst/>
                <a:latin typeface="Calibri" panose="020F0502020204030204" pitchFamily="34" charset="0"/>
                <a:ea typeface="Calibri" panose="020F0502020204030204" pitchFamily="34" charset="0"/>
              </a:rPr>
              <a:t>Major Editorial Changes</a:t>
            </a:r>
          </a:p>
          <a:p>
            <a:pPr marL="0" marR="0">
              <a:spcBef>
                <a:spcPts val="0"/>
              </a:spcBef>
              <a:spcAft>
                <a:spcPts val="0"/>
              </a:spcAft>
            </a:pPr>
            <a:r>
              <a:rPr lang="en-US" sz="2400" dirty="0">
                <a:effectLst/>
                <a:latin typeface="Calibri" panose="020F0502020204030204" pitchFamily="34" charset="0"/>
                <a:ea typeface="Calibri" panose="020F0502020204030204" pitchFamily="34" charset="0"/>
              </a:rPr>
              <a:t>Points of Emphasis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National federation of</a:t>
            </a:r>
            <a:br>
              <a:rPr lang="en-US" dirty="0"/>
            </a:br>
            <a:r>
              <a:rPr lang="en-US" dirty="0"/>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21509" name="Picture 2" descr="C:\Users\mkosk\Desktop\Revised USA map with colors.jpg">
            <a:extLst>
              <a:ext uri="{FF2B5EF4-FFF2-40B4-BE49-F238E27FC236}">
                <a16:creationId xmlns:a16="http://schemas.microsoft.com/office/drawing/2014/main" xmlns="" id="{D971159E-36B1-4168-A127-8815D40EA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a16="http://schemas.microsoft.com/office/drawing/2014/main" xmlns="" id="{66D582FF-0375-4ABF-9A73-512D7172F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26675" y="4657725"/>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a16="http://schemas.microsoft.com/office/drawing/2014/main" xmlns="" id="{B10F713E-1913-40D2-AB20-2C67343EB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9102725" y="4662488"/>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a16="http://schemas.microsoft.com/office/drawing/2014/main" xmlns="" id="{6B08900D-D777-4B9B-9C0B-4FE319C52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627563" y="4668838"/>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a16="http://schemas.microsoft.com/office/drawing/2014/main" xmlns="" id="{C6CDE006-C1B8-482B-B6F5-55DB0471B9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393950" y="4667250"/>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a16="http://schemas.microsoft.com/office/drawing/2014/main" xmlns="" id="{808C163C-06CB-4A70-8DE2-8F4D269CF7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864350" y="4668838"/>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a16="http://schemas.microsoft.com/office/drawing/2014/main" xmlns="" id="{245374EF-D26C-4BCE-A49D-B420A27B34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743575" y="4673600"/>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259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8738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290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8613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23620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0201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6908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a16="http://schemas.microsoft.com/office/drawing/2014/main" xmlns="" id="{50CB1F94-3697-4AD7-B2B7-E48CCFC804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981950"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a16="http://schemas.microsoft.com/office/drawing/2014/main" xmlns="" id="{25F507BE-445E-4641-B7EC-A81423A950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516313" y="4657725"/>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38" name="Picture Placeholder 37" descr="A picture containing person, clothing, suit, posing&#10;&#10;Description automatically generated">
            <a:extLst>
              <a:ext uri="{FF2B5EF4-FFF2-40B4-BE49-F238E27FC236}">
                <a16:creationId xmlns:a16="http://schemas.microsoft.com/office/drawing/2014/main" xmlns="" id="{FE01C70F-D7C6-D80F-E198-75A7CB7DA203}"/>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2003" t="7242" r="4971" b="19956"/>
          <a:stretch/>
        </p:blipFill>
        <p:spPr/>
      </p:pic>
      <p:pic>
        <p:nvPicPr>
          <p:cNvPr id="40" name="Picture Placeholder 39" descr="A person smiling for the camera&#10;&#10;Description automatically generated with low confidence">
            <a:extLst>
              <a:ext uri="{FF2B5EF4-FFF2-40B4-BE49-F238E27FC236}">
                <a16:creationId xmlns:a16="http://schemas.microsoft.com/office/drawing/2014/main" xmlns="" id="{2D1715A7-D667-06A0-ED0A-75834804A068}"/>
              </a:ext>
            </a:extLst>
          </p:cNvPr>
          <p:cNvPicPr>
            <a:picLocks noGrp="1" noChangeAspect="1"/>
          </p:cNvPicPr>
          <p:nvPr>
            <p:ph type="pic" sz="quarter" idx="15"/>
          </p:nvPr>
        </p:nvPicPr>
        <p:blipFill rotWithShape="1">
          <a:blip r:embed="rId4" cstate="print">
            <a:extLst>
              <a:ext uri="{28A0092B-C50C-407E-A947-70E740481C1C}">
                <a14:useLocalDpi xmlns:a14="http://schemas.microsoft.com/office/drawing/2010/main" val="0"/>
              </a:ext>
            </a:extLst>
          </a:blip>
          <a:srcRect l="-30" r="-305" b="5772"/>
          <a:stretch/>
        </p:blipFill>
        <p:spPr>
          <a:xfrm>
            <a:off x="4281800" y="2302534"/>
            <a:ext cx="1051560" cy="1234440"/>
          </a:xfrm>
        </p:spPr>
      </p:pic>
      <p:pic>
        <p:nvPicPr>
          <p:cNvPr id="42" name="Picture Placeholder 41" descr="A person smiling for the camera&#10;&#10;Description automatically generated with medium confidence">
            <a:extLst>
              <a:ext uri="{FF2B5EF4-FFF2-40B4-BE49-F238E27FC236}">
                <a16:creationId xmlns:a16="http://schemas.microsoft.com/office/drawing/2014/main" xmlns="" id="{FAEBF952-A2B8-DCFA-9556-057FB60369EE}"/>
              </a:ext>
            </a:extLst>
          </p:cNvPr>
          <p:cNvPicPr>
            <a:picLocks noGrp="1" noChangeAspect="1"/>
          </p:cNvPicPr>
          <p:nvPr>
            <p:ph type="pic" sz="quarter" idx="16"/>
          </p:nvPr>
        </p:nvPicPr>
        <p:blipFill rotWithShape="1">
          <a:blip r:embed="rId5" cstate="print">
            <a:extLst>
              <a:ext uri="{28A0092B-C50C-407E-A947-70E740481C1C}">
                <a14:useLocalDpi xmlns:a14="http://schemas.microsoft.com/office/drawing/2010/main" val="0"/>
              </a:ext>
            </a:extLst>
          </a:blip>
          <a:srcRect l="6785" t="10654" r="3221" b="10110"/>
          <a:stretch/>
        </p:blipFill>
        <p:spPr/>
      </p:pic>
      <p:pic>
        <p:nvPicPr>
          <p:cNvPr id="44" name="Picture Placeholder 43" descr="A person in a suit and tie&#10;&#10;Description automatically generated with medium confidence">
            <a:extLst>
              <a:ext uri="{FF2B5EF4-FFF2-40B4-BE49-F238E27FC236}">
                <a16:creationId xmlns:a16="http://schemas.microsoft.com/office/drawing/2014/main" xmlns="" id="{3FC56B4B-03ED-2940-807D-EEB39AAAEDD7}"/>
              </a:ext>
            </a:extLst>
          </p:cNvPr>
          <p:cNvPicPr>
            <a:picLocks noGrp="1" noChangeAspect="1"/>
          </p:cNvPicPr>
          <p:nvPr>
            <p:ph type="pic" sz="quarter" idx="17"/>
          </p:nvPr>
        </p:nvPicPr>
        <p:blipFill rotWithShape="1">
          <a:blip r:embed="rId6" cstate="print">
            <a:extLst>
              <a:ext uri="{28A0092B-C50C-407E-A947-70E740481C1C}">
                <a14:useLocalDpi xmlns:a14="http://schemas.microsoft.com/office/drawing/2010/main" val="0"/>
              </a:ext>
            </a:extLst>
          </a:blip>
          <a:srcRect l="15199" t="2866" r="16928" b="-335"/>
          <a:stretch/>
        </p:blipFill>
        <p:spPr>
          <a:xfrm>
            <a:off x="6609972" y="2306767"/>
            <a:ext cx="1051560" cy="1234440"/>
          </a:xfrm>
        </p:spPr>
      </p:pic>
      <p:pic>
        <p:nvPicPr>
          <p:cNvPr id="46" name="Picture Placeholder 45" descr="A person with long hair&#10;&#10;Description automatically generated with low confidence">
            <a:extLst>
              <a:ext uri="{FF2B5EF4-FFF2-40B4-BE49-F238E27FC236}">
                <a16:creationId xmlns:a16="http://schemas.microsoft.com/office/drawing/2014/main" xmlns="" id="{0D9E120F-A7D6-13CE-D1E9-0F06C28A2C42}"/>
              </a:ext>
            </a:extLst>
          </p:cNvPr>
          <p:cNvPicPr>
            <a:picLocks noGrp="1" noChangeAspect="1"/>
          </p:cNvPicPr>
          <p:nvPr>
            <p:ph type="pic" sz="quarter" idx="18"/>
          </p:nvPr>
        </p:nvPicPr>
        <p:blipFill rotWithShape="1">
          <a:blip r:embed="rId7" cstate="print">
            <a:extLst>
              <a:ext uri="{28A0092B-C50C-407E-A947-70E740481C1C}">
                <a14:useLocalDpi xmlns:a14="http://schemas.microsoft.com/office/drawing/2010/main" val="0"/>
              </a:ext>
            </a:extLst>
          </a:blip>
          <a:srcRect l="8525" t="15817" r="4087" b="15794"/>
          <a:stretch/>
        </p:blipFill>
        <p:spPr/>
      </p:pic>
      <p:pic>
        <p:nvPicPr>
          <p:cNvPr id="48" name="Picture Placeholder 47" descr="A person wearing glasses and a suit&#10;&#10;Description automatically generated with medium confidence">
            <a:extLst>
              <a:ext uri="{FF2B5EF4-FFF2-40B4-BE49-F238E27FC236}">
                <a16:creationId xmlns:a16="http://schemas.microsoft.com/office/drawing/2014/main" xmlns="" id="{9BBA684E-0D71-2CD0-611D-BFB9175E15D9}"/>
              </a:ext>
            </a:extLst>
          </p:cNvPr>
          <p:cNvPicPr>
            <a:picLocks noGrp="1" noChangeAspect="1"/>
          </p:cNvPicPr>
          <p:nvPr>
            <p:ph type="pic" sz="quarter" idx="19"/>
          </p:nvPr>
        </p:nvPicPr>
        <p:blipFill rotWithShape="1">
          <a:blip r:embed="rId8" cstate="print">
            <a:extLst>
              <a:ext uri="{28A0092B-C50C-407E-A947-70E740481C1C}">
                <a14:useLocalDpi xmlns:a14="http://schemas.microsoft.com/office/drawing/2010/main" val="0"/>
              </a:ext>
            </a:extLst>
          </a:blip>
          <a:srcRect l="635" r="-1" b="14849"/>
          <a:stretch/>
        </p:blipFill>
        <p:spPr/>
      </p:pic>
      <p:pic>
        <p:nvPicPr>
          <p:cNvPr id="50" name="Picture Placeholder 49" descr="A person in a suit and tie&#10;&#10;Description automatically generated with medium confidence">
            <a:extLst>
              <a:ext uri="{FF2B5EF4-FFF2-40B4-BE49-F238E27FC236}">
                <a16:creationId xmlns:a16="http://schemas.microsoft.com/office/drawing/2014/main" xmlns="" id="{6FC0AB4F-54A8-5ECE-CCB7-D4D19E104F40}"/>
              </a:ext>
            </a:extLst>
          </p:cNvPr>
          <p:cNvPicPr>
            <a:picLocks noGrp="1" noChangeAspect="1"/>
          </p:cNvPicPr>
          <p:nvPr>
            <p:ph type="pic" sz="quarter" idx="20"/>
          </p:nvPr>
        </p:nvPicPr>
        <p:blipFill rotWithShape="1">
          <a:blip r:embed="rId9" cstate="print">
            <a:extLst>
              <a:ext uri="{28A0092B-C50C-407E-A947-70E740481C1C}">
                <a14:useLocalDpi xmlns:a14="http://schemas.microsoft.com/office/drawing/2010/main" val="0"/>
              </a:ext>
            </a:extLst>
          </a:blip>
          <a:srcRect l="-9616" r="-9616"/>
          <a:stretch/>
        </p:blipFill>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dirty="0"/>
              <a:t>Dr. Karissa Niehoff</a:t>
            </a:r>
          </a:p>
          <a:p>
            <a:r>
              <a:rPr lang="en-US" dirty="0"/>
              <a:t>NFHS </a:t>
            </a:r>
          </a:p>
          <a:p>
            <a:r>
              <a:rPr lang="en-US" dirty="0"/>
              <a:t>Publisher</a:t>
            </a:r>
          </a:p>
          <a:p>
            <a:endParaRPr lang="en-US" dirty="0"/>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p:txBody>
          <a:bodyPr/>
          <a:lstStyle/>
          <a:p>
            <a:r>
              <a:rPr lang="en-US" dirty="0"/>
              <a:t>Sandy Searcy</a:t>
            </a:r>
          </a:p>
          <a:p>
            <a:r>
              <a:rPr lang="en-US" dirty="0"/>
              <a:t>NFHS</a:t>
            </a:r>
          </a:p>
          <a:p>
            <a:r>
              <a:rPr lang="en-US" dirty="0"/>
              <a:t>Editor</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p:txBody>
          <a:bodyPr/>
          <a:lstStyle/>
          <a:p>
            <a:r>
              <a:rPr lang="en-US" dirty="0"/>
              <a:t>Melissa Mertz</a:t>
            </a:r>
          </a:p>
          <a:p>
            <a:r>
              <a:rPr lang="en-US" dirty="0"/>
              <a:t>Mechanicsburg, PA</a:t>
            </a:r>
          </a:p>
          <a:p>
            <a:r>
              <a:rPr lang="en-US" dirty="0"/>
              <a:t>Chair -2022</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p:txBody>
          <a:bodyPr/>
          <a:lstStyle/>
          <a:p>
            <a:r>
              <a:rPr lang="en-US" dirty="0"/>
              <a:t>Bob Ouellette</a:t>
            </a:r>
          </a:p>
          <a:p>
            <a:r>
              <a:rPr lang="en-US" dirty="0"/>
              <a:t>Hollis, NH</a:t>
            </a:r>
          </a:p>
          <a:p>
            <a:r>
              <a:rPr lang="en-US" dirty="0"/>
              <a:t>Section 1 –2023</a:t>
            </a:r>
          </a:p>
          <a:p>
            <a:endParaRPr lang="en-US" dirty="0"/>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dirty="0"/>
              <a:t>Darren Bilberry</a:t>
            </a:r>
          </a:p>
          <a:p>
            <a:r>
              <a:rPr lang="en-US" dirty="0"/>
              <a:t>Lexington, KY</a:t>
            </a:r>
            <a:br>
              <a:rPr lang="en-US" dirty="0"/>
            </a:br>
            <a:r>
              <a:rPr lang="en-US" dirty="0"/>
              <a:t>Section 2 - 2022 </a:t>
            </a:r>
          </a:p>
          <a:p>
            <a:endParaRPr lang="en-US" dirty="0"/>
          </a:p>
          <a:p>
            <a:endParaRPr lang="en-US" dirty="0"/>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dirty="0"/>
              <a:t>Kellie Doucette</a:t>
            </a:r>
          </a:p>
          <a:p>
            <a:r>
              <a:rPr lang="en-US" dirty="0"/>
              <a:t>Gainesville</a:t>
            </a:r>
          </a:p>
          <a:p>
            <a:r>
              <a:rPr lang="en-US" dirty="0"/>
              <a:t>Section 3 - 2025</a:t>
            </a:r>
          </a:p>
          <a:p>
            <a:endParaRPr lang="en-US" dirty="0"/>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p:txBody>
          <a:bodyPr/>
          <a:lstStyle/>
          <a:p>
            <a:r>
              <a:rPr lang="en-US" dirty="0"/>
              <a:t>Jason Eslinger</a:t>
            </a:r>
          </a:p>
          <a:p>
            <a:r>
              <a:rPr lang="en-US" dirty="0"/>
              <a:t>Urbandale, IA</a:t>
            </a:r>
            <a:br>
              <a:rPr lang="en-US" dirty="0"/>
            </a:br>
            <a:r>
              <a:rPr lang="en-US" dirty="0"/>
              <a:t>Section 4 - 2024</a:t>
            </a:r>
          </a:p>
          <a:p>
            <a:endParaRPr lang="en-US" dirty="0"/>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a:xfrm>
            <a:off x="10120533" y="3577501"/>
            <a:ext cx="1050925" cy="461963"/>
          </a:xfrm>
        </p:spPr>
        <p:txBody>
          <a:bodyPr/>
          <a:lstStyle/>
          <a:p>
            <a:r>
              <a:rPr lang="en-US" dirty="0"/>
              <a:t>Rod Garman</a:t>
            </a:r>
          </a:p>
          <a:p>
            <a:r>
              <a:rPr lang="en-US" dirty="0"/>
              <a:t>Topeka, KS</a:t>
            </a:r>
          </a:p>
          <a:p>
            <a:r>
              <a:rPr lang="en-US" dirty="0"/>
              <a:t>Section 5 - 2022 </a:t>
            </a:r>
          </a:p>
          <a:p>
            <a:endParaRPr lang="en-US" dirty="0"/>
          </a:p>
        </p:txBody>
      </p:sp>
      <p:pic>
        <p:nvPicPr>
          <p:cNvPr id="52" name="Picture Placeholder 51" descr="A person smiling for the camera&#10;&#10;Description automatically generated with medium confidence">
            <a:extLst>
              <a:ext uri="{FF2B5EF4-FFF2-40B4-BE49-F238E27FC236}">
                <a16:creationId xmlns:a16="http://schemas.microsoft.com/office/drawing/2014/main" xmlns="" id="{B17852CB-1801-0477-1244-9DFF4E899CFC}"/>
              </a:ext>
            </a:extLst>
          </p:cNvPr>
          <p:cNvPicPr>
            <a:picLocks noGrp="1" noChangeAspect="1"/>
          </p:cNvPicPr>
          <p:nvPr>
            <p:ph type="pic" sz="quarter" idx="29"/>
          </p:nvPr>
        </p:nvPicPr>
        <p:blipFill rotWithShape="1">
          <a:blip r:embed="rId10" cstate="print">
            <a:extLst>
              <a:ext uri="{28A0092B-C50C-407E-A947-70E740481C1C}">
                <a14:useLocalDpi xmlns:a14="http://schemas.microsoft.com/office/drawing/2010/main" val="0"/>
              </a:ext>
            </a:extLst>
          </a:blip>
          <a:srcRect l="17066" t="425" r="16157" b="-502"/>
          <a:stretch/>
        </p:blipFill>
        <p:spPr/>
      </p:pic>
      <p:pic>
        <p:nvPicPr>
          <p:cNvPr id="54" name="Picture Placeholder 53" descr="A picture containing person, wall, smiling, blue&#10;&#10;Description automatically generated">
            <a:extLst>
              <a:ext uri="{FF2B5EF4-FFF2-40B4-BE49-F238E27FC236}">
                <a16:creationId xmlns:a16="http://schemas.microsoft.com/office/drawing/2014/main" xmlns="" id="{996FB22B-8716-91FC-CA01-F39FAC144AD0}"/>
              </a:ext>
            </a:extLst>
          </p:cNvPr>
          <p:cNvPicPr>
            <a:picLocks noGrp="1" noChangeAspect="1"/>
          </p:cNvPicPr>
          <p:nvPr>
            <p:ph type="pic" sz="quarter" idx="30"/>
          </p:nvPr>
        </p:nvPicPr>
        <p:blipFill rotWithShape="1">
          <a:blip r:embed="rId11" cstate="print">
            <a:extLst>
              <a:ext uri="{28A0092B-C50C-407E-A947-70E740481C1C}">
                <a14:useLocalDpi xmlns:a14="http://schemas.microsoft.com/office/drawing/2010/main" val="0"/>
              </a:ext>
            </a:extLst>
          </a:blip>
          <a:srcRect l="2011" t="424" r="5565" b="12776"/>
          <a:stretch/>
        </p:blipFill>
        <p:spPr/>
      </p:pic>
      <p:pic>
        <p:nvPicPr>
          <p:cNvPr id="56" name="Picture Placeholder 55" descr="A close-up of a person smiling&#10;&#10;Description automatically generated">
            <a:extLst>
              <a:ext uri="{FF2B5EF4-FFF2-40B4-BE49-F238E27FC236}">
                <a16:creationId xmlns:a16="http://schemas.microsoft.com/office/drawing/2014/main" xmlns="" id="{E1CA3BFB-A470-7EB7-7E3D-BDFD4DA44832}"/>
              </a:ext>
            </a:extLst>
          </p:cNvPr>
          <p:cNvPicPr>
            <a:picLocks noGrp="1" noChangeAspect="1"/>
          </p:cNvPicPr>
          <p:nvPr>
            <p:ph type="pic" sz="quarter" idx="31"/>
          </p:nvPr>
        </p:nvPicPr>
        <p:blipFill rotWithShape="1">
          <a:blip r:embed="rId12">
            <a:extLst>
              <a:ext uri="{28A0092B-C50C-407E-A947-70E740481C1C}">
                <a14:useLocalDpi xmlns:a14="http://schemas.microsoft.com/office/drawing/2010/main" val="0"/>
              </a:ext>
            </a:extLst>
          </a:blip>
          <a:srcRect l="6823" t="325" r="8006" b="-308"/>
          <a:stretch/>
        </p:blipFill>
        <p:spPr/>
      </p:pic>
      <p:pic>
        <p:nvPicPr>
          <p:cNvPr id="58" name="Picture Placeholder 57" descr="A person wearing a striped shirt&#10;&#10;Description automatically generated with medium confidence">
            <a:extLst>
              <a:ext uri="{FF2B5EF4-FFF2-40B4-BE49-F238E27FC236}">
                <a16:creationId xmlns:a16="http://schemas.microsoft.com/office/drawing/2014/main" xmlns="" id="{42207C31-AEDC-402F-213F-54D094306339}"/>
              </a:ext>
            </a:extLst>
          </p:cNvPr>
          <p:cNvPicPr>
            <a:picLocks noGrp="1" noChangeAspect="1"/>
          </p:cNvPicPr>
          <p:nvPr>
            <p:ph type="pic" sz="quarter" idx="32"/>
          </p:nvPr>
        </p:nvPicPr>
        <p:blipFill rotWithShape="1">
          <a:blip r:embed="rId13" cstate="print">
            <a:extLst>
              <a:ext uri="{28A0092B-C50C-407E-A947-70E740481C1C}">
                <a14:useLocalDpi xmlns:a14="http://schemas.microsoft.com/office/drawing/2010/main" val="0"/>
              </a:ext>
            </a:extLst>
          </a:blip>
          <a:srcRect l="19585" t="3169" r="12101" b="21581"/>
          <a:stretch/>
        </p:blipFill>
        <p:spPr/>
      </p:pic>
      <p:pic>
        <p:nvPicPr>
          <p:cNvPr id="60" name="Picture Placeholder 59" descr="A picture containing person, wall, person&#10;&#10;Description automatically generated">
            <a:extLst>
              <a:ext uri="{FF2B5EF4-FFF2-40B4-BE49-F238E27FC236}">
                <a16:creationId xmlns:a16="http://schemas.microsoft.com/office/drawing/2014/main" xmlns="" id="{339EBDEE-CD34-BFA0-858D-27FA383ECB3E}"/>
              </a:ext>
            </a:extLst>
          </p:cNvPr>
          <p:cNvPicPr>
            <a:picLocks noGrp="1" noChangeAspect="1"/>
          </p:cNvPicPr>
          <p:nvPr>
            <p:ph type="pic" sz="quarter" idx="33"/>
          </p:nvPr>
        </p:nvPicPr>
        <p:blipFill rotWithShape="1">
          <a:blip r:embed="rId14" cstate="print">
            <a:extLst>
              <a:ext uri="{28A0092B-C50C-407E-A947-70E740481C1C}">
                <a14:useLocalDpi xmlns:a14="http://schemas.microsoft.com/office/drawing/2010/main" val="0"/>
              </a:ext>
            </a:extLst>
          </a:blip>
          <a:srcRect l="-1871" r="-1871"/>
          <a:stretch/>
        </p:blipFill>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p:txBody>
          <a:bodyPr/>
          <a:lstStyle/>
          <a:p>
            <a:r>
              <a:rPr lang="en-US" dirty="0"/>
              <a:t>Monica Abelein</a:t>
            </a:r>
          </a:p>
          <a:p>
            <a:r>
              <a:rPr lang="en-US" dirty="0"/>
              <a:t>Lakewood, CO</a:t>
            </a:r>
            <a:br>
              <a:rPr lang="en-US" dirty="0"/>
            </a:br>
            <a:r>
              <a:rPr lang="en-US" dirty="0"/>
              <a:t>Section 6 - 2023</a:t>
            </a:r>
          </a:p>
          <a:p>
            <a:endParaRPr lang="en-US" dirty="0"/>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p:txBody>
          <a:bodyPr/>
          <a:lstStyle/>
          <a:p>
            <a:r>
              <a:rPr lang="en-US" dirty="0"/>
              <a:t>Erin Coy</a:t>
            </a:r>
          </a:p>
          <a:p>
            <a:r>
              <a:rPr lang="en-US" dirty="0"/>
              <a:t>Gilbert, AZ</a:t>
            </a:r>
            <a:br>
              <a:rPr lang="en-US" dirty="0"/>
            </a:br>
            <a:r>
              <a:rPr lang="en-US" dirty="0"/>
              <a:t>Section 7 - 2034 </a:t>
            </a:r>
          </a:p>
          <a:p>
            <a:endParaRPr lang="en-US" dirty="0"/>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p:txBody>
          <a:bodyPr/>
          <a:lstStyle/>
          <a:p>
            <a:r>
              <a:rPr lang="en-US" dirty="0"/>
              <a:t>K.T. Emerson</a:t>
            </a:r>
          </a:p>
          <a:p>
            <a:r>
              <a:rPr lang="en-US" dirty="0"/>
              <a:t>Wilson, OR</a:t>
            </a:r>
          </a:p>
          <a:p>
            <a:r>
              <a:rPr lang="en-US" dirty="0"/>
              <a:t>Section 8 - 2025</a:t>
            </a:r>
          </a:p>
          <a:p>
            <a:endParaRPr lang="en-US" dirty="0"/>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p:txBody>
          <a:bodyPr/>
          <a:lstStyle/>
          <a:p>
            <a:r>
              <a:rPr lang="en-US" dirty="0"/>
              <a:t>Kenneth Chew</a:t>
            </a:r>
          </a:p>
          <a:p>
            <a:r>
              <a:rPr lang="en-US" dirty="0"/>
              <a:t>Honolulu, HI</a:t>
            </a:r>
          </a:p>
          <a:p>
            <a:r>
              <a:rPr lang="en-US" dirty="0"/>
              <a:t>Coaches - 2025</a:t>
            </a:r>
          </a:p>
          <a:p>
            <a:endParaRPr lang="en-US" dirty="0"/>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p:txBody>
          <a:bodyPr/>
          <a:lstStyle/>
          <a:p>
            <a:r>
              <a:rPr lang="en-US" dirty="0"/>
              <a:t>Joe </a:t>
            </a:r>
            <a:r>
              <a:rPr lang="en-US" dirty="0" err="1"/>
              <a:t>Plack</a:t>
            </a:r>
            <a:endParaRPr lang="en-US" dirty="0"/>
          </a:p>
          <a:p>
            <a:r>
              <a:rPr lang="en-US" dirty="0"/>
              <a:t>Deerfield, IL</a:t>
            </a:r>
          </a:p>
          <a:p>
            <a:r>
              <a:rPr lang="en-US" dirty="0"/>
              <a:t>Officials - 2024</a:t>
            </a:r>
          </a:p>
          <a:p>
            <a:endParaRPr lang="en-US" dirty="0"/>
          </a:p>
          <a:p>
            <a:endParaRPr lang="en-US" dirty="0"/>
          </a:p>
        </p:txBody>
      </p:sp>
      <p:pic>
        <p:nvPicPr>
          <p:cNvPr id="36" name="Picture Placeholder 36" descr="A person smiling for the camera&#10;&#10;Description automatically generated with low confidence">
            <a:extLst>
              <a:ext uri="{FF2B5EF4-FFF2-40B4-BE49-F238E27FC236}">
                <a16:creationId xmlns:a16="http://schemas.microsoft.com/office/drawing/2014/main" xmlns="" id="{1ED74B95-51B4-9AE2-1814-C4386612E27F}"/>
              </a:ext>
            </a:extLst>
          </p:cNvPr>
          <p:cNvPicPr>
            <a:picLocks noGrp="1" noChangeAspect="1"/>
          </p:cNvPicPr>
          <p:nvPr>
            <p:ph type="pic" sz="quarter" idx="13"/>
          </p:nvPr>
        </p:nvPicPr>
        <p:blipFill rotWithShape="1">
          <a:blip r:embed="rId15" cstate="print">
            <a:extLst>
              <a:ext uri="{28A0092B-C50C-407E-A947-70E740481C1C}">
                <a14:useLocalDpi xmlns:a14="http://schemas.microsoft.com/office/drawing/2010/main" val="0"/>
              </a:ext>
            </a:extLst>
          </a:blip>
          <a:srcRect l="10387" t="328" r="10832" b="25699"/>
          <a:stretch/>
        </p:blipFill>
        <p:spPr bwMode="auto">
          <a:xfrm>
            <a:off x="1947863" y="2308225"/>
            <a:ext cx="1050925" cy="1233488"/>
          </a:xfrm>
          <a:prstGeom prst="rect">
            <a:avLst/>
          </a:prstGeom>
          <a:noFill/>
          <a:ln w="9525">
            <a:noFill/>
            <a:miter lim="800000"/>
            <a:headEnd/>
            <a:tailEnd/>
          </a:ln>
        </p:spPr>
      </p:pic>
    </p:spTree>
    <p:extLst>
      <p:ext uri="{BB962C8B-B14F-4D97-AF65-F5344CB8AC3E}">
        <p14:creationId xmlns:p14="http://schemas.microsoft.com/office/powerpoint/2010/main" val="643709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pPr>
              <a:defRPr/>
            </a:pPr>
            <a:r>
              <a:rPr lang="en-US" dirty="0"/>
              <a:t>NEW NFHS Rules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067300" y="1989138"/>
            <a:ext cx="6900863" cy="4338637"/>
          </a:xfrm>
        </p:spPr>
        <p:txBody>
          <a:bodyPr/>
          <a:lstStyle/>
          <a:p>
            <a:r>
              <a:rPr lang="en-US" altLang="en-US"/>
              <a:t>Rules App features:</a:t>
            </a:r>
          </a:p>
          <a:p>
            <a:pPr lvl="1"/>
            <a:r>
              <a:rPr lang="en-US" altLang="en-US"/>
              <a:t>Searchable</a:t>
            </a:r>
          </a:p>
          <a:p>
            <a:pPr lvl="1"/>
            <a:r>
              <a:rPr lang="en-US" altLang="en-US"/>
              <a:t>Highlight notes</a:t>
            </a:r>
          </a:p>
          <a:p>
            <a:pPr lvl="1"/>
            <a:r>
              <a:rPr lang="en-US" altLang="en-US"/>
              <a:t>Bookmarks</a:t>
            </a:r>
          </a:p>
          <a:p>
            <a:pPr lvl="1"/>
            <a:r>
              <a:rPr lang="en-US" altLang="en-US"/>
              <a:t>Quizzes for all sports</a:t>
            </a:r>
          </a:p>
          <a:p>
            <a:pPr lvl="1"/>
            <a:r>
              <a:rPr lang="en-US" altLang="en-US"/>
              <a:t>Easy navigation</a:t>
            </a:r>
          </a:p>
          <a:p>
            <a:pPr lvl="1"/>
            <a:r>
              <a:rPr lang="en-US" altLang="en-US"/>
              <a:t>Immediate availability</a:t>
            </a:r>
          </a:p>
          <a:p>
            <a:pPr lvl="1"/>
            <a:r>
              <a:rPr lang="en-US" altLang="en-US"/>
              <a:t>Free to paid members of the NFHS Coaches </a:t>
            </a:r>
            <a:br>
              <a:rPr lang="en-US" altLang="en-US"/>
            </a:br>
            <a:r>
              <a:rPr lang="en-US" altLang="en-US"/>
              <a:t>and Officials Associations</a:t>
            </a:r>
          </a:p>
          <a:p>
            <a:pPr lvl="1"/>
            <a:r>
              <a:rPr lang="en-US" altLang="en-US">
                <a:hlinkClick r:id="rId3"/>
              </a:rPr>
              <a:t>www.nfhs.org/erules</a:t>
            </a:r>
            <a:r>
              <a:rPr lang="en-US" altLang="en-US"/>
              <a:t> for more information</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a:defRPr/>
            </a:pPr>
            <a:r>
              <a:rPr lang="en-US"/>
              <a:t>www.nfhs.org</a:t>
            </a:r>
          </a:p>
        </p:txBody>
      </p:sp>
      <p:pic>
        <p:nvPicPr>
          <p:cNvPr id="5" name="Picture 4" descr="A screenshot of a cell phone&#10;&#10;Description automatically generated">
            <a:extLst>
              <a:ext uri="{FF2B5EF4-FFF2-40B4-BE49-F238E27FC236}">
                <a16:creationId xmlns:a16="http://schemas.microsoft.com/office/drawing/2014/main" xmlns="" id="{C59CA35C-101B-42CD-8A60-04E418B2D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3803" y="1989138"/>
            <a:ext cx="2505456" cy="4462272"/>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200"/>
              <a:t/>
            </a:r>
            <a:br>
              <a:rPr lang="en-US" altLang="en-US" sz="3200"/>
            </a:br>
            <a:r>
              <a:rPr lang="en-US" altLang="en-US" sz="3200"/>
              <a:t>Guidelines for Schools and state associations for consideration of accommodations</a:t>
            </a:r>
            <a:r>
              <a:rPr lang="en-US" altLang="en-US"/>
              <a:t/>
            </a:r>
            <a:br>
              <a:rPr lang="en-US" altLang="en-US"/>
            </a:br>
            <a:endParaRPr lang="en-US" altLang="en-US"/>
          </a:p>
        </p:txBody>
      </p:sp>
      <p:sp>
        <p:nvSpPr>
          <p:cNvPr id="4" name="Footer Placeholder 3">
            <a:extLst>
              <a:ext uri="{FF2B5EF4-FFF2-40B4-BE49-F238E27FC236}">
                <a16:creationId xmlns:a16="http://schemas.microsoft.com/office/drawing/2014/main" xmlns="" id="{50B6A940-C73E-4AA6-B0AF-C3EB3A3B6A81}"/>
              </a:ext>
            </a:extLst>
          </p:cNvPr>
          <p:cNvSpPr>
            <a:spLocks noGrp="1"/>
          </p:cNvSpPr>
          <p:nvPr>
            <p:ph type="ftr" sz="quarter" idx="11"/>
          </p:nvPr>
        </p:nvSpPr>
        <p:spPr>
          <a:xfrm>
            <a:off x="9975851" y="6562725"/>
            <a:ext cx="1992312" cy="295275"/>
          </a:xfrm>
        </p:spPr>
        <p:txBody>
          <a:bodyPr/>
          <a:lstStyle/>
          <a:p>
            <a:pPr>
              <a:defRPr/>
            </a:pPr>
            <a:r>
              <a:rPr lang="en-US"/>
              <a:t>www.nfhs.org</a:t>
            </a:r>
          </a:p>
        </p:txBody>
      </p:sp>
      <p:graphicFrame>
        <p:nvGraphicFramePr>
          <p:cNvPr id="5" name="Content Placeholder 3">
            <a:extLst>
              <a:ext uri="{FF2B5EF4-FFF2-40B4-BE49-F238E27FC236}">
                <a16:creationId xmlns:a16="http://schemas.microsoft.com/office/drawing/2014/main" xmlns="" id="{55D7B31E-C405-D20B-EE59-5922F5DDDE31}"/>
              </a:ext>
            </a:extLst>
          </p:cNvPr>
          <p:cNvGraphicFramePr>
            <a:graphicFrameLocks noGrp="1"/>
          </p:cNvGraphicFramePr>
          <p:nvPr>
            <p:ph idx="1"/>
            <p:extLst>
              <p:ext uri="{D42A27DB-BD31-4B8C-83A1-F6EECF244321}">
                <p14:modId xmlns:p14="http://schemas.microsoft.com/office/powerpoint/2010/main" val="1268061230"/>
              </p:ext>
            </p:extLst>
          </p:nvPr>
        </p:nvGraphicFramePr>
        <p:xfrm>
          <a:off x="3172328" y="2117558"/>
          <a:ext cx="6116052" cy="37973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674210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2022-23 </a:t>
            </a:r>
            <a:r>
              <a:rPr lang="en-US" dirty="0" err="1"/>
              <a:t>nfhs</a:t>
            </a:r>
            <a:r>
              <a:rPr lang="en-US" dirty="0"/>
              <a:t> swimming and diving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D926D2A-9BC4-4CF3-A450-6671FC328A49}"/>
              </a:ext>
            </a:extLst>
          </p:cNvPr>
          <p:cNvSpPr>
            <a:spLocks noGrp="1"/>
          </p:cNvSpPr>
          <p:nvPr>
            <p:ph type="title"/>
          </p:nvPr>
        </p:nvSpPr>
        <p:spPr/>
        <p:txBody>
          <a:bodyPr/>
          <a:lstStyle/>
          <a:p>
            <a:r>
              <a:rPr lang="en-US" sz="2800" dirty="0"/>
              <a:t>Pool construction</a:t>
            </a:r>
            <a:br>
              <a:rPr lang="en-US" sz="2800" dirty="0"/>
            </a:br>
            <a:r>
              <a:rPr lang="en-US" sz="2800" dirty="0"/>
              <a:t>2-3-1</a:t>
            </a:r>
          </a:p>
        </p:txBody>
      </p:sp>
      <p:sp>
        <p:nvSpPr>
          <p:cNvPr id="6" name="Content Placeholder 5">
            <a:extLst>
              <a:ext uri="{FF2B5EF4-FFF2-40B4-BE49-F238E27FC236}">
                <a16:creationId xmlns:a16="http://schemas.microsoft.com/office/drawing/2014/main" xmlns="" id="{140E91E3-6AC8-4D54-A6AA-28C3AFAB3C67}"/>
              </a:ext>
            </a:extLst>
          </p:cNvPr>
          <p:cNvSpPr>
            <a:spLocks noGrp="1"/>
          </p:cNvSpPr>
          <p:nvPr>
            <p:ph idx="1"/>
          </p:nvPr>
        </p:nvSpPr>
        <p:spPr>
          <a:xfrm>
            <a:off x="1246401" y="1989139"/>
            <a:ext cx="10026650" cy="4338637"/>
          </a:xfrm>
        </p:spPr>
        <p:txBody>
          <a:bodyPr/>
          <a:lstStyle/>
          <a:p>
            <a:pPr marL="0" indent="0">
              <a:buNone/>
            </a:pPr>
            <a:endParaRPr lang="en-US" sz="1050" dirty="0"/>
          </a:p>
          <a:p>
            <a:r>
              <a:rPr lang="en-US" sz="3200" dirty="0">
                <a:latin typeface="Calibri" panose="020F0502020204030204" pitchFamily="34" charset="0"/>
                <a:ea typeface="Times New Roman" panose="02020603050405020304" pitchFamily="18" charset="0"/>
              </a:rPr>
              <a:t>2-3-1 states that the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markings on pools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constructed after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January 1, 2023, will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be in line with FINA,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NCAA and USA </a:t>
            </a:r>
            <a:br>
              <a:rPr lang="en-US" sz="3200" dirty="0">
                <a:latin typeface="Calibri" panose="020F0502020204030204" pitchFamily="34" charset="0"/>
                <a:ea typeface="Times New Roman" panose="02020603050405020304" pitchFamily="18" charset="0"/>
              </a:rPr>
            </a:br>
            <a:r>
              <a:rPr lang="en-US" sz="3200" dirty="0">
                <a:latin typeface="Calibri" panose="020F0502020204030204" pitchFamily="34" charset="0"/>
                <a:ea typeface="Times New Roman" panose="02020603050405020304" pitchFamily="18" charset="0"/>
              </a:rPr>
              <a:t>Swimming.</a:t>
            </a:r>
          </a:p>
          <a:p>
            <a:pPr marL="0" indent="0">
              <a:buNone/>
            </a:pPr>
            <a:endParaRPr lang="en-US" sz="3200" dirty="0">
              <a:latin typeface="Calibri" panose="020F0502020204030204" pitchFamily="34" charset="0"/>
              <a:ea typeface="Times New Roman" panose="02020603050405020304" pitchFamily="18" charset="0"/>
            </a:endParaRPr>
          </a:p>
          <a:p>
            <a:endParaRPr lang="en-US" sz="2800" dirty="0">
              <a:effectLst/>
              <a:latin typeface="Times New Roman" panose="02020603050405020304" pitchFamily="18" charset="0"/>
              <a:ea typeface="Times New Roman" panose="02020603050405020304" pitchFamily="18" charset="0"/>
            </a:endParaRPr>
          </a:p>
          <a:p>
            <a:endParaRPr lang="en-US" dirty="0"/>
          </a:p>
          <a:p>
            <a:endParaRPr lang="en-US" dirty="0"/>
          </a:p>
        </p:txBody>
      </p:sp>
      <p:sp>
        <p:nvSpPr>
          <p:cNvPr id="4" name="Footer Placeholder 3">
            <a:extLst>
              <a:ext uri="{FF2B5EF4-FFF2-40B4-BE49-F238E27FC236}">
                <a16:creationId xmlns:a16="http://schemas.microsoft.com/office/drawing/2014/main" xmlns="" id="{722CED62-AD00-4EED-A6D6-FE8098A60AD0}"/>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xmlns="" id="{C8CCFE97-056F-64E1-1226-7912B7AA87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5201" y="2019860"/>
            <a:ext cx="5487850" cy="4115888"/>
          </a:xfrm>
          <a:prstGeom prst="rect">
            <a:avLst/>
          </a:prstGeom>
          <a:ln w="38100">
            <a:solidFill>
              <a:srgbClr val="00205B"/>
            </a:solidFill>
          </a:ln>
        </p:spPr>
      </p:pic>
    </p:spTree>
    <p:extLst>
      <p:ext uri="{BB962C8B-B14F-4D97-AF65-F5344CB8AC3E}">
        <p14:creationId xmlns:p14="http://schemas.microsoft.com/office/powerpoint/2010/main" val="2819914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C4C728-E765-4A68-AB0E-B44ADB1F6335}"/>
              </a:ext>
            </a:extLst>
          </p:cNvPr>
          <p:cNvSpPr>
            <a:spLocks noGrp="1"/>
          </p:cNvSpPr>
          <p:nvPr>
            <p:ph type="title"/>
          </p:nvPr>
        </p:nvSpPr>
        <p:spPr>
          <a:xfrm>
            <a:off x="1940985" y="525463"/>
            <a:ext cx="10026649" cy="1204912"/>
          </a:xfrm>
        </p:spPr>
        <p:txBody>
          <a:bodyPr wrap="square" anchor="ctr">
            <a:normAutofit/>
          </a:bodyPr>
          <a:lstStyle/>
          <a:p>
            <a:r>
              <a:rPr lang="en-US" dirty="0"/>
              <a:t>Pool Markings</a:t>
            </a:r>
            <a:br>
              <a:rPr lang="en-US" dirty="0"/>
            </a:br>
            <a:r>
              <a:rPr lang="en-US" dirty="0"/>
              <a:t>2-4-4 and 2-4-4 Table (new)</a:t>
            </a:r>
          </a:p>
        </p:txBody>
      </p:sp>
      <p:sp>
        <p:nvSpPr>
          <p:cNvPr id="7" name="Content Placeholder 6">
            <a:extLst>
              <a:ext uri="{FF2B5EF4-FFF2-40B4-BE49-F238E27FC236}">
                <a16:creationId xmlns:a16="http://schemas.microsoft.com/office/drawing/2014/main" xmlns="" id="{1AE21831-946E-488E-A325-43757A55D652}"/>
              </a:ext>
            </a:extLst>
          </p:cNvPr>
          <p:cNvSpPr>
            <a:spLocks noGrp="1"/>
          </p:cNvSpPr>
          <p:nvPr>
            <p:ph sz="half" idx="1"/>
          </p:nvPr>
        </p:nvSpPr>
        <p:spPr>
          <a:xfrm>
            <a:off x="1054856" y="1950045"/>
            <a:ext cx="5384800" cy="4525963"/>
          </a:xfrm>
        </p:spPr>
        <p:txBody>
          <a:bodyPr wrap="square" anchor="t">
            <a:normAutofit/>
          </a:bodyPr>
          <a:lstStyle/>
          <a:p>
            <a:pPr>
              <a:spcAft>
                <a:spcPts val="600"/>
              </a:spcAft>
            </a:pPr>
            <a:r>
              <a:rPr lang="en-US" dirty="0"/>
              <a:t>Recommendations for pools constructed or renovated after January 1, 2023. </a:t>
            </a:r>
          </a:p>
          <a:p>
            <a:pPr>
              <a:spcAft>
                <a:spcPts val="600"/>
              </a:spcAft>
            </a:pPr>
            <a:endParaRPr lang="en-US" sz="1000" dirty="0"/>
          </a:p>
          <a:p>
            <a:pPr>
              <a:spcAft>
                <a:spcPts val="600"/>
              </a:spcAft>
            </a:pPr>
            <a:r>
              <a:rPr lang="en-US" dirty="0"/>
              <a:t>Renovations include, but are not limited to, painting, liner replacements, remodeling of pools.</a:t>
            </a:r>
          </a:p>
          <a:p>
            <a:pPr>
              <a:spcAft>
                <a:spcPts val="600"/>
              </a:spcAft>
            </a:pPr>
            <a:endParaRPr lang="en-US" dirty="0"/>
          </a:p>
        </p:txBody>
      </p:sp>
      <p:sp>
        <p:nvSpPr>
          <p:cNvPr id="4" name="Footer Placeholder 3">
            <a:extLst>
              <a:ext uri="{FF2B5EF4-FFF2-40B4-BE49-F238E27FC236}">
                <a16:creationId xmlns:a16="http://schemas.microsoft.com/office/drawing/2014/main" xmlns="" id="{3609A570-8259-467C-AEBD-397FA4F5DA39}"/>
              </a:ext>
            </a:extLst>
          </p:cNvPr>
          <p:cNvSpPr>
            <a:spLocks noGrp="1"/>
          </p:cNvSpPr>
          <p:nvPr>
            <p:ph type="ftr" sz="quarter" idx="11"/>
          </p:nvPr>
        </p:nvSpPr>
        <p:spPr>
          <a:xfrm>
            <a:off x="9997018" y="6524624"/>
            <a:ext cx="1991783" cy="295275"/>
          </a:xfrm>
        </p:spPr>
        <p:txBody>
          <a:bodyPr anchor="ctr">
            <a:normAutofit/>
          </a:bodyPr>
          <a:lstStyle/>
          <a:p>
            <a:pPr>
              <a:lnSpc>
                <a:spcPct val="90000"/>
              </a:lnSpc>
              <a:spcAft>
                <a:spcPts val="600"/>
              </a:spcAft>
              <a:defRPr/>
            </a:pPr>
            <a:r>
              <a:rPr lang="en-US"/>
              <a:t>www.nfhs.org</a:t>
            </a:r>
          </a:p>
        </p:txBody>
      </p:sp>
      <p:graphicFrame>
        <p:nvGraphicFramePr>
          <p:cNvPr id="8" name="Table 7">
            <a:extLst>
              <a:ext uri="{FF2B5EF4-FFF2-40B4-BE49-F238E27FC236}">
                <a16:creationId xmlns:a16="http://schemas.microsoft.com/office/drawing/2014/main" xmlns="" id="{C55B4614-EAA0-4613-899D-071D03C816E0}"/>
              </a:ext>
            </a:extLst>
          </p:cNvPr>
          <p:cNvGraphicFramePr>
            <a:graphicFrameLocks noGrp="1"/>
          </p:cNvGraphicFramePr>
          <p:nvPr/>
        </p:nvGraphicFramePr>
        <p:xfrm>
          <a:off x="6642856" y="2105858"/>
          <a:ext cx="5384802" cy="4214341"/>
        </p:xfrm>
        <a:graphic>
          <a:graphicData uri="http://schemas.openxmlformats.org/drawingml/2006/table">
            <a:tbl>
              <a:tblPr firstRow="1" firstCol="1" bandRow="1"/>
              <a:tblGrid>
                <a:gridCol w="1736448">
                  <a:extLst>
                    <a:ext uri="{9D8B030D-6E8A-4147-A177-3AD203B41FA5}">
                      <a16:colId xmlns:a16="http://schemas.microsoft.com/office/drawing/2014/main" xmlns="" val="2192199634"/>
                    </a:ext>
                  </a:extLst>
                </a:gridCol>
                <a:gridCol w="1818517">
                  <a:extLst>
                    <a:ext uri="{9D8B030D-6E8A-4147-A177-3AD203B41FA5}">
                      <a16:colId xmlns:a16="http://schemas.microsoft.com/office/drawing/2014/main" xmlns="" val="604021806"/>
                    </a:ext>
                  </a:extLst>
                </a:gridCol>
                <a:gridCol w="1829837">
                  <a:extLst>
                    <a:ext uri="{9D8B030D-6E8A-4147-A177-3AD203B41FA5}">
                      <a16:colId xmlns:a16="http://schemas.microsoft.com/office/drawing/2014/main" xmlns="" val="664818327"/>
                    </a:ext>
                  </a:extLst>
                </a:gridCol>
              </a:tblGrid>
              <a:tr h="897203">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Pool Markings</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Before January 1, 2023</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19456"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After January 1, 2023</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6259751"/>
                  </a:ext>
                </a:extLst>
              </a:tr>
              <a:tr h="897203">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Width of line on pool bottom</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 to 12 inches (25 to 30.48 cm.)</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7.87 to 11.81 inches (.2 m. to .3 m)</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97031021"/>
                  </a:ext>
                </a:extLst>
              </a:tr>
              <a:tr h="625529">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Length of cross line</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36 inches (.9144 meters)</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 feet 4 inches (1.0 meter)</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19147094"/>
                  </a:ext>
                </a:extLst>
              </a:tr>
              <a:tr h="897203">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Line terminates from end wall</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60 to 80 inches (1.5 to 2.0 meters)</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 feet 7 inches (2.0 meters)</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86305374"/>
                  </a:ext>
                </a:extLst>
              </a:tr>
              <a:tr h="897203">
                <a:tc>
                  <a:txBody>
                    <a:bodyPr/>
                    <a:lstStyle/>
                    <a:p>
                      <a:pPr marL="0" marR="0" algn="l" fontAlgn="t">
                        <a:spcBef>
                          <a:spcPts val="0"/>
                        </a:spcBef>
                        <a:spcAft>
                          <a:spcPts val="0"/>
                        </a:spcAft>
                        <a:tabLst>
                          <a:tab pos="228600" algn="l"/>
                        </a:tabLst>
                      </a:pPr>
                      <a:r>
                        <a:rPr lang="en-US" sz="1800" b="1"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 wall targets below water</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 feet 6 inches (1.0668 meters)</a:t>
                      </a:r>
                      <a:endParaRPr lang="en-US" sz="3200" b="0" i="0" u="none" strike="noStrike">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tabLst>
                          <a:tab pos="228600" algn="l"/>
                        </a:tabLst>
                      </a:pPr>
                      <a:r>
                        <a:rPr lang="en-US" sz="1800" b="0" i="0" u="none" strike="no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 feet 4 inches (1.0 meter)</a:t>
                      </a:r>
                      <a:endParaRPr lang="en-US" sz="3200" b="0" i="0" u="none" strike="noStrike" dirty="0">
                        <a:effectLst/>
                        <a:latin typeface="Arial" panose="020B0604020202020204" pitchFamily="34" charset="0"/>
                      </a:endParaRPr>
                    </a:p>
                  </a:txBody>
                  <a:tcPr marL="122253" marR="122253" marT="169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72970114"/>
                  </a:ext>
                </a:extLst>
              </a:tr>
            </a:tbl>
          </a:graphicData>
        </a:graphic>
      </p:graphicFrame>
    </p:spTree>
    <p:extLst>
      <p:ext uri="{BB962C8B-B14F-4D97-AF65-F5344CB8AC3E}">
        <p14:creationId xmlns:p14="http://schemas.microsoft.com/office/powerpoint/2010/main" val="2833552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2022-23 </a:t>
            </a:r>
            <a:r>
              <a:rPr lang="en-US" dirty="0" err="1"/>
              <a:t>nfhs</a:t>
            </a:r>
            <a:r>
              <a:rPr lang="en-US" dirty="0"/>
              <a:t> swimming and diving Major editorial CHANGES</a:t>
            </a:r>
          </a:p>
        </p:txBody>
      </p:sp>
      <p:sp>
        <p:nvSpPr>
          <p:cNvPr id="6" name="Text Placeholder 5">
            <a:extLst>
              <a:ext uri="{FF2B5EF4-FFF2-40B4-BE49-F238E27FC236}">
                <a16:creationId xmlns:a16="http://schemas.microsoft.com/office/drawing/2014/main" xmlns="" id="{BDE44A75-DDB9-4854-ABAB-FDD71E46732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271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23E02-BEEC-1D1B-4420-70FBD135FCFF}"/>
              </a:ext>
            </a:extLst>
          </p:cNvPr>
          <p:cNvSpPr>
            <a:spLocks noGrp="1"/>
          </p:cNvSpPr>
          <p:nvPr>
            <p:ph type="title"/>
          </p:nvPr>
        </p:nvSpPr>
        <p:spPr/>
        <p:txBody>
          <a:bodyPr/>
          <a:lstStyle/>
          <a:p>
            <a:r>
              <a:rPr lang="en-US" dirty="0"/>
              <a:t>Equipment for swimming events</a:t>
            </a:r>
            <a:br>
              <a:rPr lang="en-US" dirty="0"/>
            </a:br>
            <a:r>
              <a:rPr lang="en-US" dirty="0"/>
              <a:t>2-7-3</a:t>
            </a:r>
          </a:p>
        </p:txBody>
      </p:sp>
      <p:sp>
        <p:nvSpPr>
          <p:cNvPr id="3" name="Content Placeholder 2">
            <a:extLst>
              <a:ext uri="{FF2B5EF4-FFF2-40B4-BE49-F238E27FC236}">
                <a16:creationId xmlns:a16="http://schemas.microsoft.com/office/drawing/2014/main" xmlns="" id="{C7686F15-A89E-C504-6D12-0D1107090611}"/>
              </a:ext>
            </a:extLst>
          </p:cNvPr>
          <p:cNvSpPr>
            <a:spLocks noGrp="1"/>
          </p:cNvSpPr>
          <p:nvPr>
            <p:ph idx="1"/>
          </p:nvPr>
        </p:nvSpPr>
        <p:spPr>
          <a:xfrm>
            <a:off x="1746008" y="2185988"/>
            <a:ext cx="10417659" cy="4338637"/>
          </a:xfrm>
        </p:spPr>
        <p:txBody>
          <a:bodyPr/>
          <a:lstStyle/>
          <a:p>
            <a:r>
              <a:rPr lang="en-US" sz="3200" b="1" dirty="0">
                <a:solidFill>
                  <a:schemeClr val="bg2">
                    <a:lumMod val="25000"/>
                  </a:schemeClr>
                </a:solidFill>
              </a:rPr>
              <a:t>ART 3 . . . </a:t>
            </a:r>
            <a:r>
              <a:rPr lang="en-US" sz="3200" dirty="0">
                <a:solidFill>
                  <a:schemeClr val="bg2">
                    <a:lumMod val="25000"/>
                  </a:schemeClr>
                </a:solidFill>
              </a:rPr>
              <a:t>The starting </a:t>
            </a:r>
            <a:br>
              <a:rPr lang="en-US" sz="3200" dirty="0">
                <a:solidFill>
                  <a:schemeClr val="bg2">
                    <a:lumMod val="25000"/>
                  </a:schemeClr>
                </a:solidFill>
              </a:rPr>
            </a:br>
            <a:r>
              <a:rPr lang="en-US" sz="3200" dirty="0">
                <a:solidFill>
                  <a:schemeClr val="bg2">
                    <a:lumMod val="25000"/>
                  </a:schemeClr>
                </a:solidFill>
              </a:rPr>
              <a:t>signal shall be loud </a:t>
            </a:r>
            <a:br>
              <a:rPr lang="en-US" sz="3200" dirty="0">
                <a:solidFill>
                  <a:schemeClr val="bg2">
                    <a:lumMod val="25000"/>
                  </a:schemeClr>
                </a:solidFill>
              </a:rPr>
            </a:br>
            <a:r>
              <a:rPr lang="en-US" sz="3200" dirty="0">
                <a:solidFill>
                  <a:schemeClr val="bg2">
                    <a:lumMod val="25000"/>
                  </a:schemeClr>
                </a:solidFill>
              </a:rPr>
              <a:t>enough to</a:t>
            </a:r>
            <a:br>
              <a:rPr lang="en-US" sz="3200" dirty="0">
                <a:solidFill>
                  <a:schemeClr val="bg2">
                    <a:lumMod val="25000"/>
                  </a:schemeClr>
                </a:solidFill>
              </a:rPr>
            </a:br>
            <a:r>
              <a:rPr lang="en-US" sz="3200" u="sng" dirty="0">
                <a:solidFill>
                  <a:srgbClr val="FF0000"/>
                </a:solidFill>
              </a:rPr>
              <a:t>ensure</a:t>
            </a:r>
            <a:r>
              <a:rPr lang="en-US" sz="3200" dirty="0">
                <a:solidFill>
                  <a:srgbClr val="FF0000"/>
                </a:solidFill>
              </a:rPr>
              <a:t> </a:t>
            </a:r>
            <a:r>
              <a:rPr lang="en-US" sz="3200" strike="sngStrike" dirty="0">
                <a:solidFill>
                  <a:srgbClr val="FF0000"/>
                </a:solidFill>
              </a:rPr>
              <a:t>insure</a:t>
            </a:r>
            <a:r>
              <a:rPr lang="en-US" sz="3200" dirty="0">
                <a:solidFill>
                  <a:srgbClr val="FF0000"/>
                </a:solidFill>
              </a:rPr>
              <a:t> </a:t>
            </a:r>
            <a:r>
              <a:rPr lang="en-US" sz="3200" dirty="0">
                <a:solidFill>
                  <a:schemeClr val="bg2">
                    <a:lumMod val="25000"/>
                  </a:schemeClr>
                </a:solidFill>
              </a:rPr>
              <a:t>a </a:t>
            </a:r>
            <a:br>
              <a:rPr lang="en-US" sz="3200" dirty="0">
                <a:solidFill>
                  <a:schemeClr val="bg2">
                    <a:lumMod val="25000"/>
                  </a:schemeClr>
                </a:solidFill>
              </a:rPr>
            </a:br>
            <a:r>
              <a:rPr lang="en-US" sz="3200" dirty="0">
                <a:solidFill>
                  <a:schemeClr val="bg2">
                    <a:lumMod val="25000"/>
                  </a:schemeClr>
                </a:solidFill>
              </a:rPr>
              <a:t>fair start.</a:t>
            </a:r>
          </a:p>
        </p:txBody>
      </p:sp>
      <p:sp>
        <p:nvSpPr>
          <p:cNvPr id="4" name="Footer Placeholder 3">
            <a:extLst>
              <a:ext uri="{FF2B5EF4-FFF2-40B4-BE49-F238E27FC236}">
                <a16:creationId xmlns:a16="http://schemas.microsoft.com/office/drawing/2014/main" xmlns="" id="{EEE1540F-3841-2B50-D954-3C92671446B2}"/>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xmlns="" id="{21873675-7F65-16F2-0394-ACFBA425FF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122574" y="2536808"/>
            <a:ext cx="4427331" cy="3320498"/>
          </a:xfrm>
          <a:prstGeom prst="rect">
            <a:avLst/>
          </a:prstGeom>
          <a:ln w="38100">
            <a:solidFill>
              <a:srgbClr val="002060"/>
            </a:solidFill>
          </a:ln>
        </p:spPr>
      </p:pic>
    </p:spTree>
    <p:extLst>
      <p:ext uri="{BB962C8B-B14F-4D97-AF65-F5344CB8AC3E}">
        <p14:creationId xmlns:p14="http://schemas.microsoft.com/office/powerpoint/2010/main" val="2017808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3FEC4F-046E-4F0D-A9DA-897B1E108A7E}"/>
              </a:ext>
            </a:extLst>
          </p:cNvPr>
          <p:cNvSpPr>
            <a:spLocks noGrp="1"/>
          </p:cNvSpPr>
          <p:nvPr>
            <p:ph type="title"/>
          </p:nvPr>
        </p:nvSpPr>
        <p:spPr/>
        <p:txBody>
          <a:bodyPr/>
          <a:lstStyle/>
          <a:p>
            <a:r>
              <a:rPr lang="en-US" dirty="0"/>
              <a:t>Lap counter</a:t>
            </a:r>
            <a:br>
              <a:rPr lang="en-US" dirty="0"/>
            </a:br>
            <a:r>
              <a:rPr lang="en-US" dirty="0"/>
              <a:t>3-4 PENALTY</a:t>
            </a:r>
          </a:p>
        </p:txBody>
      </p:sp>
      <p:sp>
        <p:nvSpPr>
          <p:cNvPr id="3" name="Content Placeholder 2">
            <a:extLst>
              <a:ext uri="{FF2B5EF4-FFF2-40B4-BE49-F238E27FC236}">
                <a16:creationId xmlns:a16="http://schemas.microsoft.com/office/drawing/2014/main" xmlns="" id="{E70A9F98-7045-4687-8003-6FA0E2156F63}"/>
              </a:ext>
            </a:extLst>
          </p:cNvPr>
          <p:cNvSpPr>
            <a:spLocks noGrp="1"/>
          </p:cNvSpPr>
          <p:nvPr>
            <p:ph idx="1"/>
          </p:nvPr>
        </p:nvSpPr>
        <p:spPr/>
        <p:txBody>
          <a:bodyPr/>
          <a:lstStyle/>
          <a:p>
            <a:r>
              <a:rPr lang="en-US" sz="3200" b="1" dirty="0">
                <a:solidFill>
                  <a:schemeClr val="bg2">
                    <a:lumMod val="25000"/>
                  </a:schemeClr>
                </a:solidFill>
                <a:effectLst/>
                <a:latin typeface="Calibri" panose="020F0502020204030204" pitchFamily="34" charset="0"/>
                <a:ea typeface="Times New Roman" panose="02020603050405020304" pitchFamily="18" charset="0"/>
              </a:rPr>
              <a:t>PENALTY: For the lap counter </a:t>
            </a:r>
            <a:r>
              <a:rPr lang="en-US" sz="3200" b="1" strike="sngStrike" dirty="0">
                <a:solidFill>
                  <a:srgbClr val="FF0000"/>
                </a:solidFill>
                <a:effectLst/>
                <a:latin typeface="Calibri" panose="020F0502020204030204" pitchFamily="34" charset="0"/>
                <a:ea typeface="Times New Roman" panose="02020603050405020304" pitchFamily="18" charset="0"/>
              </a:rPr>
              <a:t>aiding the swimmer, violating deck position, or</a:t>
            </a:r>
            <a:r>
              <a:rPr lang="en-US" sz="3200" b="1" dirty="0">
                <a:solidFill>
                  <a:srgbClr val="000000"/>
                </a:solidFill>
                <a:effectLst/>
                <a:latin typeface="Calibri" panose="020F0502020204030204" pitchFamily="34" charset="0"/>
                <a:ea typeface="Times New Roman" panose="02020603050405020304" pitchFamily="18" charset="0"/>
              </a:rPr>
              <a:t> </a:t>
            </a:r>
            <a:r>
              <a:rPr lang="en-US" sz="3200" b="1" dirty="0">
                <a:solidFill>
                  <a:schemeClr val="bg2">
                    <a:lumMod val="25000"/>
                  </a:schemeClr>
                </a:solidFill>
                <a:effectLst/>
                <a:latin typeface="Calibri" panose="020F0502020204030204" pitchFamily="34" charset="0"/>
                <a:ea typeface="Times New Roman" panose="02020603050405020304" pitchFamily="18" charset="0"/>
              </a:rPr>
              <a:t>interfering in any manner with the competition, the competitor in that lane shall be disqualified.</a:t>
            </a:r>
            <a:r>
              <a:rPr lang="en-US" sz="3200" b="1" dirty="0">
                <a:solidFill>
                  <a:srgbClr val="FF0000"/>
                </a:solidFill>
                <a:effectLst/>
                <a:latin typeface="Calibri" panose="020F0502020204030204" pitchFamily="34" charset="0"/>
                <a:ea typeface="Times New Roman" panose="02020603050405020304" pitchFamily="18" charset="0"/>
              </a:rPr>
              <a:t> </a:t>
            </a:r>
            <a:r>
              <a:rPr lang="en-US" sz="3200" b="1" u="sng" dirty="0">
                <a:solidFill>
                  <a:srgbClr val="FF0000"/>
                </a:solidFill>
                <a:effectLst/>
                <a:latin typeface="Calibri" panose="020F0502020204030204" pitchFamily="34" charset="0"/>
                <a:ea typeface="Times New Roman" panose="02020603050405020304" pitchFamily="18" charset="0"/>
              </a:rPr>
              <a:t>For a lap counter entering the water without permission of the referee, see Rule 3-6-4 </a:t>
            </a:r>
            <a:br>
              <a:rPr lang="en-US" sz="3200" b="1" u="sng" dirty="0">
                <a:solidFill>
                  <a:srgbClr val="FF0000"/>
                </a:solidFill>
                <a:effectLst/>
                <a:latin typeface="Calibri" panose="020F0502020204030204" pitchFamily="34" charset="0"/>
                <a:ea typeface="Times New Roman" panose="02020603050405020304" pitchFamily="18" charset="0"/>
              </a:rPr>
            </a:br>
            <a:r>
              <a:rPr lang="en-US" sz="3200" b="1" u="sng" dirty="0">
                <a:solidFill>
                  <a:srgbClr val="FF0000"/>
                </a:solidFill>
                <a:effectLst/>
                <a:latin typeface="Calibri" panose="020F0502020204030204" pitchFamily="34" charset="0"/>
                <a:ea typeface="Times New Roman" panose="02020603050405020304" pitchFamily="18" charset="0"/>
              </a:rPr>
              <a:t>PENALTY 1.</a:t>
            </a:r>
            <a:endParaRPr lang="en-US" sz="3200" b="1" dirty="0">
              <a:effectLst/>
              <a:latin typeface="Times New Roman" panose="02020603050405020304" pitchFamily="18" charset="0"/>
              <a:ea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xmlns="" id="{A48A61E4-860E-4654-836D-E70170CC6F3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32831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23E02-BEEC-1D1B-4420-70FBD135FCFF}"/>
              </a:ext>
            </a:extLst>
          </p:cNvPr>
          <p:cNvSpPr>
            <a:spLocks noGrp="1"/>
          </p:cNvSpPr>
          <p:nvPr>
            <p:ph type="title"/>
          </p:nvPr>
        </p:nvSpPr>
        <p:spPr/>
        <p:txBody>
          <a:bodyPr/>
          <a:lstStyle/>
          <a:p>
            <a:r>
              <a:rPr lang="en-US" dirty="0"/>
              <a:t>Team scoring</a:t>
            </a:r>
            <a:br>
              <a:rPr lang="en-US" dirty="0"/>
            </a:br>
            <a:r>
              <a:rPr lang="en-US" dirty="0"/>
              <a:t>7-2-4</a:t>
            </a:r>
          </a:p>
        </p:txBody>
      </p:sp>
      <p:sp>
        <p:nvSpPr>
          <p:cNvPr id="3" name="Content Placeholder 2">
            <a:extLst>
              <a:ext uri="{FF2B5EF4-FFF2-40B4-BE49-F238E27FC236}">
                <a16:creationId xmlns:a16="http://schemas.microsoft.com/office/drawing/2014/main" xmlns="" id="{C7686F15-A89E-C504-6D12-0D1107090611}"/>
              </a:ext>
            </a:extLst>
          </p:cNvPr>
          <p:cNvSpPr>
            <a:spLocks noGrp="1"/>
          </p:cNvSpPr>
          <p:nvPr>
            <p:ph idx="1"/>
          </p:nvPr>
        </p:nvSpPr>
        <p:spPr/>
        <p:txBody>
          <a:bodyPr/>
          <a:lstStyle/>
          <a:p>
            <a:pPr marL="0" indent="0">
              <a:buNone/>
            </a:pPr>
            <a:endParaRPr lang="en-US" b="1" dirty="0">
              <a:solidFill>
                <a:schemeClr val="bg2">
                  <a:lumMod val="25000"/>
                </a:schemeClr>
              </a:solidFill>
            </a:endParaRPr>
          </a:p>
          <a:p>
            <a:r>
              <a:rPr lang="en-US" sz="3200" b="1" dirty="0">
                <a:solidFill>
                  <a:schemeClr val="bg2">
                    <a:lumMod val="25000"/>
                  </a:schemeClr>
                </a:solidFill>
              </a:rPr>
              <a:t>ART. 4 . . . </a:t>
            </a:r>
            <a:r>
              <a:rPr lang="en-US" sz="3200" b="0" i="0" u="none" strike="noStrike" baseline="0" dirty="0">
                <a:solidFill>
                  <a:schemeClr val="bg2">
                    <a:lumMod val="25000"/>
                  </a:schemeClr>
                </a:solidFill>
              </a:rPr>
              <a:t>When a meet is suspended due to power failure or other unforeseen circumstances, it may be resumed from the point of suspension unless state association Rules determine otherwise. Resumed meets start from the point of suspension with the score and entries the same as when </a:t>
            </a:r>
            <a:r>
              <a:rPr lang="en-US" sz="3200" b="0" i="0" u="none" strike="sngStrike" baseline="0" dirty="0">
                <a:solidFill>
                  <a:srgbClr val="FF0000"/>
                </a:solidFill>
              </a:rPr>
              <a:t>they were at the time</a:t>
            </a:r>
            <a:r>
              <a:rPr lang="en-US" sz="3200" b="0" i="0" u="none" strike="noStrike" baseline="0" dirty="0">
                <a:solidFill>
                  <a:srgbClr val="002060"/>
                </a:solidFill>
              </a:rPr>
              <a:t> </a:t>
            </a:r>
            <a:r>
              <a:rPr lang="en-US" sz="3200" b="0" i="0" u="none" strike="noStrike" baseline="0" dirty="0">
                <a:solidFill>
                  <a:schemeClr val="bg2">
                    <a:lumMod val="25000"/>
                  </a:schemeClr>
                </a:solidFill>
              </a:rPr>
              <a:t>the meet was suspended.</a:t>
            </a:r>
            <a:endParaRPr lang="en-US" sz="3200" b="1" dirty="0">
              <a:solidFill>
                <a:schemeClr val="bg2">
                  <a:lumMod val="25000"/>
                </a:schemeClr>
              </a:solidFill>
            </a:endParaRPr>
          </a:p>
        </p:txBody>
      </p:sp>
      <p:sp>
        <p:nvSpPr>
          <p:cNvPr id="4" name="Footer Placeholder 3">
            <a:extLst>
              <a:ext uri="{FF2B5EF4-FFF2-40B4-BE49-F238E27FC236}">
                <a16:creationId xmlns:a16="http://schemas.microsoft.com/office/drawing/2014/main" xmlns="" id="{EEE1540F-3841-2B50-D954-3C92671446B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28557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23E02-BEEC-1D1B-4420-70FBD135FCFF}"/>
              </a:ext>
            </a:extLst>
          </p:cNvPr>
          <p:cNvSpPr>
            <a:spLocks noGrp="1"/>
          </p:cNvSpPr>
          <p:nvPr>
            <p:ph type="title"/>
          </p:nvPr>
        </p:nvSpPr>
        <p:spPr/>
        <p:txBody>
          <a:bodyPr/>
          <a:lstStyle/>
          <a:p>
            <a:r>
              <a:rPr lang="en-US" dirty="0"/>
              <a:t>Starts and finishes</a:t>
            </a:r>
            <a:br>
              <a:rPr lang="en-US" dirty="0"/>
            </a:br>
            <a:r>
              <a:rPr lang="en-US" dirty="0"/>
              <a:t>8-1-3 penalty 2</a:t>
            </a:r>
          </a:p>
        </p:txBody>
      </p:sp>
      <p:sp>
        <p:nvSpPr>
          <p:cNvPr id="3" name="Content Placeholder 2">
            <a:extLst>
              <a:ext uri="{FF2B5EF4-FFF2-40B4-BE49-F238E27FC236}">
                <a16:creationId xmlns:a16="http://schemas.microsoft.com/office/drawing/2014/main" xmlns="" id="{C7686F15-A89E-C504-6D12-0D1107090611}"/>
              </a:ext>
            </a:extLst>
          </p:cNvPr>
          <p:cNvSpPr>
            <a:spLocks noGrp="1"/>
          </p:cNvSpPr>
          <p:nvPr>
            <p:ph idx="1"/>
          </p:nvPr>
        </p:nvSpPr>
        <p:spPr/>
        <p:txBody>
          <a:bodyPr/>
          <a:lstStyle/>
          <a:p>
            <a:r>
              <a:rPr lang="en-US" sz="2400" b="1" i="0" u="none" strike="noStrike" baseline="0" dirty="0">
                <a:solidFill>
                  <a:schemeClr val="bg2">
                    <a:lumMod val="25000"/>
                  </a:schemeClr>
                </a:solidFill>
                <a:latin typeface="Helvetica-Condensed"/>
              </a:rPr>
              <a:t>PENALTIES</a:t>
            </a:r>
          </a:p>
          <a:p>
            <a:pPr marL="0" indent="0" algn="l">
              <a:buNone/>
              <a:tabLst>
                <a:tab pos="457200" algn="l"/>
              </a:tabLst>
            </a:pPr>
            <a:r>
              <a:rPr lang="en-US" sz="2400" b="1" i="0" u="none" strike="noStrike" baseline="0" dirty="0">
                <a:solidFill>
                  <a:schemeClr val="bg2">
                    <a:lumMod val="25000"/>
                  </a:schemeClr>
                </a:solidFill>
                <a:latin typeface="Helvetica-Condensed-Bold"/>
              </a:rPr>
              <a:t>	1. The swimmer or relay team is disqualified from the event</a:t>
            </a:r>
          </a:p>
          <a:p>
            <a:pPr marL="0" indent="0" algn="l">
              <a:buNone/>
            </a:pPr>
            <a:r>
              <a:rPr lang="en-US" sz="2400" b="1" i="0" u="none" strike="noStrike" baseline="0" dirty="0">
                <a:solidFill>
                  <a:schemeClr val="bg2">
                    <a:lumMod val="25000"/>
                  </a:schemeClr>
                </a:solidFill>
                <a:latin typeface="Helvetica-Condensed-Bold"/>
              </a:rPr>
              <a:t> 	a. And shall not swim when in violation of items a-d above;</a:t>
            </a:r>
          </a:p>
          <a:p>
            <a:pPr marL="0" indent="0" algn="l">
              <a:buNone/>
            </a:pPr>
            <a:r>
              <a:rPr lang="en-US" sz="2400" b="1" i="0" u="none" strike="noStrike" baseline="0" dirty="0">
                <a:solidFill>
                  <a:schemeClr val="bg2">
                    <a:lumMod val="25000"/>
                  </a:schemeClr>
                </a:solidFill>
                <a:latin typeface="Helvetica-Condensed-Bold"/>
              </a:rPr>
              <a:t>	b. If the starting signal has been given before the</a:t>
            </a:r>
            <a:br>
              <a:rPr lang="en-US" sz="2400" b="1" i="0" u="none" strike="noStrike" baseline="0" dirty="0">
                <a:solidFill>
                  <a:schemeClr val="bg2">
                    <a:lumMod val="25000"/>
                  </a:schemeClr>
                </a:solidFill>
                <a:latin typeface="Helvetica-Condensed-Bold"/>
              </a:rPr>
            </a:br>
            <a:r>
              <a:rPr lang="en-US" sz="2400" b="1" i="0" u="none" strike="noStrike" baseline="0" dirty="0">
                <a:solidFill>
                  <a:schemeClr val="bg2">
                    <a:lumMod val="25000"/>
                  </a:schemeClr>
                </a:solidFill>
                <a:latin typeface="Helvetica-Condensed-Bold"/>
              </a:rPr>
              <a:t> 	    disqualification is declared, the race shall continue without</a:t>
            </a:r>
            <a:br>
              <a:rPr lang="en-US" sz="2400" b="1" i="0" u="none" strike="noStrike" baseline="0" dirty="0">
                <a:solidFill>
                  <a:schemeClr val="bg2">
                    <a:lumMod val="25000"/>
                  </a:schemeClr>
                </a:solidFill>
                <a:latin typeface="Helvetica-Condensed-Bold"/>
              </a:rPr>
            </a:br>
            <a:r>
              <a:rPr lang="en-US" sz="2400" b="1" i="0" u="none" strike="noStrike" baseline="0" dirty="0">
                <a:solidFill>
                  <a:schemeClr val="bg2">
                    <a:lumMod val="25000"/>
                  </a:schemeClr>
                </a:solidFill>
                <a:latin typeface="Helvetica-Condensed-Bold"/>
              </a:rPr>
              <a:t>               recall. (8-1-4)</a:t>
            </a:r>
          </a:p>
          <a:p>
            <a:pPr marL="0" indent="0" algn="l">
              <a:buNone/>
              <a:tabLst>
                <a:tab pos="457200" algn="l"/>
              </a:tabLst>
            </a:pPr>
            <a:r>
              <a:rPr lang="en-US" sz="2400" b="1" i="0" u="none" strike="noStrike" baseline="0" dirty="0">
                <a:solidFill>
                  <a:schemeClr val="bg2">
                    <a:lumMod val="25000"/>
                  </a:schemeClr>
                </a:solidFill>
                <a:latin typeface="Helvetica-Condensed-Bold"/>
              </a:rPr>
              <a:t>	</a:t>
            </a:r>
          </a:p>
          <a:p>
            <a:pPr marL="0" indent="0" algn="l">
              <a:buNone/>
              <a:tabLst>
                <a:tab pos="457200" algn="l"/>
              </a:tabLst>
            </a:pPr>
            <a:r>
              <a:rPr lang="en-US" sz="2400" b="1" dirty="0">
                <a:solidFill>
                  <a:schemeClr val="bg2">
                    <a:lumMod val="25000"/>
                  </a:schemeClr>
                </a:solidFill>
                <a:latin typeface="Helvetica-Condensed-Bold"/>
              </a:rPr>
              <a:t>       </a:t>
            </a:r>
            <a:r>
              <a:rPr lang="en-US" sz="2400" b="1" i="0" u="none" strike="noStrike" baseline="0" dirty="0">
                <a:solidFill>
                  <a:schemeClr val="bg2">
                    <a:lumMod val="25000"/>
                  </a:schemeClr>
                </a:solidFill>
                <a:latin typeface="Helvetica-Condensed-Bold"/>
              </a:rPr>
              <a:t>2. These same penalties apply in championship meets when</a:t>
            </a:r>
            <a:br>
              <a:rPr lang="en-US" sz="2400" b="1" i="0" u="none" strike="noStrike" baseline="0" dirty="0">
                <a:solidFill>
                  <a:schemeClr val="bg2">
                    <a:lumMod val="25000"/>
                  </a:schemeClr>
                </a:solidFill>
                <a:latin typeface="Helvetica-Condensed-Bold"/>
              </a:rPr>
            </a:br>
            <a:r>
              <a:rPr lang="en-US" sz="2400" b="1" i="0" u="none" strike="noStrike" baseline="0" dirty="0">
                <a:solidFill>
                  <a:srgbClr val="002060"/>
                </a:solidFill>
                <a:latin typeface="Helvetica-Condensed-Bold"/>
              </a:rPr>
              <a:t>            </a:t>
            </a:r>
            <a:r>
              <a:rPr lang="en-US" sz="2400" b="1" i="0" u="none" strike="sngStrike" baseline="0" dirty="0">
                <a:solidFill>
                  <a:srgbClr val="FF0000"/>
                </a:solidFill>
                <a:latin typeface="Helvetica-Condensed-Bold"/>
              </a:rPr>
              <a:t>there is </a:t>
            </a:r>
            <a:r>
              <a:rPr lang="en-US" sz="2400" b="1" i="0" u="none" strike="noStrike" baseline="0" dirty="0">
                <a:solidFill>
                  <a:schemeClr val="bg2">
                    <a:lumMod val="25000"/>
                  </a:schemeClr>
                </a:solidFill>
                <a:latin typeface="Helvetica-Condensed-Bold"/>
              </a:rPr>
              <a:t>dual confirmation</a:t>
            </a:r>
            <a:r>
              <a:rPr lang="en-US" sz="2400" b="1" i="0" u="none" strike="noStrike" baseline="0" dirty="0">
                <a:latin typeface="Helvetica-Condensed-Bold"/>
              </a:rPr>
              <a:t> </a:t>
            </a:r>
            <a:r>
              <a:rPr lang="en-US" sz="2400" b="1" u="sng" dirty="0">
                <a:solidFill>
                  <a:srgbClr val="FF0000"/>
                </a:solidFill>
                <a:latin typeface="Helvetica-Condensed-Bold"/>
              </a:rPr>
              <a:t>is required</a:t>
            </a:r>
            <a:r>
              <a:rPr lang="en-US" sz="2400" b="1" i="0" u="none" strike="noStrike" baseline="0" dirty="0">
                <a:latin typeface="Helvetica-Condensed-Bold"/>
              </a:rPr>
              <a:t>.</a:t>
            </a:r>
            <a:endParaRPr lang="en-US" sz="2400" b="0" i="0" u="none" strike="noStrike" baseline="0" dirty="0">
              <a:latin typeface="Helvetica-Condensed"/>
            </a:endParaRPr>
          </a:p>
        </p:txBody>
      </p:sp>
      <p:sp>
        <p:nvSpPr>
          <p:cNvPr id="4" name="Footer Placeholder 3">
            <a:extLst>
              <a:ext uri="{FF2B5EF4-FFF2-40B4-BE49-F238E27FC236}">
                <a16:creationId xmlns:a16="http://schemas.microsoft.com/office/drawing/2014/main" xmlns="" id="{EEE1540F-3841-2B50-D954-3C92671446B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13550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23E02-BEEC-1D1B-4420-70FBD135FCFF}"/>
              </a:ext>
            </a:extLst>
          </p:cNvPr>
          <p:cNvSpPr>
            <a:spLocks noGrp="1"/>
          </p:cNvSpPr>
          <p:nvPr>
            <p:ph type="title"/>
          </p:nvPr>
        </p:nvSpPr>
        <p:spPr/>
        <p:txBody>
          <a:bodyPr/>
          <a:lstStyle/>
          <a:p>
            <a:r>
              <a:rPr lang="en-US" dirty="0"/>
              <a:t>Relay events</a:t>
            </a:r>
            <a:br>
              <a:rPr lang="en-US" dirty="0"/>
            </a:br>
            <a:r>
              <a:rPr lang="en-US" dirty="0"/>
              <a:t>8-3-2 NOTE</a:t>
            </a:r>
          </a:p>
        </p:txBody>
      </p:sp>
      <p:sp>
        <p:nvSpPr>
          <p:cNvPr id="3" name="Content Placeholder 2">
            <a:extLst>
              <a:ext uri="{FF2B5EF4-FFF2-40B4-BE49-F238E27FC236}">
                <a16:creationId xmlns:a16="http://schemas.microsoft.com/office/drawing/2014/main" xmlns="" id="{C7686F15-A89E-C504-6D12-0D1107090611}"/>
              </a:ext>
            </a:extLst>
          </p:cNvPr>
          <p:cNvSpPr>
            <a:spLocks noGrp="1"/>
          </p:cNvSpPr>
          <p:nvPr>
            <p:ph idx="1"/>
          </p:nvPr>
        </p:nvSpPr>
        <p:spPr/>
        <p:txBody>
          <a:bodyPr/>
          <a:lstStyle/>
          <a:p>
            <a:pPr marL="0" indent="0">
              <a:buNone/>
            </a:pPr>
            <a:endParaRPr lang="en-US" b="1" dirty="0">
              <a:solidFill>
                <a:schemeClr val="bg2">
                  <a:lumMod val="25000"/>
                </a:schemeClr>
              </a:solidFill>
            </a:endParaRPr>
          </a:p>
          <a:p>
            <a:r>
              <a:rPr lang="en-US" sz="2800" b="1" i="0" u="none" strike="noStrike" baseline="0" dirty="0">
                <a:solidFill>
                  <a:schemeClr val="bg2">
                    <a:lumMod val="25000"/>
                  </a:schemeClr>
                </a:solidFill>
              </a:rPr>
              <a:t>NOTE: </a:t>
            </a:r>
            <a:r>
              <a:rPr lang="en-US" sz="2800" b="0" i="0" u="none" strike="noStrike" baseline="0" dirty="0">
                <a:solidFill>
                  <a:schemeClr val="bg2">
                    <a:lumMod val="25000"/>
                  </a:schemeClr>
                </a:solidFill>
              </a:rPr>
              <a:t>In meets where other relay events are part of the schedule, </a:t>
            </a:r>
            <a:r>
              <a:rPr lang="en-US" sz="2800" dirty="0">
                <a:solidFill>
                  <a:srgbClr val="FF0000"/>
                </a:solidFill>
              </a:rPr>
              <a:t>those events </a:t>
            </a:r>
            <a:r>
              <a:rPr lang="en-US" sz="2800" b="0" i="0" u="none" strike="sngStrike" baseline="0" dirty="0">
                <a:solidFill>
                  <a:srgbClr val="FF0000"/>
                </a:solidFill>
              </a:rPr>
              <a:t>they</a:t>
            </a:r>
            <a:r>
              <a:rPr lang="en-US" sz="2800" b="0" i="0" u="none" strike="noStrike" baseline="0" dirty="0">
                <a:solidFill>
                  <a:srgbClr val="FF0000"/>
                </a:solidFill>
              </a:rPr>
              <a:t> </a:t>
            </a:r>
            <a:r>
              <a:rPr lang="en-US" sz="2800" b="0" i="0" u="none" strike="noStrike" baseline="0" dirty="0">
                <a:solidFill>
                  <a:schemeClr val="bg2">
                    <a:lumMod val="25000"/>
                  </a:schemeClr>
                </a:solidFill>
              </a:rPr>
              <a:t>shall be swum in accordance with all rules governing the strokes involved. In the backstroke relay events, all takeoffs except the initial start shall be from a forward start, after which the swimmers are permitted one immediate arm pull in the prone position prior to turning over on their backs. (5-1-1 NOTES)</a:t>
            </a:r>
            <a:endParaRPr lang="en-US" sz="2800" b="1" dirty="0">
              <a:solidFill>
                <a:schemeClr val="bg2">
                  <a:lumMod val="25000"/>
                </a:schemeClr>
              </a:solidFill>
            </a:endParaRPr>
          </a:p>
        </p:txBody>
      </p:sp>
      <p:sp>
        <p:nvSpPr>
          <p:cNvPr id="4" name="Footer Placeholder 3">
            <a:extLst>
              <a:ext uri="{FF2B5EF4-FFF2-40B4-BE49-F238E27FC236}">
                <a16:creationId xmlns:a16="http://schemas.microsoft.com/office/drawing/2014/main" xmlns="" id="{EEE1540F-3841-2B50-D954-3C92671446B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20709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p:txBody>
          <a:bodyPr/>
          <a:lstStyle/>
          <a:p>
            <a:r>
              <a:rPr lang="en-US" dirty="0"/>
              <a:t>2022-23 </a:t>
            </a:r>
            <a:r>
              <a:rPr lang="en-US" dirty="0" err="1"/>
              <a:t>nfhs</a:t>
            </a:r>
            <a:r>
              <a:rPr lang="en-US" dirty="0"/>
              <a:t> swimming and diving points of emphasis</a:t>
            </a:r>
          </a:p>
        </p:txBody>
      </p:sp>
      <p:sp>
        <p:nvSpPr>
          <p:cNvPr id="6" name="Text Placeholder 5">
            <a:extLst>
              <a:ext uri="{FF2B5EF4-FFF2-40B4-BE49-F238E27FC236}">
                <a16:creationId xmlns:a16="http://schemas.microsoft.com/office/drawing/2014/main" xmlns="" id="{BDE44A75-DDB9-4854-ABAB-FDD71E46732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02151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NFHS playing rules are written to encourage sportsmanship. Participation in these programs should promote</a:t>
            </a:r>
            <a:r>
              <a:rPr lang="en-US" sz="3200" i="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respect</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integrity</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and </a:t>
            </a:r>
            <a:r>
              <a:rPr lang="en-US" sz="32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sportsmanship</a:t>
            </a:r>
            <a:r>
              <a:rPr lang="en-US" sz="32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sz="3200" dirty="0">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Calibri" panose="020F0502020204030204" pitchFamily="34" charset="0"/>
                <a:ea typeface="Calibri" panose="020F0502020204030204" pitchFamily="34" charset="0"/>
                <a:cs typeface="Times New Roman" panose="02020603050405020304" pitchFamily="18" charset="0"/>
              </a:rPr>
              <a:t>However, for these ideals to occur, everyone involved in these programs must be doing their part. </a:t>
            </a:r>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7627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There must be a collaborative, working relationship between contest officials and game administration to promote good sportsmanship and safely conduct the contest. </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Calibri" panose="020F0502020204030204" pitchFamily="34" charset="0"/>
                <a:ea typeface="Calibri" panose="020F0502020204030204" pitchFamily="34" charset="0"/>
                <a:cs typeface="Times New Roman" panose="02020603050405020304" pitchFamily="18" charset="0"/>
              </a:rPr>
              <a:t>Everyone has their roles to play in creating a positive, sportsmanlike atmosphere at contests. </a:t>
            </a:r>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13340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Contest officials should never engage with spectators who are exhibiting unsporting behavior.</a:t>
            </a:r>
          </a:p>
          <a:p>
            <a:pPr>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Once the contest begins, school administration is responsible for dealing with unruly spectators.</a:t>
            </a:r>
          </a:p>
          <a:p>
            <a:pPr>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If spectators are using demeaning or profane language at officials – or at others in the stands – those individuals should be removed from the contest by school administration. </a:t>
            </a:r>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5393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237B7-DAD8-8969-018F-F3CE92C71658}"/>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5C66396-D8E8-4561-67FA-73333D5C6B9C}"/>
              </a:ext>
            </a:extLst>
          </p:cNvPr>
          <p:cNvSpPr>
            <a:spLocks noGrp="1"/>
          </p:cNvSpPr>
          <p:nvPr>
            <p:ph idx="1"/>
          </p:nvPr>
        </p:nvSpPr>
        <p:spPr/>
        <p:txBody>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Good sports win with </a:t>
            </a:r>
            <a:r>
              <a:rPr lang="en-US" sz="28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humility</a:t>
            </a:r>
            <a:r>
              <a:rPr lang="en-US" sz="28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 lose with </a:t>
            </a:r>
            <a:r>
              <a:rPr lang="en-US" sz="28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grace</a:t>
            </a:r>
            <a:r>
              <a:rPr lang="en-US" sz="28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and do both with </a:t>
            </a:r>
            <a:r>
              <a:rPr lang="en-US" sz="2800" b="1"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dignity</a:t>
            </a:r>
            <a:r>
              <a:rPr lang="en-US" sz="28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It takes the efforts of everyone every day to ensure that sportsmanship remains one of the top priorities in education-based activity programs. </a:t>
            </a:r>
            <a:endParaRPr lang="en-US" sz="2800" dirty="0"/>
          </a:p>
          <a:p>
            <a:endParaRPr lang="en-US" dirty="0"/>
          </a:p>
        </p:txBody>
      </p:sp>
      <p:sp>
        <p:nvSpPr>
          <p:cNvPr id="4" name="Footer Placeholder 3">
            <a:extLst>
              <a:ext uri="{FF2B5EF4-FFF2-40B4-BE49-F238E27FC236}">
                <a16:creationId xmlns:a16="http://schemas.microsoft.com/office/drawing/2014/main" xmlns="" id="{B4ED0F2B-A5F4-716B-8EBB-EB1DD22BB3C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58640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729312-3657-FB86-A519-22EEFE69F1E5}"/>
              </a:ext>
            </a:extLst>
          </p:cNvPr>
          <p:cNvSpPr>
            <a:spLocks noGrp="1"/>
          </p:cNvSpPr>
          <p:nvPr>
            <p:ph type="title"/>
          </p:nvPr>
        </p:nvSpPr>
        <p:spPr/>
        <p:txBody>
          <a:bodyPr/>
          <a:lstStyle/>
          <a:p>
            <a:r>
              <a:rPr lang="en-US" dirty="0"/>
              <a:t>Diving announcer error</a:t>
            </a:r>
          </a:p>
        </p:txBody>
      </p:sp>
      <p:sp>
        <p:nvSpPr>
          <p:cNvPr id="3" name="Content Placeholder 2">
            <a:extLst>
              <a:ext uri="{FF2B5EF4-FFF2-40B4-BE49-F238E27FC236}">
                <a16:creationId xmlns:a16="http://schemas.microsoft.com/office/drawing/2014/main" xmlns="" id="{3F15F33D-461D-2FC5-81AD-3BB464610BCD}"/>
              </a:ext>
            </a:extLst>
          </p:cNvPr>
          <p:cNvSpPr>
            <a:spLocks noGrp="1"/>
          </p:cNvSpPr>
          <p:nvPr>
            <p:ph idx="1"/>
          </p:nvPr>
        </p:nvSpPr>
        <p:spPr/>
        <p:txBody>
          <a:bodyPr/>
          <a:lstStyle/>
          <a:p>
            <a:r>
              <a:rPr lang="en-US" sz="3200" dirty="0"/>
              <a:t>Announcer errors occasionally occur at all levels of competition.</a:t>
            </a:r>
          </a:p>
          <a:p>
            <a:endParaRPr lang="en-US" sz="3200" dirty="0"/>
          </a:p>
          <a:p>
            <a:r>
              <a:rPr lang="en-US" sz="3200" dirty="0"/>
              <a:t>Errors should be corrected so that divers are not forced to perform dives they are not prepared for.</a:t>
            </a:r>
          </a:p>
          <a:p>
            <a:endParaRPr lang="en-US" sz="3200" dirty="0"/>
          </a:p>
          <a:p>
            <a:r>
              <a:rPr lang="en-US" sz="3200" dirty="0"/>
              <a:t>Options for equitable solutions are identified in this Points of Emphasis.</a:t>
            </a:r>
          </a:p>
        </p:txBody>
      </p:sp>
      <p:sp>
        <p:nvSpPr>
          <p:cNvPr id="4" name="Footer Placeholder 3">
            <a:extLst>
              <a:ext uri="{FF2B5EF4-FFF2-40B4-BE49-F238E27FC236}">
                <a16:creationId xmlns:a16="http://schemas.microsoft.com/office/drawing/2014/main" xmlns="" id="{14859E23-C4C1-F28F-54F8-6CA66D241C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077210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729312-3657-FB86-A519-22EEFE69F1E5}"/>
              </a:ext>
            </a:extLst>
          </p:cNvPr>
          <p:cNvSpPr>
            <a:spLocks noGrp="1"/>
          </p:cNvSpPr>
          <p:nvPr>
            <p:ph type="title"/>
          </p:nvPr>
        </p:nvSpPr>
        <p:spPr/>
        <p:txBody>
          <a:bodyPr/>
          <a:lstStyle/>
          <a:p>
            <a:r>
              <a:rPr lang="en-US" dirty="0"/>
              <a:t>Diving announcer error</a:t>
            </a:r>
          </a:p>
        </p:txBody>
      </p:sp>
      <p:sp>
        <p:nvSpPr>
          <p:cNvPr id="3" name="Content Placeholder 2">
            <a:extLst>
              <a:ext uri="{FF2B5EF4-FFF2-40B4-BE49-F238E27FC236}">
                <a16:creationId xmlns:a16="http://schemas.microsoft.com/office/drawing/2014/main" xmlns="" id="{3F15F33D-461D-2FC5-81AD-3BB464610BCD}"/>
              </a:ext>
            </a:extLst>
          </p:cNvPr>
          <p:cNvSpPr>
            <a:spLocks noGrp="1"/>
          </p:cNvSpPr>
          <p:nvPr>
            <p:ph idx="1"/>
          </p:nvPr>
        </p:nvSpPr>
        <p:spPr/>
        <p:txBody>
          <a:bodyPr/>
          <a:lstStyle/>
          <a:p>
            <a:r>
              <a:rPr lang="en-US" dirty="0"/>
              <a:t>During a meet without cuts, a diver may choose to keep the score. Scores for the diver should be entered in the appropriate round on the scoresheet.</a:t>
            </a:r>
          </a:p>
          <a:p>
            <a:endParaRPr lang="en-US" dirty="0"/>
          </a:p>
          <a:p>
            <a:r>
              <a:rPr lang="en-US" dirty="0"/>
              <a:t>During a championship meet, a diver may accept scores but the referee should ensure no rules are violated as a result.</a:t>
            </a:r>
          </a:p>
          <a:p>
            <a:endParaRPr lang="en-US" dirty="0"/>
          </a:p>
          <a:p>
            <a:r>
              <a:rPr lang="en-US" dirty="0"/>
              <a:t>If accepting score causes a rules violation or the diver does not accept the scores, the announced dive will be performed when the diver has had appropriate time to prepare.</a:t>
            </a:r>
          </a:p>
        </p:txBody>
      </p:sp>
      <p:sp>
        <p:nvSpPr>
          <p:cNvPr id="4" name="Footer Placeholder 3">
            <a:extLst>
              <a:ext uri="{FF2B5EF4-FFF2-40B4-BE49-F238E27FC236}">
                <a16:creationId xmlns:a16="http://schemas.microsoft.com/office/drawing/2014/main" xmlns="" id="{14859E23-C4C1-F28F-54F8-6CA66D241C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127648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729312-3657-FB86-A519-22EEFE69F1E5}"/>
              </a:ext>
            </a:extLst>
          </p:cNvPr>
          <p:cNvSpPr>
            <a:spLocks noGrp="1"/>
          </p:cNvSpPr>
          <p:nvPr>
            <p:ph type="title"/>
          </p:nvPr>
        </p:nvSpPr>
        <p:spPr/>
        <p:txBody>
          <a:bodyPr/>
          <a:lstStyle/>
          <a:p>
            <a:r>
              <a:rPr lang="en-US" dirty="0"/>
              <a:t>Relay entries</a:t>
            </a:r>
          </a:p>
        </p:txBody>
      </p:sp>
      <p:sp>
        <p:nvSpPr>
          <p:cNvPr id="3" name="Content Placeholder 2">
            <a:extLst>
              <a:ext uri="{FF2B5EF4-FFF2-40B4-BE49-F238E27FC236}">
                <a16:creationId xmlns:a16="http://schemas.microsoft.com/office/drawing/2014/main" xmlns="" id="{3F15F33D-461D-2FC5-81AD-3BB464610BCD}"/>
              </a:ext>
            </a:extLst>
          </p:cNvPr>
          <p:cNvSpPr>
            <a:spLocks noGrp="1"/>
          </p:cNvSpPr>
          <p:nvPr>
            <p:ph idx="1"/>
          </p:nvPr>
        </p:nvSpPr>
        <p:spPr>
          <a:xfrm>
            <a:off x="1530626" y="1989138"/>
            <a:ext cx="10437537" cy="4338637"/>
          </a:xfrm>
        </p:spPr>
        <p:txBody>
          <a:bodyPr/>
          <a:lstStyle/>
          <a:p>
            <a:r>
              <a:rPr lang="en-US" sz="3200" dirty="0"/>
              <a:t>Competitor becomes participant when card is delivered to meet director at specified time and place.</a:t>
            </a:r>
          </a:p>
          <a:p>
            <a:endParaRPr lang="en-US" sz="1000" dirty="0"/>
          </a:p>
          <a:p>
            <a:r>
              <a:rPr lang="en-US" sz="3200" dirty="0"/>
              <a:t>In relays, the names of the four competing swimmers must be submitted at the designated time and place as well.</a:t>
            </a:r>
          </a:p>
          <a:p>
            <a:endParaRPr lang="en-US" sz="1000" dirty="0"/>
          </a:p>
          <a:p>
            <a:r>
              <a:rPr lang="en-US" sz="3200" dirty="0"/>
              <a:t>While the coach may name the lead-off swimmer at the designated time and place, there is no penalty for incorrectly listing the name. </a:t>
            </a:r>
          </a:p>
        </p:txBody>
      </p:sp>
      <p:sp>
        <p:nvSpPr>
          <p:cNvPr id="4" name="Footer Placeholder 3">
            <a:extLst>
              <a:ext uri="{FF2B5EF4-FFF2-40B4-BE49-F238E27FC236}">
                <a16:creationId xmlns:a16="http://schemas.microsoft.com/office/drawing/2014/main" xmlns="" id="{14859E23-C4C1-F28F-54F8-6CA66D241C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02075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729312-3657-FB86-A519-22EEFE69F1E5}"/>
              </a:ext>
            </a:extLst>
          </p:cNvPr>
          <p:cNvSpPr>
            <a:spLocks noGrp="1"/>
          </p:cNvSpPr>
          <p:nvPr>
            <p:ph type="title"/>
          </p:nvPr>
        </p:nvSpPr>
        <p:spPr/>
        <p:txBody>
          <a:bodyPr/>
          <a:lstStyle/>
          <a:p>
            <a:r>
              <a:rPr lang="en-US" dirty="0"/>
              <a:t>Provide deck space for officials</a:t>
            </a:r>
          </a:p>
        </p:txBody>
      </p:sp>
      <p:sp>
        <p:nvSpPr>
          <p:cNvPr id="3" name="Content Placeholder 2">
            <a:extLst>
              <a:ext uri="{FF2B5EF4-FFF2-40B4-BE49-F238E27FC236}">
                <a16:creationId xmlns:a16="http://schemas.microsoft.com/office/drawing/2014/main" xmlns="" id="{3F15F33D-461D-2FC5-81AD-3BB464610BCD}"/>
              </a:ext>
            </a:extLst>
          </p:cNvPr>
          <p:cNvSpPr>
            <a:spLocks noGrp="1"/>
          </p:cNvSpPr>
          <p:nvPr>
            <p:ph idx="1"/>
          </p:nvPr>
        </p:nvSpPr>
        <p:spPr>
          <a:xfrm>
            <a:off x="1451113" y="1989138"/>
            <a:ext cx="10517050" cy="4338637"/>
          </a:xfrm>
        </p:spPr>
        <p:txBody>
          <a:bodyPr/>
          <a:lstStyle/>
          <a:p>
            <a:r>
              <a:rPr lang="en-US" sz="3200" dirty="0"/>
              <a:t>Schools are reminded to provide deck space for officials, coaches and competitors.</a:t>
            </a:r>
          </a:p>
          <a:p>
            <a:endParaRPr lang="en-US" sz="3200" dirty="0"/>
          </a:p>
          <a:p>
            <a:r>
              <a:rPr lang="en-US" sz="3200" dirty="0"/>
              <a:t>It is recommended officials are afforded at least 3 feet for officials to do their work.</a:t>
            </a:r>
          </a:p>
          <a:p>
            <a:endParaRPr lang="en-US" sz="3200" dirty="0"/>
          </a:p>
          <a:p>
            <a:r>
              <a:rPr lang="en-US" sz="3200" dirty="0"/>
              <a:t>The referee shall determine positioning and jurisdiction of deck officials which depend on the number of officials and pool configuration.</a:t>
            </a:r>
          </a:p>
        </p:txBody>
      </p:sp>
      <p:sp>
        <p:nvSpPr>
          <p:cNvPr id="4" name="Footer Placeholder 3">
            <a:extLst>
              <a:ext uri="{FF2B5EF4-FFF2-40B4-BE49-F238E27FC236}">
                <a16:creationId xmlns:a16="http://schemas.microsoft.com/office/drawing/2014/main" xmlns="" id="{14859E23-C4C1-F28F-54F8-6CA66D241C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31978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729312-3657-FB86-A519-22EEFE69F1E5}"/>
              </a:ext>
            </a:extLst>
          </p:cNvPr>
          <p:cNvSpPr>
            <a:spLocks noGrp="1"/>
          </p:cNvSpPr>
          <p:nvPr>
            <p:ph type="title"/>
          </p:nvPr>
        </p:nvSpPr>
        <p:spPr/>
        <p:txBody>
          <a:bodyPr/>
          <a:lstStyle/>
          <a:p>
            <a:r>
              <a:rPr lang="en-US" dirty="0"/>
              <a:t>Diving area safety</a:t>
            </a:r>
          </a:p>
        </p:txBody>
      </p:sp>
      <p:sp>
        <p:nvSpPr>
          <p:cNvPr id="3" name="Content Placeholder 2">
            <a:extLst>
              <a:ext uri="{FF2B5EF4-FFF2-40B4-BE49-F238E27FC236}">
                <a16:creationId xmlns:a16="http://schemas.microsoft.com/office/drawing/2014/main" xmlns="" id="{3F15F33D-461D-2FC5-81AD-3BB464610BCD}"/>
              </a:ext>
            </a:extLst>
          </p:cNvPr>
          <p:cNvSpPr>
            <a:spLocks noGrp="1"/>
          </p:cNvSpPr>
          <p:nvPr>
            <p:ph idx="1"/>
          </p:nvPr>
        </p:nvSpPr>
        <p:spPr/>
        <p:txBody>
          <a:bodyPr/>
          <a:lstStyle/>
          <a:p>
            <a:r>
              <a:rPr lang="en-US" sz="3600" dirty="0"/>
              <a:t>Standards for clearance recommended for one-meter diving specify  10 feet from the center of the board to the side wall.</a:t>
            </a:r>
          </a:p>
          <a:p>
            <a:endParaRPr lang="en-US" sz="3600" dirty="0"/>
          </a:p>
          <a:p>
            <a:r>
              <a:rPr lang="en-US" sz="3600" dirty="0"/>
              <a:t>Facility management and officials should remove obstacles that pose a risk to competitors.</a:t>
            </a:r>
          </a:p>
        </p:txBody>
      </p:sp>
      <p:sp>
        <p:nvSpPr>
          <p:cNvPr id="4" name="Footer Placeholder 3">
            <a:extLst>
              <a:ext uri="{FF2B5EF4-FFF2-40B4-BE49-F238E27FC236}">
                <a16:creationId xmlns:a16="http://schemas.microsoft.com/office/drawing/2014/main" xmlns="" id="{14859E23-C4C1-F28F-54F8-6CA66D241C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34855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xmlns="" id="{C69F740B-EC6D-D0F0-055B-18345F92F209}"/>
              </a:ext>
            </a:extLst>
          </p:cNvPr>
          <p:cNvSpPr txBox="1"/>
          <p:nvPr/>
        </p:nvSpPr>
        <p:spPr>
          <a:xfrm>
            <a:off x="7386796" y="683384"/>
            <a:ext cx="4424081"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a:ln>
                  <a:noFill/>
                </a:ln>
                <a:solidFill>
                  <a:srgbClr val="00205B"/>
                </a:solidFill>
                <a:effectLst/>
                <a:uLnTx/>
                <a:uFillTx/>
                <a:latin typeface="Calibri" panose="020F0502020204030204" pitchFamily="34" charset="0"/>
                <a:ea typeface="+mn-ea"/>
                <a:cs typeface="Calibri" panose="020F0502020204030204" pitchFamily="34" charset="0"/>
              </a:rPr>
              <a:t>14</a:t>
            </a:r>
            <a:endPar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13" name="Rectangle 12">
            <a:extLst>
              <a:ext uri="{FF2B5EF4-FFF2-40B4-BE49-F238E27FC236}">
                <a16:creationId xmlns:a16="http://schemas.microsoft.com/office/drawing/2014/main" xmlns="" id="{55C94082-0BAD-F766-08D6-5E5C7A224684}"/>
              </a:ext>
            </a:extLst>
          </p:cNvPr>
          <p:cNvSpPr/>
          <p:nvPr/>
        </p:nvSpPr>
        <p:spPr>
          <a:xfrm>
            <a:off x="8081318" y="1786242"/>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121,508</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$9.2M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992" y="3468397"/>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787640" y="1714705"/>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Rectangle 42">
            <a:extLst>
              <a:ext uri="{FF2B5EF4-FFF2-40B4-BE49-F238E27FC236}">
                <a16:creationId xmlns:a16="http://schemas.microsoft.com/office/drawing/2014/main" xmlns="" id="{EC57A0C8-50AC-75CC-F672-4629E5E5DBC2}"/>
              </a:ext>
            </a:extLst>
          </p:cNvPr>
          <p:cNvSpPr/>
          <p:nvPr/>
        </p:nvSpPr>
        <p:spPr>
          <a:xfrm>
            <a:off x="8081318" y="2633888"/>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xmlns="" id="{B5F04CCF-B9C7-0844-6AAF-F3C9A69E0D7E}"/>
              </a:ext>
            </a:extLst>
          </p:cNvPr>
          <p:cNvSpPr/>
          <p:nvPr/>
        </p:nvSpPr>
        <p:spPr>
          <a:xfrm>
            <a:off x="8096073" y="3548345"/>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xmlns="" id="{42FD7A08-61E6-D5EE-7F06-C801D0B40BF7}"/>
              </a:ext>
            </a:extLst>
          </p:cNvPr>
          <p:cNvSpPr/>
          <p:nvPr/>
        </p:nvSpPr>
        <p:spPr>
          <a:xfrm>
            <a:off x="8096073" y="4438106"/>
            <a:ext cx="3432026" cy="425617"/>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52249A99-E08B-42CC-4310-7E3C5A3500F3}"/>
              </a:ext>
            </a:extLst>
          </p:cNvPr>
          <p:cNvSpPr txBox="1"/>
          <p:nvPr/>
        </p:nvSpPr>
        <p:spPr>
          <a:xfrm>
            <a:off x="8360393" y="1810594"/>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Improved Schedule View</a:t>
            </a:r>
          </a:p>
        </p:txBody>
      </p:sp>
      <p:sp>
        <p:nvSpPr>
          <p:cNvPr id="18" name="TextBox 17">
            <a:extLst>
              <a:ext uri="{FF2B5EF4-FFF2-40B4-BE49-F238E27FC236}">
                <a16:creationId xmlns:a16="http://schemas.microsoft.com/office/drawing/2014/main" xmlns="" id="{69E92C5B-50D8-FB37-A7F2-7D1EC91AAB3C}"/>
              </a:ext>
            </a:extLst>
          </p:cNvPr>
          <p:cNvSpPr txBox="1"/>
          <p:nvPr/>
        </p:nvSpPr>
        <p:spPr>
          <a:xfrm>
            <a:off x="8360392" y="2677821"/>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Auto-Assign</a:t>
            </a:r>
          </a:p>
        </p:txBody>
      </p:sp>
      <p:sp>
        <p:nvSpPr>
          <p:cNvPr id="19" name="TextBox 18">
            <a:extLst>
              <a:ext uri="{FF2B5EF4-FFF2-40B4-BE49-F238E27FC236}">
                <a16:creationId xmlns:a16="http://schemas.microsoft.com/office/drawing/2014/main" xmlns="" id="{9CC534E8-1DEF-CA0B-F010-372527436899}"/>
              </a:ext>
            </a:extLst>
          </p:cNvPr>
          <p:cNvSpPr txBox="1"/>
          <p:nvPr/>
        </p:nvSpPr>
        <p:spPr>
          <a:xfrm>
            <a:off x="8372474" y="3582486"/>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Years of Service</a:t>
            </a:r>
          </a:p>
        </p:txBody>
      </p:sp>
      <p:sp>
        <p:nvSpPr>
          <p:cNvPr id="20" name="TextBox 19">
            <a:extLst>
              <a:ext uri="{FF2B5EF4-FFF2-40B4-BE49-F238E27FC236}">
                <a16:creationId xmlns:a16="http://schemas.microsoft.com/office/drawing/2014/main" xmlns="" id="{C16D0E63-FF58-1AA5-077C-DB70BCEC27DA}"/>
              </a:ext>
            </a:extLst>
          </p:cNvPr>
          <p:cNvSpPr txBox="1"/>
          <p:nvPr/>
        </p:nvSpPr>
        <p:spPr>
          <a:xfrm>
            <a:off x="8379925" y="4462403"/>
            <a:ext cx="315291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Enhanced Payment Capabilities</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800989" y="2520374"/>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814338" y="3447459"/>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xmlns="" id="{772B3328-DAB0-64DC-21B5-647908AD5C65}"/>
              </a:ext>
            </a:extLst>
          </p:cNvPr>
          <p:cNvGrpSpPr/>
          <p:nvPr/>
        </p:nvGrpSpPr>
        <p:grpSpPr>
          <a:xfrm>
            <a:off x="7827687" y="4362933"/>
            <a:ext cx="590168" cy="590168"/>
            <a:chOff x="7787640" y="1356360"/>
            <a:chExt cx="590168" cy="590168"/>
          </a:xfrm>
        </p:grpSpPr>
        <p:sp>
          <p:nvSpPr>
            <p:cNvPr id="63" name="Oval 62">
              <a:extLst>
                <a:ext uri="{FF2B5EF4-FFF2-40B4-BE49-F238E27FC236}">
                  <a16:creationId xmlns:a16="http://schemas.microsoft.com/office/drawing/2014/main" xmlns="" id="{FB171258-78F2-EF96-F7D8-0A4021730AB5}"/>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Arrow: Right 63">
              <a:extLst>
                <a:ext uri="{FF2B5EF4-FFF2-40B4-BE49-F238E27FC236}">
                  <a16:creationId xmlns:a16="http://schemas.microsoft.com/office/drawing/2014/main" xmlns="" id="{4102BB39-194C-FE70-3538-417D11DF2A91}"/>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7748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21055776-348E-44A0-893F-A9ABF2885A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43" b="24574"/>
          <a:stretch/>
        </p:blipFill>
        <p:spPr bwMode="auto">
          <a:xfrm>
            <a:off x="0" y="2"/>
            <a:ext cx="12192000" cy="3623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7" name="Rectangle 7">
            <a:extLst>
              <a:ext uri="{FF2B5EF4-FFF2-40B4-BE49-F238E27FC236}">
                <a16:creationId xmlns:a16="http://schemas.microsoft.com/office/drawing/2014/main" xmlns="" id="{5EDA05F9-D704-4E1B-AB85-236DE943EAFE}"/>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8" name="Text Box 10">
            <a:extLst>
              <a:ext uri="{FF2B5EF4-FFF2-40B4-BE49-F238E27FC236}">
                <a16:creationId xmlns:a16="http://schemas.microsoft.com/office/drawing/2014/main" xmlns="" id="{BCAD9964-1744-4E14-8D2D-4FDDC2293010}"/>
              </a:ext>
            </a:extLst>
          </p:cNvPr>
          <p:cNvSpPr txBox="1">
            <a:spLocks noChangeArrowheads="1"/>
          </p:cNvSpPr>
          <p:nvPr/>
        </p:nvSpPr>
        <p:spPr bwMode="auto">
          <a:xfrm>
            <a:off x="6845507" y="1204653"/>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a:solidFill>
                  <a:srgbClr val="004F94"/>
                </a:solidFill>
                <a:latin typeface="+mj-lt"/>
              </a:rPr>
              <a:t>Officiating Swimming &amp; Diving</a:t>
            </a:r>
            <a:endParaRPr lang="en-US" sz="4400" b="1" kern="1400">
              <a:solidFill>
                <a:srgbClr val="0000CC"/>
              </a:solidFill>
              <a:latin typeface="Titillium" panose="00000500000000000000" pitchFamily="50" charset="0"/>
            </a:endParaRPr>
          </a:p>
        </p:txBody>
      </p:sp>
      <p:sp>
        <p:nvSpPr>
          <p:cNvPr id="19" name="Text Box 13">
            <a:extLst>
              <a:ext uri="{FF2B5EF4-FFF2-40B4-BE49-F238E27FC236}">
                <a16:creationId xmlns:a16="http://schemas.microsoft.com/office/drawing/2014/main" xmlns="" id="{2CF57C84-65CF-4186-AC80-D5D4E208AA02}"/>
              </a:ext>
            </a:extLst>
          </p:cNvPr>
          <p:cNvSpPr txBox="1">
            <a:spLocks noChangeArrowheads="1"/>
          </p:cNvSpPr>
          <p:nvPr/>
        </p:nvSpPr>
        <p:spPr bwMode="auto">
          <a:xfrm>
            <a:off x="7353283" y="4145858"/>
            <a:ext cx="4168906" cy="18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a:solidFill>
                  <a:srgbClr val="003798"/>
                </a:solidFill>
                <a:latin typeface="+mj-lt"/>
              </a:rPr>
              <a:t>Elements of Professional Development </a:t>
            </a:r>
          </a:p>
          <a:p>
            <a:pPr marL="285750" indent="-137160">
              <a:lnSpc>
                <a:spcPct val="119000"/>
              </a:lnSpc>
              <a:spcAft>
                <a:spcPts val="300"/>
              </a:spcAft>
              <a:buFontTx/>
              <a:buChar char="-"/>
            </a:pPr>
            <a:r>
              <a:rPr lang="en-US" sz="1600" kern="1400">
                <a:solidFill>
                  <a:srgbClr val="003798"/>
                </a:solidFill>
                <a:latin typeface="+mj-lt"/>
              </a:rPr>
              <a:t>Officiating Swimming </a:t>
            </a:r>
          </a:p>
          <a:p>
            <a:pPr marL="285750" indent="-137160">
              <a:lnSpc>
                <a:spcPct val="119000"/>
              </a:lnSpc>
              <a:spcAft>
                <a:spcPts val="300"/>
              </a:spcAft>
              <a:buFontTx/>
              <a:buChar char="-"/>
            </a:pPr>
            <a:r>
              <a:rPr lang="en-US" sz="1600" kern="1400">
                <a:solidFill>
                  <a:srgbClr val="003798"/>
                </a:solidFill>
                <a:latin typeface="+mj-lt"/>
              </a:rPr>
              <a:t>Officiating Diving </a:t>
            </a:r>
          </a:p>
          <a:p>
            <a:pPr marL="285750" indent="-137160">
              <a:lnSpc>
                <a:spcPct val="119000"/>
              </a:lnSpc>
              <a:spcAft>
                <a:spcPts val="300"/>
              </a:spcAft>
              <a:buFontTx/>
              <a:buChar char="-"/>
            </a:pPr>
            <a:r>
              <a:rPr lang="en-US" sz="1600" kern="1400">
                <a:solidFill>
                  <a:srgbClr val="003798"/>
                </a:solidFill>
                <a:latin typeface="+mj-lt"/>
              </a:rPr>
              <a:t>Judging Practicum </a:t>
            </a:r>
            <a:endParaRPr lang="en-US" altLang="en-US" sz="1400" kern="1400">
              <a:solidFill>
                <a:srgbClr val="003798"/>
              </a:solidFill>
            </a:endParaRPr>
          </a:p>
          <a:p>
            <a:pPr marL="285750" indent="-137160">
              <a:lnSpc>
                <a:spcPct val="119000"/>
              </a:lnSpc>
              <a:spcAft>
                <a:spcPts val="300"/>
              </a:spcAft>
              <a:buFont typeface="Titillium" panose="00000500000000000000" pitchFamily="50" charset="0"/>
              <a:buChar char="-"/>
            </a:pPr>
            <a:endParaRPr lang="en-US" sz="1600" kern="1400">
              <a:solidFill>
                <a:srgbClr val="000000"/>
              </a:solidFill>
              <a:latin typeface="+mj-lt"/>
            </a:endParaRPr>
          </a:p>
        </p:txBody>
      </p:sp>
      <p:sp>
        <p:nvSpPr>
          <p:cNvPr id="22" name="Text Box 13">
            <a:extLst>
              <a:ext uri="{FF2B5EF4-FFF2-40B4-BE49-F238E27FC236}">
                <a16:creationId xmlns:a16="http://schemas.microsoft.com/office/drawing/2014/main" xmlns="" id="{599C34E3-D334-466D-87B2-FA1C74C3F223}"/>
              </a:ext>
            </a:extLst>
          </p:cNvPr>
          <p:cNvSpPr txBox="1">
            <a:spLocks noChangeArrowheads="1"/>
          </p:cNvSpPr>
          <p:nvPr/>
        </p:nvSpPr>
        <p:spPr bwMode="auto">
          <a:xfrm>
            <a:off x="1708558" y="4138459"/>
            <a:ext cx="4105276" cy="253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a:solidFill>
                  <a:srgbClr val="003798"/>
                </a:solidFill>
                <a:latin typeface="+mj-lt"/>
              </a:rPr>
              <a:t>Understand the roles of professionalism, rules knowledge, and communication and how they help ensure a fair meet. </a:t>
            </a:r>
          </a:p>
          <a:p>
            <a:pPr marL="285750" indent="-137160">
              <a:lnSpc>
                <a:spcPct val="119000"/>
              </a:lnSpc>
              <a:spcAft>
                <a:spcPts val="300"/>
              </a:spcAft>
              <a:buFontTx/>
              <a:buChar char="-"/>
            </a:pPr>
            <a:r>
              <a:rPr lang="en-US" sz="1600" kern="1400">
                <a:solidFill>
                  <a:srgbClr val="003798"/>
                </a:solidFill>
                <a:latin typeface="+mj-lt"/>
              </a:rPr>
              <a:t>Know how to consistently identify swimming violations in each type of event. </a:t>
            </a:r>
          </a:p>
          <a:p>
            <a:pPr marL="285750" indent="-137160">
              <a:lnSpc>
                <a:spcPct val="119000"/>
              </a:lnSpc>
              <a:spcAft>
                <a:spcPts val="300"/>
              </a:spcAft>
              <a:buFontTx/>
              <a:buChar char="-"/>
            </a:pPr>
            <a:r>
              <a:rPr lang="en-US" sz="1600" kern="1400">
                <a:solidFill>
                  <a:srgbClr val="003798"/>
                </a:solidFill>
                <a:latin typeface="+mj-lt"/>
              </a:rPr>
              <a:t>Learn the elements of a proper dive and how to score dives appropriately.</a:t>
            </a:r>
          </a:p>
        </p:txBody>
      </p:sp>
      <p:pic>
        <p:nvPicPr>
          <p:cNvPr id="24" name="Picture 23">
            <a:extLst>
              <a:ext uri="{FF2B5EF4-FFF2-40B4-BE49-F238E27FC236}">
                <a16:creationId xmlns:a16="http://schemas.microsoft.com/office/drawing/2014/main" xmlns="" id="{B48297EF-4141-4131-B81D-61A43B3C09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1243" y="1204653"/>
            <a:ext cx="1326930" cy="1117091"/>
          </a:xfrm>
          <a:prstGeom prst="rect">
            <a:avLst/>
          </a:prstGeom>
        </p:spPr>
      </p:pic>
      <p:pic>
        <p:nvPicPr>
          <p:cNvPr id="25" name="Picture 24">
            <a:extLst>
              <a:ext uri="{FF2B5EF4-FFF2-40B4-BE49-F238E27FC236}">
                <a16:creationId xmlns:a16="http://schemas.microsoft.com/office/drawing/2014/main" xmlns="" id="{9C44F031-B2F4-4F14-8FB4-C1F699F6B1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8266" y="1389357"/>
            <a:ext cx="1207173" cy="937610"/>
          </a:xfrm>
          <a:prstGeom prst="rect">
            <a:avLst/>
          </a:prstGeom>
        </p:spPr>
      </p:pic>
      <p:sp>
        <p:nvSpPr>
          <p:cNvPr id="26" name="TextBox 25">
            <a:extLst>
              <a:ext uri="{FF2B5EF4-FFF2-40B4-BE49-F238E27FC236}">
                <a16:creationId xmlns:a16="http://schemas.microsoft.com/office/drawing/2014/main" xmlns="" id="{231BCF2E-FDFA-45ED-8411-2DEA151BC8C3}"/>
              </a:ext>
            </a:extLst>
          </p:cNvPr>
          <p:cNvSpPr txBox="1"/>
          <p:nvPr/>
        </p:nvSpPr>
        <p:spPr>
          <a:xfrm>
            <a:off x="6524021" y="5744428"/>
            <a:ext cx="4960373" cy="626838"/>
          </a:xfrm>
          <a:prstGeom prst="rect">
            <a:avLst/>
          </a:prstGeom>
          <a:noFill/>
        </p:spPr>
        <p:txBody>
          <a:bodyPr wrap="square" rtlCol="0">
            <a:spAutoFit/>
          </a:bodyPr>
          <a:lstStyle/>
          <a:p>
            <a:pPr marL="148590" algn="r">
              <a:lnSpc>
                <a:spcPct val="119000"/>
              </a:lnSpc>
              <a:spcAft>
                <a:spcPts val="300"/>
              </a:spcAft>
            </a:pPr>
            <a:r>
              <a:rPr lang="en-US" sz="1400" i="1" kern="1400">
                <a:solidFill>
                  <a:srgbClr val="003798"/>
                </a:solidFill>
                <a:latin typeface="+mj-lt"/>
              </a:rPr>
              <a:t>Unlimited access to course for 1 year from the date of purchase</a:t>
            </a:r>
          </a:p>
          <a:p>
            <a:pPr marL="148590" algn="r">
              <a:lnSpc>
                <a:spcPct val="119000"/>
              </a:lnSpc>
              <a:spcAft>
                <a:spcPts val="300"/>
              </a:spcAft>
            </a:pPr>
            <a:r>
              <a:rPr lang="en-US" sz="1400" i="1" kern="1400">
                <a:solidFill>
                  <a:srgbClr val="003798"/>
                </a:solidFill>
                <a:latin typeface="+mj-lt"/>
              </a:rPr>
              <a:t>Approved by NFHS for 3 course clock hours </a:t>
            </a:r>
          </a:p>
        </p:txBody>
      </p:sp>
      <p:sp>
        <p:nvSpPr>
          <p:cNvPr id="14" name="Text Box 14">
            <a:extLst>
              <a:ext uri="{FF2B5EF4-FFF2-40B4-BE49-F238E27FC236}">
                <a16:creationId xmlns:a16="http://schemas.microsoft.com/office/drawing/2014/main" xmlns="" id="{E74B1B18-B74B-46D0-B4EA-C5FD9D3A06A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Course Objectives</a:t>
            </a:r>
            <a:endParaRPr lang="en-US" altLang="en-US" sz="2400">
              <a:latin typeface="+mj-lt"/>
            </a:endParaRPr>
          </a:p>
        </p:txBody>
      </p:sp>
      <p:sp>
        <p:nvSpPr>
          <p:cNvPr id="15" name="Text Box 14">
            <a:extLst>
              <a:ext uri="{FF2B5EF4-FFF2-40B4-BE49-F238E27FC236}">
                <a16:creationId xmlns:a16="http://schemas.microsoft.com/office/drawing/2014/main" xmlns="" id="{38F1BE48-44BD-42E9-AB09-C5FD23DA99FF}"/>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Units</a:t>
            </a:r>
            <a:endParaRPr lang="en-US" altLang="en-US" sz="2400">
              <a:latin typeface="+mj-lt"/>
            </a:endParaRPr>
          </a:p>
        </p:txBody>
      </p:sp>
      <p:sp>
        <p:nvSpPr>
          <p:cNvPr id="13" name="Footer Placeholder 3">
            <a:extLst>
              <a:ext uri="{FF2B5EF4-FFF2-40B4-BE49-F238E27FC236}">
                <a16:creationId xmlns:a16="http://schemas.microsoft.com/office/drawing/2014/main" xmlns="" id="{382961C2-7AF4-487C-96E2-E7DD69C6A33E}"/>
              </a:ext>
            </a:extLst>
          </p:cNvPr>
          <p:cNvSpPr>
            <a:spLocks noGrp="1"/>
          </p:cNvSpPr>
          <p:nvPr>
            <p:ph type="ftr" sz="quarter" idx="11"/>
          </p:nvPr>
        </p:nvSpPr>
        <p:spPr>
          <a:xfrm>
            <a:off x="9996488" y="6524625"/>
            <a:ext cx="1992312" cy="295275"/>
          </a:xfrm>
        </p:spPr>
        <p:txBody>
          <a:bodyPr/>
          <a:lstStyle/>
          <a:p>
            <a:pPr>
              <a:defRPr/>
            </a:pPr>
            <a:r>
              <a:rPr lang="en-US"/>
              <a:t>www.nfhs.org</a:t>
            </a:r>
          </a:p>
        </p:txBody>
      </p:sp>
      <p:pic>
        <p:nvPicPr>
          <p:cNvPr id="20" name="Picture 19">
            <a:extLst>
              <a:ext uri="{FF2B5EF4-FFF2-40B4-BE49-F238E27FC236}">
                <a16:creationId xmlns:a16="http://schemas.microsoft.com/office/drawing/2014/main" xmlns="" id="{F8A2011F-BEE7-4FAF-A656-0F4CE55A0F6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6349" y="1262649"/>
            <a:ext cx="991705" cy="1117091"/>
          </a:xfrm>
          <a:prstGeom prst="rect">
            <a:avLst/>
          </a:prstGeom>
          <a:noFill/>
          <a:ln>
            <a:noFill/>
          </a:ln>
        </p:spPr>
      </p:pic>
    </p:spTree>
    <p:extLst>
      <p:ext uri="{BB962C8B-B14F-4D97-AF65-F5344CB8AC3E}">
        <p14:creationId xmlns:p14="http://schemas.microsoft.com/office/powerpoint/2010/main" val="3137403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a:extLst>
              <a:ext uri="{FF2B5EF4-FFF2-40B4-BE49-F238E27FC236}">
                <a16:creationId xmlns:a16="http://schemas.microsoft.com/office/drawing/2014/main" xmlns="" id="{A0AE160F-C74C-46F3-AE66-12430A5F442B}"/>
              </a:ext>
            </a:extLst>
          </p:cNvPr>
          <p:cNvGraphicFramePr>
            <a:graphicFrameLocks noChangeAspect="1"/>
          </p:cNvGraphicFramePr>
          <p:nvPr/>
        </p:nvGraphicFramePr>
        <p:xfrm>
          <a:off x="764274" y="0"/>
          <a:ext cx="10663452" cy="6858000"/>
        </p:xfrm>
        <a:graphic>
          <a:graphicData uri="http://schemas.openxmlformats.org/presentationml/2006/ole">
            <mc:AlternateContent xmlns:mc="http://schemas.openxmlformats.org/markup-compatibility/2006">
              <mc:Choice xmlns:v="urn:schemas-microsoft-com:vml" Requires="v">
                <p:oleObj spid="_x0000_s1027" name="Presentation" r:id="rId5" imgW="4762440" imgH="3571920" progId="PowerPoint.Show.12">
                  <p:embed/>
                </p:oleObj>
              </mc:Choice>
              <mc:Fallback>
                <p:oleObj name="Presentation" r:id="rId5" imgW="4762440" imgH="3571920" progId="PowerPoint.Show.12">
                  <p:embed/>
                  <p:pic>
                    <p:nvPicPr>
                      <p:cNvPr id="3" name="Object 2">
                        <a:hlinkClick r:id="" action="ppaction://ole?verb=0"/>
                        <a:extLst>
                          <a:ext uri="{FF2B5EF4-FFF2-40B4-BE49-F238E27FC236}">
                            <a16:creationId xmlns:a16="http://schemas.microsoft.com/office/drawing/2014/main" xmlns="" id="{A0AE160F-C74C-46F3-AE66-12430A5F442B}"/>
                          </a:ext>
                        </a:extLst>
                      </p:cNvPr>
                      <p:cNvPicPr/>
                      <p:nvPr/>
                    </p:nvPicPr>
                    <p:blipFill>
                      <a:blip r:embed="rId6"/>
                      <a:stretch>
                        <a:fillRect/>
                      </a:stretch>
                    </p:blipFill>
                    <p:spPr>
                      <a:xfrm>
                        <a:off x="764274" y="0"/>
                        <a:ext cx="10663452" cy="6858000"/>
                      </a:xfrm>
                      <a:prstGeom prst="rect">
                        <a:avLst/>
                      </a:prstGeom>
                    </p:spPr>
                  </p:pic>
                </p:oleObj>
              </mc:Fallback>
            </mc:AlternateContent>
          </a:graphicData>
        </a:graphic>
      </p:graphicFrame>
      <p:sp>
        <p:nvSpPr>
          <p:cNvPr id="4" name="Footer Placeholder 3">
            <a:extLst>
              <a:ext uri="{FF2B5EF4-FFF2-40B4-BE49-F238E27FC236}">
                <a16:creationId xmlns:a16="http://schemas.microsoft.com/office/drawing/2014/main" xmlns="" id="{0133C12A-8961-4ABE-BF84-FA128FA84276}"/>
              </a:ext>
            </a:extLst>
          </p:cNvPr>
          <p:cNvSpPr txBox="1">
            <a:spLocks/>
          </p:cNvSpPr>
          <p:nvPr/>
        </p:nvSpPr>
        <p:spPr>
          <a:xfrm>
            <a:off x="10707789" y="6523283"/>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endParaRPr lang="en-US" sz="1400" dirty="0">
              <a:latin typeface="+mj-lt"/>
              <a:cs typeface="Calibri" panose="020F0502020204030204" pitchFamily="34" charset="0"/>
            </a:endParaRPr>
          </a:p>
        </p:txBody>
      </p:sp>
    </p:spTree>
    <p:extLst>
      <p:ext uri="{BB962C8B-B14F-4D97-AF65-F5344CB8AC3E}">
        <p14:creationId xmlns:p14="http://schemas.microsoft.com/office/powerpoint/2010/main" val="2680997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6408" y="525462"/>
            <a:ext cx="10026649" cy="1606550"/>
          </a:xfrm>
        </p:spPr>
        <p:txBody>
          <a:bodyPr/>
          <a:lstStyle/>
          <a:p>
            <a:r>
              <a:rPr lang="en-US" err="1"/>
              <a:t>www.nfhslearn.com</a:t>
            </a:r>
            <a:endParaRPr lang="en-US"/>
          </a:p>
        </p:txBody>
      </p:sp>
      <p:pic>
        <p:nvPicPr>
          <p:cNvPr id="17" name="Content Placeholder 16" descr="A person lying in a pool of water&#10;&#10;Description generated with very high confidence">
            <a:extLst>
              <a:ext uri="{FF2B5EF4-FFF2-40B4-BE49-F238E27FC236}">
                <a16:creationId xmlns:a16="http://schemas.microsoft.com/office/drawing/2014/main" xmlns="" id="{2B131ECB-A6B7-4B9B-910C-80EBC84D36A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6537" b="30371"/>
          <a:stretch/>
        </p:blipFill>
        <p:spPr>
          <a:xfrm>
            <a:off x="0" y="427991"/>
            <a:ext cx="12192000" cy="2913725"/>
          </a:xfrm>
        </p:spPr>
      </p:pic>
      <p:sp>
        <p:nvSpPr>
          <p:cNvPr id="10" name="Text Box 13">
            <a:extLst>
              <a:ext uri="{FF2B5EF4-FFF2-40B4-BE49-F238E27FC236}">
                <a16:creationId xmlns:a16="http://schemas.microsoft.com/office/drawing/2014/main" xmlns="" id="{70143511-03E6-4C88-AE99-8AAF4901484B}"/>
              </a:ext>
            </a:extLst>
          </p:cNvPr>
          <p:cNvSpPr txBox="1">
            <a:spLocks noChangeArrowheads="1"/>
          </p:cNvSpPr>
          <p:nvPr/>
        </p:nvSpPr>
        <p:spPr bwMode="auto">
          <a:xfrm>
            <a:off x="7233618" y="3819453"/>
            <a:ext cx="3044956" cy="2610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Teaching Methodology</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Fundamentals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Dryland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Forward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Backward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Inward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Reverse Skills</a:t>
            </a:r>
          </a:p>
          <a:p>
            <a:pPr marL="285750" indent="-137160">
              <a:lnSpc>
                <a:spcPct val="119000"/>
              </a:lnSpc>
              <a:spcAft>
                <a:spcPts val="300"/>
              </a:spcAft>
              <a:buFont typeface="Titillium" panose="00000500000000000000" pitchFamily="50" charset="0"/>
              <a:buChar char="-"/>
            </a:pPr>
            <a:r>
              <a:rPr lang="en-US" sz="1600" kern="1400">
                <a:solidFill>
                  <a:srgbClr val="003798"/>
                </a:solidFill>
                <a:latin typeface="+mj-lt"/>
              </a:rPr>
              <a:t>Twisting Skills</a:t>
            </a:r>
            <a:endParaRPr lang="en-US" sz="1600" kern="1400">
              <a:solidFill>
                <a:srgbClr val="000000"/>
              </a:solidFill>
              <a:latin typeface="+mj-lt"/>
            </a:endParaRPr>
          </a:p>
        </p:txBody>
      </p:sp>
      <p:sp>
        <p:nvSpPr>
          <p:cNvPr id="11" name="Text Box 14">
            <a:extLst>
              <a:ext uri="{FF2B5EF4-FFF2-40B4-BE49-F238E27FC236}">
                <a16:creationId xmlns:a16="http://schemas.microsoft.com/office/drawing/2014/main" xmlns="" id="{8C823AD7-BDE2-4C75-BC2D-14894C4DD5E3}"/>
              </a:ext>
            </a:extLst>
          </p:cNvPr>
          <p:cNvSpPr txBox="1">
            <a:spLocks noChangeArrowheads="1"/>
          </p:cNvSpPr>
          <p:nvPr/>
        </p:nvSpPr>
        <p:spPr bwMode="auto">
          <a:xfrm>
            <a:off x="1913426" y="3438802"/>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Course Objectives</a:t>
            </a:r>
            <a:endParaRPr lang="en-US" altLang="en-US" sz="2400">
              <a:latin typeface="+mj-lt"/>
            </a:endParaRPr>
          </a:p>
        </p:txBody>
      </p:sp>
      <p:sp>
        <p:nvSpPr>
          <p:cNvPr id="12" name="Text Box 14">
            <a:extLst>
              <a:ext uri="{FF2B5EF4-FFF2-40B4-BE49-F238E27FC236}">
                <a16:creationId xmlns:a16="http://schemas.microsoft.com/office/drawing/2014/main" xmlns="" id="{0A2099DE-6C58-4B54-A785-81C1834C35D5}"/>
              </a:ext>
            </a:extLst>
          </p:cNvPr>
          <p:cNvSpPr txBox="1">
            <a:spLocks noChangeArrowheads="1"/>
          </p:cNvSpPr>
          <p:nvPr/>
        </p:nvSpPr>
        <p:spPr bwMode="auto">
          <a:xfrm>
            <a:off x="7470779" y="3446590"/>
            <a:ext cx="94498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a:solidFill>
                  <a:srgbClr val="D21034"/>
                </a:solidFill>
                <a:latin typeface="+mj-lt"/>
              </a:rPr>
              <a:t>Units</a:t>
            </a:r>
            <a:endParaRPr lang="en-US" altLang="en-US" sz="2400">
              <a:latin typeface="+mj-lt"/>
            </a:endParaRPr>
          </a:p>
        </p:txBody>
      </p:sp>
      <p:sp>
        <p:nvSpPr>
          <p:cNvPr id="13" name="Text Box 13">
            <a:extLst>
              <a:ext uri="{FF2B5EF4-FFF2-40B4-BE49-F238E27FC236}">
                <a16:creationId xmlns:a16="http://schemas.microsoft.com/office/drawing/2014/main" xmlns="" id="{E8ADC7CD-DCC7-454B-957A-7B36E6CFED4B}"/>
              </a:ext>
            </a:extLst>
          </p:cNvPr>
          <p:cNvSpPr txBox="1">
            <a:spLocks noChangeArrowheads="1"/>
          </p:cNvSpPr>
          <p:nvPr/>
        </p:nvSpPr>
        <p:spPr bwMode="auto">
          <a:xfrm>
            <a:off x="1726408" y="3840881"/>
            <a:ext cx="5192179" cy="2752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altLang="en-US" sz="1600" kern="1400">
                <a:solidFill>
                  <a:srgbClr val="003798"/>
                </a:solidFill>
                <a:latin typeface="+mj-lt"/>
              </a:rPr>
              <a:t>Coaching Fundamentals: components of a dive, direction designations and position designations</a:t>
            </a:r>
          </a:p>
          <a:p>
            <a:pPr marL="285750" indent="-137160">
              <a:lnSpc>
                <a:spcPct val="119000"/>
              </a:lnSpc>
              <a:spcAft>
                <a:spcPts val="300"/>
              </a:spcAft>
              <a:buFontTx/>
              <a:buChar char="-"/>
            </a:pPr>
            <a:r>
              <a:rPr lang="en-US" altLang="en-US" sz="1600" kern="1400">
                <a:solidFill>
                  <a:srgbClr val="003798"/>
                </a:solidFill>
                <a:latin typeface="+mj-lt"/>
              </a:rPr>
              <a:t>Dryland: body positioning, drills, basic jumping skills and hurdle progressions</a:t>
            </a:r>
          </a:p>
          <a:p>
            <a:pPr marL="285750" indent="-137160">
              <a:lnSpc>
                <a:spcPct val="119000"/>
              </a:lnSpc>
              <a:spcAft>
                <a:spcPts val="300"/>
              </a:spcAft>
              <a:buFontTx/>
              <a:buChar char="-"/>
            </a:pPr>
            <a:r>
              <a:rPr lang="en-US" altLang="en-US" sz="1600" kern="1400">
                <a:solidFill>
                  <a:srgbClr val="003798"/>
                </a:solidFill>
                <a:latin typeface="+mj-lt"/>
              </a:rPr>
              <a:t>Forward and Backward Dives: feet-first entry, front fall-in, headfirst entry</a:t>
            </a:r>
          </a:p>
          <a:p>
            <a:pPr marL="285750" indent="-137160">
              <a:lnSpc>
                <a:spcPct val="119000"/>
              </a:lnSpc>
              <a:spcAft>
                <a:spcPts val="300"/>
              </a:spcAft>
              <a:buFontTx/>
              <a:buChar char="-"/>
            </a:pPr>
            <a:r>
              <a:rPr lang="en-US" altLang="en-US" sz="1600" kern="1400">
                <a:solidFill>
                  <a:srgbClr val="003798"/>
                </a:solidFill>
                <a:latin typeface="+mj-lt"/>
              </a:rPr>
              <a:t>Inward, Reverse and Twisting Skills: demonstrations and testing</a:t>
            </a:r>
          </a:p>
        </p:txBody>
      </p:sp>
      <p:sp>
        <p:nvSpPr>
          <p:cNvPr id="18" name="Rectangle 7">
            <a:extLst>
              <a:ext uri="{FF2B5EF4-FFF2-40B4-BE49-F238E27FC236}">
                <a16:creationId xmlns:a16="http://schemas.microsoft.com/office/drawing/2014/main" xmlns="" id="{6D724F2D-E660-4F49-8C8A-6BDFB5B2AF0C}"/>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9" name="Text Box 10">
            <a:extLst>
              <a:ext uri="{FF2B5EF4-FFF2-40B4-BE49-F238E27FC236}">
                <a16:creationId xmlns:a16="http://schemas.microsoft.com/office/drawing/2014/main" xmlns="" id="{007E173A-8181-479F-B0D5-B72AABB9913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a:solidFill>
                  <a:srgbClr val="004F94"/>
                </a:solidFill>
              </a:rPr>
              <a:t>Coaching Diving</a:t>
            </a:r>
            <a:endParaRPr lang="en-US" sz="4400" b="1" kern="1400">
              <a:solidFill>
                <a:srgbClr val="0000CC"/>
              </a:solidFill>
              <a:latin typeface="Titillium" panose="00000500000000000000" pitchFamily="50" charset="0"/>
            </a:endParaRPr>
          </a:p>
        </p:txBody>
      </p:sp>
      <p:pic>
        <p:nvPicPr>
          <p:cNvPr id="21" name="Picture 20">
            <a:extLst>
              <a:ext uri="{FF2B5EF4-FFF2-40B4-BE49-F238E27FC236}">
                <a16:creationId xmlns:a16="http://schemas.microsoft.com/office/drawing/2014/main" xmlns="" id="{35492A38-FB26-4506-BF31-E07A85AD4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322" y="1130753"/>
            <a:ext cx="1394210" cy="1173731"/>
          </a:xfrm>
          <a:prstGeom prst="rect">
            <a:avLst/>
          </a:prstGeom>
        </p:spPr>
      </p:pic>
      <p:pic>
        <p:nvPicPr>
          <p:cNvPr id="22" name="Picture 21">
            <a:extLst>
              <a:ext uri="{FF2B5EF4-FFF2-40B4-BE49-F238E27FC236}">
                <a16:creationId xmlns:a16="http://schemas.microsoft.com/office/drawing/2014/main" xmlns="" id="{5C45E760-D9C2-4B52-B33C-B7029ADDA5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7225" y="1318266"/>
            <a:ext cx="1207173" cy="937610"/>
          </a:xfrm>
          <a:prstGeom prst="rect">
            <a:avLst/>
          </a:prstGeom>
        </p:spPr>
      </p:pic>
      <p:pic>
        <p:nvPicPr>
          <p:cNvPr id="14" name="Picture 13">
            <a:extLst>
              <a:ext uri="{FF2B5EF4-FFF2-40B4-BE49-F238E27FC236}">
                <a16:creationId xmlns:a16="http://schemas.microsoft.com/office/drawing/2014/main" xmlns="" id="{970BFE4C-B9AA-4FAF-82C9-1722ADF1F03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8864" y="1271086"/>
            <a:ext cx="979785" cy="1173731"/>
          </a:xfrm>
          <a:prstGeom prst="rect">
            <a:avLst/>
          </a:prstGeom>
          <a:noFill/>
          <a:ln>
            <a:noFill/>
          </a:ln>
        </p:spPr>
      </p:pic>
      <p:sp>
        <p:nvSpPr>
          <p:cNvPr id="15" name="Footer Placeholder 3">
            <a:extLst>
              <a:ext uri="{FF2B5EF4-FFF2-40B4-BE49-F238E27FC236}">
                <a16:creationId xmlns:a16="http://schemas.microsoft.com/office/drawing/2014/main" xmlns="" id="{61E411BC-4ED6-485A-8213-D52DEDC3E58C}"/>
              </a:ext>
            </a:extLst>
          </p:cNvPr>
          <p:cNvSpPr txBox="1">
            <a:spLocks/>
          </p:cNvSpPr>
          <p:nvPr/>
        </p:nvSpPr>
        <p:spPr>
          <a:xfrm>
            <a:off x="10879586" y="6517741"/>
            <a:ext cx="1992312" cy="29527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US" sz="1400">
                <a:latin typeface="+mj-lt"/>
              </a:rPr>
              <a:t>www.nfhs.</a:t>
            </a:r>
            <a:r>
              <a:rPr lang="en-US" sz="1400">
                <a:latin typeface="+mj-lt"/>
                <a:cs typeface="Calibri" panose="020F0502020204030204" pitchFamily="34" charset="0"/>
              </a:rPr>
              <a:t>org</a:t>
            </a:r>
          </a:p>
        </p:txBody>
      </p:sp>
    </p:spTree>
    <p:extLst>
      <p:ext uri="{BB962C8B-B14F-4D97-AF65-F5344CB8AC3E}">
        <p14:creationId xmlns:p14="http://schemas.microsoft.com/office/powerpoint/2010/main" val="1507772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5AB8B55-2728-139C-4EAE-69FEBB4A04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5" name="Title 4">
            <a:extLst>
              <a:ext uri="{FF2B5EF4-FFF2-40B4-BE49-F238E27FC236}">
                <a16:creationId xmlns:a16="http://schemas.microsoft.com/office/drawing/2014/main" xmlns="" id="{04097A7A-D141-48C5-82FA-7CDB4CA54B17}"/>
              </a:ext>
            </a:extLst>
          </p:cNvPr>
          <p:cNvSpPr>
            <a:spLocks noGrp="1"/>
          </p:cNvSpPr>
          <p:nvPr>
            <p:ph type="title"/>
          </p:nvPr>
        </p:nvSpPr>
        <p:spPr>
          <a:xfrm>
            <a:off x="1088130" y="4996113"/>
            <a:ext cx="8868545" cy="1362075"/>
          </a:xfrm>
        </p:spPr>
        <p:txBody>
          <a:bodyPr/>
          <a:lstStyle/>
          <a:p>
            <a:r>
              <a:rPr lang="en-US" dirty="0"/>
              <a:t>2022-23 </a:t>
            </a:r>
            <a:r>
              <a:rPr lang="en-US" dirty="0" err="1"/>
              <a:t>nfhs</a:t>
            </a:r>
            <a:r>
              <a:rPr lang="en-US" dirty="0"/>
              <a:t> swimming and diving resources</a:t>
            </a:r>
          </a:p>
        </p:txBody>
      </p:sp>
    </p:spTree>
    <p:extLst>
      <p:ext uri="{BB962C8B-B14F-4D97-AF65-F5344CB8AC3E}">
        <p14:creationId xmlns:p14="http://schemas.microsoft.com/office/powerpoint/2010/main" val="2556300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a:t>NFHS swimming and diving</a:t>
            </a:r>
            <a:br>
              <a:rPr lang="en-US"/>
            </a:br>
            <a:r>
              <a:rPr lang="en-US"/>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6833356" y="1950045"/>
            <a:ext cx="5384800" cy="4525963"/>
          </a:xfrm>
        </p:spPr>
        <p:txBody>
          <a:bodyPr/>
          <a:lstStyle/>
          <a:p>
            <a:endParaRPr lang="en-US"/>
          </a:p>
          <a:p>
            <a:endParaRPr lang="en-US"/>
          </a:p>
          <a:p>
            <a:endParaRPr lang="en-US"/>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9" name="Picture 6" descr="Close this window">
            <a:extLst>
              <a:ext uri="{FF2B5EF4-FFF2-40B4-BE49-F238E27FC236}">
                <a16:creationId xmlns:a16="http://schemas.microsoft.com/office/drawing/2014/main" xmlns="" id="{203B46CC-63B2-4632-9027-C7885BD79B61}"/>
              </a:ext>
            </a:extLst>
          </p:cNvPr>
          <p:cNvPicPr>
            <a:picLocks noChangeAspect="1" noChangeArrowheads="1"/>
          </p:cNvPicPr>
          <p:nvPr/>
        </p:nvPicPr>
        <p:blipFill>
          <a:blip r:embed="rId3"/>
          <a:srcRect t="13600" b="11600"/>
          <a:stretch>
            <a:fillRect/>
          </a:stretch>
        </p:blipFill>
        <p:spPr bwMode="auto">
          <a:xfrm>
            <a:off x="5955243" y="2993519"/>
            <a:ext cx="4353249" cy="3255533"/>
          </a:xfrm>
          <a:prstGeom prst="rect">
            <a:avLst/>
          </a:prstGeom>
          <a:noFill/>
          <a:ln>
            <a:solidFill>
              <a:schemeClr val="tx1"/>
            </a:solidFill>
          </a:ln>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xmlns="" id="{02CE1EF3-F0EC-4889-9A57-584C673C20CF}"/>
              </a:ext>
            </a:extLst>
          </p:cNvPr>
          <p:cNvSpPr/>
          <p:nvPr/>
        </p:nvSpPr>
        <p:spPr>
          <a:xfrm>
            <a:off x="3063497" y="2008004"/>
            <a:ext cx="7539717" cy="707886"/>
          </a:xfrm>
          <a:prstGeom prst="rect">
            <a:avLst/>
          </a:prstGeom>
        </p:spPr>
        <p:txBody>
          <a:bodyPr wrap="square">
            <a:spAutoFit/>
          </a:bodyPr>
          <a:lstStyle/>
          <a:p>
            <a:pPr eaLnBrk="1" hangingPunct="1">
              <a:defRPr/>
            </a:pPr>
            <a:r>
              <a:rPr lang="en-US" sz="2000">
                <a:latin typeface="+mn-lt"/>
              </a:rPr>
              <a:t>The Rules Book, Scorebook and other Swimming and Diving materials can be  ordered online at </a:t>
            </a:r>
            <a:r>
              <a:rPr lang="en-US" sz="2000" u="sng">
                <a:latin typeface="+mn-lt"/>
                <a:hlinkClick r:id="rId4"/>
              </a:rPr>
              <a:t>www.nfhs.com</a:t>
            </a:r>
            <a:r>
              <a:rPr lang="en-US" sz="2000">
                <a:latin typeface="+mn-lt"/>
              </a:rPr>
              <a:t>, or by calling 1-800-776-3462.</a:t>
            </a:r>
          </a:p>
        </p:txBody>
      </p:sp>
      <p:pic>
        <p:nvPicPr>
          <p:cNvPr id="6" name="Picture 5" descr="A group of men in a pool&#10;&#10;Description automatically generated with low confidence">
            <a:extLst>
              <a:ext uri="{FF2B5EF4-FFF2-40B4-BE49-F238E27FC236}">
                <a16:creationId xmlns:a16="http://schemas.microsoft.com/office/drawing/2014/main" xmlns="" id="{540DF133-E5BC-6968-7F82-31BAFCD5F1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8" y="2984662"/>
            <a:ext cx="2422903" cy="3264390"/>
          </a:xfrm>
          <a:prstGeom prst="rect">
            <a:avLst/>
          </a:prstGeom>
          <a:ln w="38100">
            <a:solidFill>
              <a:srgbClr val="00205B"/>
            </a:solidFill>
          </a:ln>
        </p:spPr>
      </p:pic>
    </p:spTree>
    <p:extLst>
      <p:ext uri="{BB962C8B-B14F-4D97-AF65-F5344CB8AC3E}">
        <p14:creationId xmlns:p14="http://schemas.microsoft.com/office/powerpoint/2010/main" val="9536901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16EDFF3-37EF-4E50-95FD-C1B681322B0D}"/>
              </a:ext>
            </a:extLst>
          </p:cNvPr>
          <p:cNvSpPr>
            <a:spLocks noGrp="1"/>
          </p:cNvSpPr>
          <p:nvPr>
            <p:ph type="title"/>
          </p:nvPr>
        </p:nvSpPr>
        <p:spPr/>
        <p:txBody>
          <a:bodyPr/>
          <a:lstStyle/>
          <a:p>
            <a:r>
              <a:rPr lang="en-US"/>
              <a:t>NFHS swimming and diving</a:t>
            </a:r>
            <a:br>
              <a:rPr lang="en-US"/>
            </a:br>
            <a:r>
              <a:rPr lang="en-US"/>
              <a:t>publications</a:t>
            </a:r>
          </a:p>
        </p:txBody>
      </p:sp>
      <p:sp>
        <p:nvSpPr>
          <p:cNvPr id="7" name="Content Placeholder 6">
            <a:extLst>
              <a:ext uri="{FF2B5EF4-FFF2-40B4-BE49-F238E27FC236}">
                <a16:creationId xmlns:a16="http://schemas.microsoft.com/office/drawing/2014/main" xmlns="" id="{8580F39B-5A04-4083-9245-BB88B8958E5B}"/>
              </a:ext>
            </a:extLst>
          </p:cNvPr>
          <p:cNvSpPr>
            <a:spLocks noGrp="1"/>
          </p:cNvSpPr>
          <p:nvPr>
            <p:ph sz="half" idx="2"/>
          </p:nvPr>
        </p:nvSpPr>
        <p:spPr>
          <a:xfrm>
            <a:off x="8715474" y="2554706"/>
            <a:ext cx="2835064" cy="3459480"/>
          </a:xfrm>
        </p:spPr>
        <p:txBody>
          <a:bodyPr/>
          <a:lstStyle/>
          <a:p>
            <a:pPr marL="0" indent="0">
              <a:buNone/>
              <a:defRPr/>
            </a:pPr>
            <a:r>
              <a:rPr lang="en-US" altLang="en-US" sz="3200" dirty="0"/>
              <a:t>The revised manuals will be available </a:t>
            </a:r>
          </a:p>
          <a:p>
            <a:pPr marL="0" indent="0">
              <a:buNone/>
              <a:defRPr/>
            </a:pPr>
            <a:r>
              <a:rPr lang="en-US" altLang="en-US" sz="3200" dirty="0"/>
              <a:t>July 1, 2022.</a:t>
            </a:r>
            <a:endParaRPr lang="en-US" dirty="0"/>
          </a:p>
        </p:txBody>
      </p:sp>
      <p:sp>
        <p:nvSpPr>
          <p:cNvPr id="4" name="Footer Placeholder 3">
            <a:extLst>
              <a:ext uri="{FF2B5EF4-FFF2-40B4-BE49-F238E27FC236}">
                <a16:creationId xmlns:a16="http://schemas.microsoft.com/office/drawing/2014/main" xmlns="" id="{A00E9ABB-2587-4614-AA16-5CF916768B1B}"/>
              </a:ext>
            </a:extLst>
          </p:cNvPr>
          <p:cNvSpPr>
            <a:spLocks noGrp="1"/>
          </p:cNvSpPr>
          <p:nvPr>
            <p:ph type="ftr" sz="quarter" idx="11"/>
          </p:nvPr>
        </p:nvSpPr>
        <p:spPr/>
        <p:txBody>
          <a:bodyPr/>
          <a:lstStyle/>
          <a:p>
            <a:pPr>
              <a:defRPr/>
            </a:pPr>
            <a:r>
              <a:rPr lang="en-US"/>
              <a:t>www.nfhs.org</a:t>
            </a:r>
          </a:p>
        </p:txBody>
      </p:sp>
      <p:pic>
        <p:nvPicPr>
          <p:cNvPr id="12" name="Picture 11" descr="A group of men in a pool&#10;&#10;Description automatically generated with medium confidence">
            <a:extLst>
              <a:ext uri="{FF2B5EF4-FFF2-40B4-BE49-F238E27FC236}">
                <a16:creationId xmlns:a16="http://schemas.microsoft.com/office/drawing/2014/main" xmlns="" id="{E2142EB8-C507-875C-054A-DA731D8053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3142" y="1987472"/>
            <a:ext cx="2965884" cy="4300532"/>
          </a:xfrm>
          <a:prstGeom prst="rect">
            <a:avLst/>
          </a:prstGeom>
          <a:ln w="38100">
            <a:solidFill>
              <a:srgbClr val="00205B"/>
            </a:solidFill>
          </a:ln>
        </p:spPr>
      </p:pic>
      <p:pic>
        <p:nvPicPr>
          <p:cNvPr id="14" name="Picture 13" descr="A person in a swimsuit in a pool&#10;&#10;Description automatically generated with medium confidence">
            <a:extLst>
              <a:ext uri="{FF2B5EF4-FFF2-40B4-BE49-F238E27FC236}">
                <a16:creationId xmlns:a16="http://schemas.microsoft.com/office/drawing/2014/main" xmlns="" id="{798578FC-86E2-ECB4-9201-5D1DAAD57C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5225" y="1987472"/>
            <a:ext cx="2965883" cy="4300532"/>
          </a:xfrm>
          <a:prstGeom prst="rect">
            <a:avLst/>
          </a:prstGeom>
          <a:ln w="38100">
            <a:solidFill>
              <a:srgbClr val="00205B"/>
            </a:solidFill>
          </a:ln>
        </p:spPr>
      </p:pic>
    </p:spTree>
    <p:extLst>
      <p:ext uri="{BB962C8B-B14F-4D97-AF65-F5344CB8AC3E}">
        <p14:creationId xmlns:p14="http://schemas.microsoft.com/office/powerpoint/2010/main" val="878545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923C000D-EEF7-4717-8770-2DF912DAC147}" vid="{5D942441-2AF5-4AE2-822B-EE19A7CD57A0}"/>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923C000D-EEF7-4717-8770-2DF912DAC147}" vid="{3408B122-50FF-4EB9-B68E-6D2C6F2DB246}"/>
    </a:ext>
  </a:extLst>
</a:theme>
</file>

<file path=ppt/theme/theme3.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923C000D-EEF7-4717-8770-2DF912DAC147}" vid="{79CB7ECD-33BB-497B-BAE3-9226F1ADF60D}"/>
    </a:ext>
  </a:extLst>
</a:theme>
</file>

<file path=ppt/theme/theme4.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03D0DB34-E434-4823-8724-8CF3D7EC5328}" vid="{48A45EEE-7B9A-47A1-8FB4-4A472172C8D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277D50-A8F4-41EA-8AAF-2B8EFD1D1E78}">
  <ds:schemaRefs>
    <ds:schemaRef ds:uri="http://purl.org/dc/terms/"/>
    <ds:schemaRef ds:uri="http://schemas.microsoft.com/office/2006/documentManagement/types"/>
    <ds:schemaRef ds:uri="http://www.w3.org/XML/1998/namespace"/>
    <ds:schemaRef ds:uri="ffc60a71-4a50-4afc-be20-b1cf64734936"/>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3bb8d7d1-06b8-47b8-a0de-bad91f18ef42"/>
    <ds:schemaRef ds:uri="http://purl.org/dc/dcmitype/"/>
  </ds:schemaRefs>
</ds:datastoreItem>
</file>

<file path=customXml/itemProps3.xml><?xml version="1.0" encoding="utf-8"?>
<ds:datastoreItem xmlns:ds="http://schemas.openxmlformats.org/officeDocument/2006/customXml" ds:itemID="{B401EAF0-8FCF-4DFB-8448-7D367C74A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2022-23 NFHS Stock Sport Rules PowerPoint_Wide Format</Template>
  <TotalTime>1321</TotalTime>
  <Words>2978</Words>
  <Application>Microsoft Office PowerPoint</Application>
  <PresentationFormat>Custom</PresentationFormat>
  <Paragraphs>446</Paragraphs>
  <Slides>42</Slides>
  <Notes>36</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42</vt:i4>
      </vt:variant>
    </vt:vector>
  </HeadingPairs>
  <TitlesOfParts>
    <vt:vector size="47" baseType="lpstr">
      <vt:lpstr>Office Theme</vt:lpstr>
      <vt:lpstr>Office Theme</vt:lpstr>
      <vt:lpstr>Office Theme</vt:lpstr>
      <vt:lpstr>1_Office Theme</vt:lpstr>
      <vt:lpstr>Presentation</vt:lpstr>
      <vt:lpstr>2022-23 NFHS Swimming and diving  Rules PowerPoint</vt:lpstr>
      <vt:lpstr>National federation of state high school associations  (NFHS) </vt:lpstr>
      <vt:lpstr>National Federation of  State High School Associations</vt:lpstr>
      <vt:lpstr>NFHS Rules Review Committee</vt:lpstr>
      <vt:lpstr>NFHS Rules Committee</vt:lpstr>
      <vt:lpstr>National Federation of  State High School Associations</vt:lpstr>
      <vt:lpstr>NEW NFHS Rules App</vt:lpstr>
      <vt:lpstr> Guidelines for Schools and state associations for consideration of accommodations </vt:lpstr>
      <vt:lpstr>2022-23 nfhs swimming and diving RULES CHANGES</vt:lpstr>
      <vt:lpstr>Pool construction 2-3-1</vt:lpstr>
      <vt:lpstr>Pool Markings 2-4-4 and 2-4-4 Table (new)</vt:lpstr>
      <vt:lpstr>2022-23 nfhs swimming and diving Major editorial CHANGES</vt:lpstr>
      <vt:lpstr>Equipment for swimming events 2-7-3</vt:lpstr>
      <vt:lpstr>Lap counter 3-4 PENALTY</vt:lpstr>
      <vt:lpstr>Team scoring 7-2-4</vt:lpstr>
      <vt:lpstr>Starts and finishes 8-1-3 penalty 2</vt:lpstr>
      <vt:lpstr>Relay events 8-3-2 NOTE</vt:lpstr>
      <vt:lpstr>2022-23 nfhs swimming and diving points of emphasis</vt:lpstr>
      <vt:lpstr>sportsmanship</vt:lpstr>
      <vt:lpstr>sportsmanship</vt:lpstr>
      <vt:lpstr>sportsmanship</vt:lpstr>
      <vt:lpstr>sportsmanship</vt:lpstr>
      <vt:lpstr>Diving announcer error</vt:lpstr>
      <vt:lpstr>Diving announcer error</vt:lpstr>
      <vt:lpstr>Relay entries</vt:lpstr>
      <vt:lpstr>Provide deck space for officials</vt:lpstr>
      <vt:lpstr>Diving area safety</vt:lpstr>
      <vt:lpstr>NFHS OFFICIALS Education </vt:lpstr>
      <vt:lpstr>PowerPoint Presentation</vt:lpstr>
      <vt:lpstr>PowerPoint Presentation</vt:lpstr>
      <vt:lpstr>PowerPoint Presentation</vt:lpstr>
      <vt:lpstr> NFHS Learning Center</vt:lpstr>
      <vt:lpstr>PowerPoint Presentation</vt:lpstr>
      <vt:lpstr>PowerPoint Presentation</vt:lpstr>
      <vt:lpstr>www.nfhslearn.com</vt:lpstr>
      <vt:lpstr>NFHS Network</vt:lpstr>
      <vt:lpstr>NFHS Network</vt:lpstr>
      <vt:lpstr>PowerPoint Presentation</vt:lpstr>
      <vt:lpstr>2022-23 nfhs swimming and diving resources</vt:lpstr>
      <vt:lpstr>NFHS swimming and diving publications</vt:lpstr>
      <vt:lpstr>NFHS swimming and diving publications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2022-23 NFHS Sport Rules PowerPoint</dc:title>
  <dc:creator>Sandy Searcy</dc:creator>
  <cp:lastModifiedBy>jay</cp:lastModifiedBy>
  <cp:revision>14</cp:revision>
  <cp:lastPrinted>2020-02-10T18:46:21Z</cp:lastPrinted>
  <dcterms:created xsi:type="dcterms:W3CDTF">2022-05-10T20:24:29Z</dcterms:created>
  <dcterms:modified xsi:type="dcterms:W3CDTF">2022-07-13T19:25:30Z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