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3" r:id="rId2"/>
  </p:sldMasterIdLst>
  <p:notesMasterIdLst>
    <p:notesMasterId r:id="rId41"/>
  </p:notesMasterIdLst>
  <p:handoutMasterIdLst>
    <p:handoutMasterId r:id="rId42"/>
  </p:handoutMasterIdLst>
  <p:sldIdLst>
    <p:sldId id="293" r:id="rId3"/>
    <p:sldId id="323" r:id="rId4"/>
    <p:sldId id="324" r:id="rId5"/>
    <p:sldId id="295" r:id="rId6"/>
    <p:sldId id="264" r:id="rId7"/>
    <p:sldId id="267" r:id="rId8"/>
    <p:sldId id="256" r:id="rId9"/>
    <p:sldId id="290" r:id="rId10"/>
    <p:sldId id="291" r:id="rId11"/>
    <p:sldId id="258" r:id="rId12"/>
    <p:sldId id="288" r:id="rId13"/>
    <p:sldId id="260" r:id="rId14"/>
    <p:sldId id="261" r:id="rId15"/>
    <p:sldId id="262" r:id="rId16"/>
    <p:sldId id="271" r:id="rId17"/>
    <p:sldId id="276" r:id="rId18"/>
    <p:sldId id="275" r:id="rId19"/>
    <p:sldId id="303" r:id="rId20"/>
    <p:sldId id="280" r:id="rId21"/>
    <p:sldId id="287" r:id="rId22"/>
    <p:sldId id="281" r:id="rId23"/>
    <p:sldId id="286" r:id="rId24"/>
    <p:sldId id="322" r:id="rId25"/>
    <p:sldId id="316" r:id="rId26"/>
    <p:sldId id="317" r:id="rId27"/>
    <p:sldId id="318" r:id="rId28"/>
    <p:sldId id="319" r:id="rId29"/>
    <p:sldId id="320" r:id="rId30"/>
    <p:sldId id="321" r:id="rId31"/>
    <p:sldId id="308" r:id="rId32"/>
    <p:sldId id="297" r:id="rId33"/>
    <p:sldId id="296" r:id="rId34"/>
    <p:sldId id="311" r:id="rId35"/>
    <p:sldId id="631" r:id="rId36"/>
    <p:sldId id="313" r:id="rId37"/>
    <p:sldId id="314" r:id="rId38"/>
    <p:sldId id="292" r:id="rId39"/>
    <p:sldId id="315" r:id="rId40"/>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Cochran" initials="JC" lastIdx="29"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11" autoAdjust="0"/>
    <p:restoredTop sz="70175" autoAdjust="0"/>
  </p:normalViewPr>
  <p:slideViewPr>
    <p:cSldViewPr snapToGrid="0">
      <p:cViewPr>
        <p:scale>
          <a:sx n="86" d="100"/>
          <a:sy n="86" d="100"/>
        </p:scale>
        <p:origin x="-1266" y="-72"/>
      </p:cViewPr>
      <p:guideLst>
        <p:guide orient="horz" pos="2160"/>
        <p:guide pos="3840"/>
      </p:guideLst>
    </p:cSldViewPr>
  </p:slideViewPr>
  <p:outlineViewPr>
    <p:cViewPr>
      <p:scale>
        <a:sx n="33" d="100"/>
        <a:sy n="33" d="100"/>
      </p:scale>
      <p:origin x="0" y="-9522"/>
    </p:cViewPr>
  </p:outlineViewPr>
  <p:notesTextViewPr>
    <p:cViewPr>
      <p:scale>
        <a:sx n="100" d="100"/>
        <a:sy n="100" d="100"/>
      </p:scale>
      <p:origin x="0" y="0"/>
    </p:cViewPr>
  </p:notesTextViewPr>
  <p:notesViewPr>
    <p:cSldViewPr snapToGrid="0">
      <p:cViewPr varScale="1">
        <p:scale>
          <a:sx n="69" d="100"/>
          <a:sy n="69" d="100"/>
        </p:scale>
        <p:origin x="2535"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7/13/2022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7/13/2022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4178964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The NFHS is the national leadership organization for high school sports and fine arts activities; </a:t>
            </a:r>
          </a:p>
          <a:p>
            <a:r>
              <a:rPr lang="en-US" sz="1200" kern="1200" dirty="0">
                <a:solidFill>
                  <a:schemeClr val="tx1"/>
                </a:solidFill>
                <a:effectLst/>
                <a:latin typeface="+mn-lt"/>
                <a:ea typeface="+mn-ea"/>
                <a:cs typeface="+mn-cs"/>
              </a:rPr>
              <a:t>We serve as t</a:t>
            </a:r>
            <a:r>
              <a:rPr lang="en-US" dirty="0"/>
              <a:t>he National authority on</a:t>
            </a:r>
            <a:r>
              <a:rPr lang="en-US" baseline="0" dirty="0"/>
              <a:t> interscholastic sports and activities</a:t>
            </a:r>
            <a:r>
              <a:rPr lang="en-US" sz="1200" kern="1200" dirty="0">
                <a:solidFill>
                  <a:schemeClr val="tx1"/>
                </a:solidFill>
                <a:effectLst/>
                <a:latin typeface="+mn-lt"/>
                <a:ea typeface="+mn-ea"/>
                <a:cs typeface="+mn-cs"/>
              </a:rPr>
              <a:t>; conduct national meetings; sanctions interstate events; produces national publication for high school administrators;</a:t>
            </a:r>
          </a:p>
          <a:p>
            <a:r>
              <a:rPr lang="en-US" sz="1200" kern="1200" dirty="0">
                <a:solidFill>
                  <a:schemeClr val="tx1"/>
                </a:solidFill>
                <a:effectLst/>
                <a:latin typeface="+mn-lt"/>
                <a:ea typeface="+mn-ea"/>
                <a:cs typeface="+mn-cs"/>
              </a:rPr>
              <a:t>National source for interscholastic coach training and national information center.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VISION - It is the vision of the NFHS to help prepare tomorrow’s leaders for the next level of life through the many program offerings in education-based</a:t>
            </a:r>
            <a:r>
              <a:rPr lang="en-US" baseline="0" dirty="0"/>
              <a:t> athletics and activities.</a:t>
            </a:r>
            <a:endParaRPr lang="en-US" dirty="0"/>
          </a:p>
          <a:p>
            <a:pPr lvl="1"/>
            <a:r>
              <a:rPr lang="en-US" dirty="0"/>
              <a:t>The National Federation of State High School Associations (NFHS) is the national leader for education-based high school athletics and activities, </a:t>
            </a:r>
          </a:p>
          <a:p>
            <a:pPr lvl="1"/>
            <a:r>
              <a:rPr lang="en-US" u="none" dirty="0"/>
              <a:t>which prepare tomorrow’s leaders for the next level of life through </a:t>
            </a:r>
            <a:r>
              <a:rPr lang="en-US" dirty="0"/>
              <a:t>innovative programs, healthy participation, achievement, and development of positive relationships.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MISSION - A significant responsibility</a:t>
            </a:r>
            <a:r>
              <a:rPr lang="en-US" baseline="0" dirty="0"/>
              <a:t> of the NFHS is the commitment to writing quality playing rules.</a:t>
            </a:r>
            <a:endParaRPr lang="en-US" dirty="0"/>
          </a:p>
          <a:p>
            <a:pPr lvl="1"/>
            <a:r>
              <a:rPr lang="en-US" dirty="0"/>
              <a:t>The National Federation of State High School Associations (NFHS) serves its members by providing leadership for the administration of education-based high school athletics and activities </a:t>
            </a:r>
          </a:p>
          <a:p>
            <a:pPr lvl="1"/>
            <a:r>
              <a:rPr lang="en-US" dirty="0"/>
              <a:t>through the </a:t>
            </a:r>
            <a:r>
              <a:rPr lang="en-US" u="sng" dirty="0"/>
              <a:t>writing of playing rules that emphasize health and safety, educational programs that develop leaders, and administrative support to increase participation opportunities and promote sportsmanship.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NFHS Membership includes 50-member state associations plus the District of Columbia.  </a:t>
            </a:r>
          </a:p>
          <a:p>
            <a:r>
              <a:rPr lang="en-US" sz="1200" kern="1200" dirty="0">
                <a:solidFill>
                  <a:schemeClr val="tx1"/>
                </a:solidFill>
                <a:effectLst/>
                <a:latin typeface="+mn-lt"/>
                <a:ea typeface="+mn-ea"/>
                <a:cs typeface="+mn-cs"/>
              </a:rPr>
              <a:t>Our membership is split into 8 different sections which are depicted in this map you see here.</a:t>
            </a:r>
          </a:p>
          <a:p>
            <a:r>
              <a:rPr lang="en-US" sz="1200" kern="1200" dirty="0">
                <a:solidFill>
                  <a:schemeClr val="tx1"/>
                </a:solidFill>
                <a:effectLst/>
                <a:latin typeface="+mn-lt"/>
                <a:ea typeface="+mn-ea"/>
                <a:cs typeface="+mn-cs"/>
              </a:rPr>
              <a:t>The NFHS reaches more </a:t>
            </a:r>
            <a:r>
              <a:rPr lang="en-US" dirty="0"/>
              <a:t>almost 20,000 high schools and 12 million participants throughout the 8 NFHS sections across</a:t>
            </a:r>
            <a:r>
              <a:rPr lang="en-US" baseline="0" dirty="0"/>
              <a:t> the U.S.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2742035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2456599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writes rules for 17 sports, publishes High School Today along with several other key publications totaling</a:t>
            </a:r>
            <a:r>
              <a:rPr lang="en-US" baseline="0" dirty="0"/>
              <a:t> over 4 million pieces annually.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3672825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Bef>
                <a:spcPts val="0"/>
              </a:spcBef>
              <a:spcAft>
                <a:spcPts val="0"/>
              </a:spcAft>
              <a:buNone/>
            </a:pPr>
            <a:r>
              <a:rPr lang="en-US" sz="1200" dirty="0">
                <a:effectLst/>
                <a:latin typeface="+mj-lt"/>
                <a:ea typeface="Calibri" panose="020F0502020204030204" pitchFamily="34" charset="0"/>
                <a:cs typeface="Times New Roman" panose="02020603050405020304" pitchFamily="18" charset="0"/>
              </a:rPr>
              <a:t>Hair control devices and other adornments worn in the hair must meet the following criteria:</a:t>
            </a:r>
          </a:p>
          <a:p>
            <a:pPr>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Be securely fastened to the head.</a:t>
            </a:r>
          </a:p>
          <a:p>
            <a:pPr>
              <a:buFont typeface="Arial" panose="020B0604020202020204" pitchFamily="34" charset="0"/>
              <a:buChar char="•"/>
            </a:pPr>
            <a:r>
              <a:rPr lang="en-US" sz="1200" dirty="0">
                <a:effectLst/>
                <a:latin typeface="+mj-lt"/>
                <a:ea typeface="Calibri" panose="020F0502020204030204" pitchFamily="34" charset="0"/>
              </a:rPr>
              <a:t>Do not present an increased risk to the player, teammates or opponent.</a:t>
            </a:r>
          </a:p>
          <a:p>
            <a:pPr>
              <a:buFont typeface="Arial" panose="020B0604020202020204" pitchFamily="34" charset="0"/>
              <a:buChar char="•"/>
            </a:pPr>
            <a:r>
              <a:rPr lang="en-US" sz="1200" dirty="0">
                <a:latin typeface="+mj-lt"/>
              </a:rPr>
              <a:t>This change promotes the inclusion of participants based on their cultural and religious beliefs.</a:t>
            </a:r>
          </a:p>
          <a:p>
            <a:pPr>
              <a:buFont typeface="Arial" panose="020B0604020202020204" pitchFamily="34" charset="0"/>
              <a:buNone/>
            </a:pPr>
            <a:endParaRPr lang="en-US" sz="1200" dirty="0">
              <a:effectLst/>
              <a:latin typeface="+mj-lt"/>
              <a:ea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3919859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Hair adornments that are securely fastened and do not increase risk to the player, teammates or opponents are permitted.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1113999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Hair put into a bun brings hair into compliance. </a:t>
            </a:r>
          </a:p>
          <a:p>
            <a:pPr marL="285750" indent="-285750">
              <a:buFont typeface="Arial" panose="020B0604020202020204" pitchFamily="34" charset="0"/>
              <a:buChar char="•"/>
            </a:pPr>
            <a:r>
              <a:rPr lang="en-US" dirty="0"/>
              <a:t>Hair tucked into the jersey or covered brings hair into compliance.</a:t>
            </a:r>
          </a:p>
          <a:p>
            <a:pPr marL="0" indent="0">
              <a:buFont typeface="Arial" panose="020B0604020202020204" pitchFamily="34" charset="0"/>
              <a:buNone/>
            </a:pPr>
            <a:endParaRPr lang="en-US"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3730229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Hair control devices that are securely fastened and do not increase risk to the athlete, teammates and opponents are permitted.</a:t>
            </a:r>
          </a:p>
          <a:p>
            <a:pPr marL="285750" indent="-285750">
              <a:buFont typeface="Arial" panose="020B0604020202020204" pitchFamily="34" charset="0"/>
              <a:buChar char="•"/>
            </a:pPr>
            <a:r>
              <a:rPr lang="en-US" sz="1200" dirty="0">
                <a:latin typeface="+mn-lt"/>
              </a:rPr>
              <a:t>Hair clips that are hard, protrude from the head and/or are easily dislodged do not comply and are not legal.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373082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Hair charms are considered jewelry and per rule 4-2-4 would </a:t>
            </a:r>
            <a:r>
              <a:rPr lang="en-US" sz="1200" b="1" u="sng" dirty="0">
                <a:solidFill>
                  <a:srgbClr val="C00000"/>
                </a:solidFill>
                <a:latin typeface="+mn-lt"/>
              </a:rPr>
              <a:t>not</a:t>
            </a:r>
            <a:r>
              <a:rPr lang="en-US" sz="1200" dirty="0">
                <a:latin typeface="+mn-lt"/>
              </a:rPr>
              <a:t> be permitted.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Maintains consistency that charms worn in the hair are considered jewelry and are not allowed.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2183123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State associations may adopt game-ending procedures for suspended game.</a:t>
            </a:r>
          </a:p>
          <a:p>
            <a:pPr marL="342900" marR="0" lvl="0" indent="-342900">
              <a:lnSpc>
                <a:spcPct val="107000"/>
              </a:lnSpc>
              <a:spcBef>
                <a:spcPts val="0"/>
              </a:spcBef>
              <a:spcAft>
                <a:spcPts val="8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Unless set forth by state association adoption, unless tied, it is an official game if one complete half or more of the game has been played.</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Calibri" panose="020F0502020204030204" pitchFamily="34" charset="0"/>
              </a:rPr>
              <a:t>State association procedures also govern games in which one complete half has not been completed</a:t>
            </a:r>
            <a:endParaRPr lang="en-US" dirty="0">
              <a:latin typeface="Calibri" panose="020F0502020204030204" pitchFamily="34" charset="0"/>
              <a:cs typeface="Calibri" panose="020F0502020204030204" pitchFamily="34" charset="0"/>
            </a:endParaRPr>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This allows states that may require the game to be played in its entirety (for post-season or regular season seeding play), to do so without a conflict with the current rule.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915051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A goal may not be scored directly from a goalkeeper’s throw into the opponent’s goal.</a:t>
            </a:r>
          </a:p>
          <a:p>
            <a:pPr marL="285750" indent="-285750">
              <a:buFont typeface="Arial" panose="020B0604020202020204" pitchFamily="34" charset="0"/>
              <a:buChar char="•"/>
            </a:pPr>
            <a:endParaRPr lang="en-US" sz="1200" dirty="0">
              <a:effectLst/>
              <a:latin typeface="+mj-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A goal </a:t>
            </a:r>
            <a:r>
              <a:rPr lang="en-US" sz="1200" dirty="0">
                <a:effectLst/>
                <a:latin typeface="+mj-lt"/>
                <a:ea typeface="Calibri" panose="020F0502020204030204" pitchFamily="34" charset="0"/>
              </a:rPr>
              <a:t>may be scored for the opponents</a:t>
            </a:r>
            <a:r>
              <a:rPr lang="en-US" sz="1200" strike="sngStrike" dirty="0">
                <a:effectLst/>
                <a:latin typeface="+mj-lt"/>
                <a:ea typeface="Calibri" panose="020F0502020204030204" pitchFamily="34" charset="0"/>
              </a:rPr>
              <a:t> </a:t>
            </a:r>
            <a:r>
              <a:rPr lang="en-US" sz="1200" dirty="0">
                <a:effectLst/>
                <a:latin typeface="+mj-lt"/>
                <a:ea typeface="Calibri" panose="020F0502020204030204" pitchFamily="34" charset="0"/>
              </a:rPr>
              <a:t>when a goalkeeper throws the ball into the team’s own goal.</a:t>
            </a:r>
            <a:endParaRPr lang="en-US" sz="1200" dirty="0">
              <a:latin typeface="+mj-lt"/>
            </a:endParaRPr>
          </a:p>
          <a:p>
            <a:endParaRPr lang="en-US" dirty="0"/>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Defined the outcomes on a goalkeeper’s throw when throwing the ball directly or own goal.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3174651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Arial" panose="020B0604020202020204" pitchFamily="34" charset="0"/>
                <a:ea typeface="Calibri" panose="020F0502020204030204" pitchFamily="34" charset="0"/>
              </a:rPr>
              <a:t>For the purposes of determining handling offences, the upper boundary of the arm is in line with the bottom of the armpit.</a:t>
            </a:r>
            <a:endParaRPr lang="en-US" sz="1200" dirty="0"/>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Defines the arm for the purposes of determining handling and offside.</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4109381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pPr>
            <a:r>
              <a:rPr lang="en-US" dirty="0">
                <a:effectLst/>
                <a:latin typeface="+mj-lt"/>
                <a:ea typeface="Calibri" panose="020F0502020204030204" pitchFamily="34" charset="0"/>
                <a:cs typeface="Times New Roman" panose="02020603050405020304" pitchFamily="18" charset="0"/>
              </a:rPr>
              <a:t>In </a:t>
            </a:r>
            <a:r>
              <a:rPr lang="en-US" dirty="0" err="1">
                <a:effectLst/>
                <a:latin typeface="+mj-lt"/>
                <a:ea typeface="Calibri" panose="020F0502020204030204" pitchFamily="34" charset="0"/>
                <a:cs typeface="Times New Roman" panose="02020603050405020304" pitchFamily="18" charset="0"/>
              </a:rPr>
              <a:t>PlayPic</a:t>
            </a:r>
            <a:r>
              <a:rPr lang="en-US" dirty="0">
                <a:effectLst/>
                <a:latin typeface="+mj-lt"/>
                <a:ea typeface="Calibri" panose="020F0502020204030204" pitchFamily="34" charset="0"/>
                <a:cs typeface="Times New Roman" panose="02020603050405020304" pitchFamily="18" charset="0"/>
              </a:rPr>
              <a:t> A, offside is judged by the upper boundary of #10’s arm — in line with the bottom of the armpit compared to </a:t>
            </a:r>
            <a:r>
              <a:rPr lang="en-US" dirty="0">
                <a:latin typeface="+mj-lt"/>
                <a:ea typeface="Calibri" panose="020F0502020204030204" pitchFamily="34" charset="0"/>
                <a:cs typeface="Times New Roman" panose="02020603050405020304" pitchFamily="18" charset="0"/>
              </a:rPr>
              <a:t>#</a:t>
            </a:r>
            <a:r>
              <a:rPr lang="en-US" dirty="0">
                <a:effectLst/>
                <a:latin typeface="+mj-lt"/>
                <a:ea typeface="Calibri" panose="020F0502020204030204" pitchFamily="34" charset="0"/>
                <a:cs typeface="Times New Roman" panose="02020603050405020304" pitchFamily="18" charset="0"/>
              </a:rPr>
              <a:t>3 of the attacking team. </a:t>
            </a:r>
            <a:r>
              <a:rPr lang="en-US" b="1" dirty="0">
                <a:latin typeface="+mj-lt"/>
                <a:ea typeface="Calibri" panose="020F0502020204030204" pitchFamily="34" charset="0"/>
                <a:cs typeface="Times New Roman" panose="02020603050405020304" pitchFamily="18" charset="0"/>
              </a:rPr>
              <a:t>#</a:t>
            </a:r>
            <a:r>
              <a:rPr lang="en-US" b="1" dirty="0">
                <a:effectLst/>
                <a:latin typeface="+mj-lt"/>
                <a:ea typeface="Calibri" panose="020F0502020204030204" pitchFamily="34" charset="0"/>
                <a:cs typeface="Times New Roman" panose="02020603050405020304" pitchFamily="18" charset="0"/>
              </a:rPr>
              <a:t>3 of the attacking team is not offside.</a:t>
            </a:r>
            <a:endParaRPr lang="en-US" dirty="0">
              <a:effectLst/>
              <a:latin typeface="+mj-lt"/>
              <a:ea typeface="Calibri" panose="020F0502020204030204" pitchFamily="34" charset="0"/>
              <a:cs typeface="Times New Roman" panose="02020603050405020304" pitchFamily="18" charset="0"/>
            </a:endParaRPr>
          </a:p>
          <a:p>
            <a:pPr marL="285750" indent="-285750">
              <a:lnSpc>
                <a:spcPct val="107000"/>
              </a:lnSpc>
              <a:spcBef>
                <a:spcPts val="0"/>
              </a:spcBef>
              <a:spcAft>
                <a:spcPts val="0"/>
              </a:spcAft>
              <a:buFont typeface="Arial" panose="020B0604020202020204" pitchFamily="34" charset="0"/>
              <a:buChar char="•"/>
            </a:pPr>
            <a:r>
              <a:rPr lang="en-US" dirty="0">
                <a:latin typeface="+mj-lt"/>
                <a:ea typeface="Calibri" panose="020F0502020204030204" pitchFamily="34" charset="0"/>
              </a:rPr>
              <a:t>In </a:t>
            </a:r>
            <a:r>
              <a:rPr lang="en-US" dirty="0" err="1">
                <a:latin typeface="+mj-lt"/>
                <a:ea typeface="Calibri" panose="020F0502020204030204" pitchFamily="34" charset="0"/>
              </a:rPr>
              <a:t>PlayPic</a:t>
            </a:r>
            <a:r>
              <a:rPr lang="en-US" dirty="0">
                <a:latin typeface="+mj-lt"/>
                <a:ea typeface="Calibri" panose="020F0502020204030204" pitchFamily="34" charset="0"/>
              </a:rPr>
              <a:t> B, even though #10’s right arm is beyond #3’s left shoulder, </a:t>
            </a:r>
            <a:r>
              <a:rPr lang="en-US" b="1" dirty="0">
                <a:latin typeface="+mj-lt"/>
                <a:ea typeface="Calibri" panose="020F0502020204030204" pitchFamily="34" charset="0"/>
              </a:rPr>
              <a:t>#3 is offside. </a:t>
            </a:r>
            <a:r>
              <a:rPr lang="en-US" dirty="0">
                <a:latin typeface="+mj-lt"/>
                <a:ea typeface="Calibri" panose="020F0502020204030204" pitchFamily="34" charset="0"/>
              </a:rPr>
              <a:t>The position of the hand/lower arm is not considered when determining offside.</a:t>
            </a:r>
            <a:endParaRPr lang="en-US" b="1" dirty="0">
              <a:latin typeface="+mj-lt"/>
              <a:ea typeface="Calibri" panose="020F0502020204030204" pitchFamily="34" charset="0"/>
            </a:endParaRPr>
          </a:p>
          <a:p>
            <a:pPr marL="285750" indent="-285750">
              <a:lnSpc>
                <a:spcPct val="107000"/>
              </a:lnSpc>
              <a:spcBef>
                <a:spcPts val="0"/>
              </a:spcBef>
              <a:spcAft>
                <a:spcPts val="0"/>
              </a:spcAft>
              <a:buFont typeface="Arial" panose="020B0604020202020204" pitchFamily="34" charset="0"/>
              <a:buChar char="•"/>
            </a:pPr>
            <a:r>
              <a:rPr lang="en-US" dirty="0">
                <a:latin typeface="+mj-lt"/>
              </a:rPr>
              <a:t>In </a:t>
            </a:r>
            <a:r>
              <a:rPr lang="en-US" dirty="0" err="1">
                <a:latin typeface="+mj-lt"/>
              </a:rPr>
              <a:t>PlayPic</a:t>
            </a:r>
            <a:r>
              <a:rPr lang="en-US" dirty="0">
                <a:latin typeface="+mj-lt"/>
              </a:rPr>
              <a:t> C, even though part of #10’s hand/lower arm is beyond #3’s left leg, </a:t>
            </a:r>
            <a:r>
              <a:rPr lang="en-US" b="1" dirty="0">
                <a:latin typeface="+mj-lt"/>
              </a:rPr>
              <a:t>#3 is offside.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0000"/>
                </a:solidFill>
                <a:effectLst/>
                <a:latin typeface="Calibri" panose="020F0502020204030204" pitchFamily="34" charset="0"/>
                <a:ea typeface="Arial" panose="020B0604020202020204" pitchFamily="34" charset="0"/>
              </a:rPr>
              <a:t>Rationale:</a:t>
            </a:r>
            <a:r>
              <a:rPr lang="en-US" sz="1200" dirty="0">
                <a:solidFill>
                  <a:srgbClr val="000000"/>
                </a:solidFill>
                <a:effectLst/>
                <a:latin typeface="Calibri" panose="020F0502020204030204" pitchFamily="34" charset="0"/>
                <a:ea typeface="Arial" panose="020B0604020202020204" pitchFamily="34" charset="0"/>
              </a:rPr>
              <a:t> Defines the arm for the purposes of determining handling and offside.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3521018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nSpc>
                <a:spcPct val="107000"/>
              </a:lnSpc>
              <a:spcBef>
                <a:spcPts val="0"/>
              </a:spcBef>
              <a:spcAft>
                <a:spcPts val="800"/>
              </a:spcAft>
              <a:buFont typeface="Arial" panose="020B0604020202020204" pitchFamily="34" charset="0"/>
              <a:buChar char="•"/>
            </a:pPr>
            <a:r>
              <a:rPr lang="en-US" sz="1200" dirty="0">
                <a:effectLst/>
                <a:latin typeface="Arial" panose="020B0604020202020204" pitchFamily="34" charset="0"/>
                <a:ea typeface="Calibri" panose="020F0502020204030204" pitchFamily="34" charset="0"/>
              </a:rPr>
              <a:t>When the ball is not kicked forward on a penalty kick, the defending team is now awarded an indirect free kick. The penalty kick is no </a:t>
            </a:r>
            <a:r>
              <a:rPr lang="en-US" sz="1200" dirty="0">
                <a:effectLst/>
                <a:latin typeface="Arial" panose="020B0604020202020204" pitchFamily="34" charset="0"/>
                <a:ea typeface="Calibri" panose="020F0502020204030204" pitchFamily="34" charset="0"/>
                <a:cs typeface="Times New Roman" panose="02020603050405020304" pitchFamily="18" charset="0"/>
              </a:rPr>
              <a:t>longer retaken in this instance.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US" sz="1200" dirty="0">
                <a:effectLst/>
                <a:latin typeface="Arial" panose="020B0604020202020204" pitchFamily="34" charset="0"/>
                <a:ea typeface="Calibri" panose="020F0502020204030204" pitchFamily="34" charset="0"/>
              </a:rPr>
              <a:t>Additionally, language changes were made to the Penalty Kick Situations Chart to more accurately describe a kick taken again as a Retake.</a:t>
            </a:r>
            <a:endParaRPr lang="en-US" sz="1600" dirty="0">
              <a:latin typeface="Arial" panose="020B0604020202020204" pitchFamily="34" charset="0"/>
              <a:cs typeface="Arial" panose="020B0604020202020204" pitchFamily="34" charset="0"/>
            </a:endParaRPr>
          </a:p>
          <a:p>
            <a:endParaRPr lang="en-US" dirty="0"/>
          </a:p>
          <a:p>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Penalizes the kicking team for not kicking the ball forward on penalty kick.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809772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Arial" panose="020B0604020202020204" pitchFamily="34" charset="0"/>
              <a:buChar char="•"/>
            </a:pPr>
            <a:r>
              <a:rPr lang="en-US" sz="1800" dirty="0">
                <a:effectLst/>
                <a:latin typeface="+mj-lt"/>
                <a:ea typeface="Calibri" panose="020F0502020204030204" pitchFamily="34" charset="0"/>
                <a:cs typeface="Times New Roman" panose="02020603050405020304" pitchFamily="18" charset="0"/>
              </a:rPr>
              <a:t>Players of the defending team shall be at least 10 yards from the corner arc circle until the ball has been kicked.</a:t>
            </a:r>
          </a:p>
          <a:p>
            <a:pPr marL="342900" indent="-342900">
              <a:buFont typeface="Arial" panose="020B0604020202020204" pitchFamily="34" charset="0"/>
              <a:buChar char="•"/>
            </a:pPr>
            <a:endParaRPr lang="en-US" sz="1800" dirty="0">
              <a:effectLst/>
              <a:latin typeface="+mj-lt"/>
              <a:ea typeface="Calibri" panose="020F0502020204030204" pitchFamily="34" charset="0"/>
            </a:endParaRPr>
          </a:p>
          <a:p>
            <a:pPr marL="342900" indent="-342900">
              <a:buFont typeface="Arial" panose="020B0604020202020204" pitchFamily="34" charset="0"/>
              <a:buChar char="•"/>
            </a:pPr>
            <a:r>
              <a:rPr lang="en-US" sz="1800" dirty="0">
                <a:effectLst/>
                <a:latin typeface="+mj-lt"/>
                <a:ea typeface="Calibri" panose="020F0502020204030204" pitchFamily="34" charset="0"/>
              </a:rPr>
              <a:t>The distance is now measured from the corner arc instead of the ball.</a:t>
            </a:r>
            <a:endParaRPr lang="en-US" sz="1800" dirty="0">
              <a:latin typeface="+mj-lt"/>
            </a:endParaRPr>
          </a:p>
          <a:p>
            <a:r>
              <a:rPr lang="en-US" sz="1800" dirty="0">
                <a:solidFill>
                  <a:srgbClr val="000000"/>
                </a:solidFill>
                <a:effectLst/>
                <a:latin typeface="Calibri" panose="020F0502020204030204" pitchFamily="34" charset="0"/>
                <a:ea typeface="Arial" panose="020B0604020202020204" pitchFamily="34" charset="0"/>
              </a:rPr>
              <a:t/>
            </a:r>
            <a:br>
              <a:rPr lang="en-US" sz="1800" dirty="0">
                <a:solidFill>
                  <a:srgbClr val="000000"/>
                </a:solidFill>
                <a:effectLst/>
                <a:latin typeface="Calibri" panose="020F0502020204030204" pitchFamily="34" charset="0"/>
                <a:ea typeface="Arial" panose="020B0604020202020204" pitchFamily="34" charset="0"/>
              </a:rPr>
            </a:b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Clarifies the proper distance for the opposing team on a corner kick.</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685184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a:p>
        </p:txBody>
      </p:sp>
    </p:spTree>
    <p:extLst>
      <p:ext uri="{BB962C8B-B14F-4D97-AF65-F5344CB8AC3E}">
        <p14:creationId xmlns:p14="http://schemas.microsoft.com/office/powerpoint/2010/main" val="2354954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spcBef>
                <a:spcPts val="0"/>
              </a:spcBef>
              <a:spcAft>
                <a:spcPts val="0"/>
              </a:spcAft>
            </a:pPr>
            <a:r>
              <a:rPr lang="en-US" sz="1200" dirty="0">
                <a:effectLst/>
                <a:latin typeface="+mj-lt"/>
                <a:ea typeface="Calibri" panose="020F0502020204030204" pitchFamily="34" charset="0"/>
                <a:cs typeface="Times New Roman" panose="02020603050405020304" pitchFamily="18" charset="0"/>
              </a:rPr>
              <a:t>4-1-1 was reorganized to assist with easier flow and understanding.</a:t>
            </a:r>
          </a:p>
          <a:p>
            <a:pPr marR="0" lvl="0">
              <a:spcBef>
                <a:spcPts val="0"/>
              </a:spcBef>
              <a:spcAft>
                <a:spcPts val="0"/>
              </a:spcAft>
            </a:pPr>
            <a:r>
              <a:rPr lang="en-US" sz="1200" dirty="0" err="1">
                <a:effectLst/>
                <a:latin typeface="+mj-lt"/>
                <a:ea typeface="Calibri" panose="020F0502020204030204" pitchFamily="34" charset="0"/>
                <a:cs typeface="Times New Roman" panose="02020603050405020304" pitchFamily="18" charset="0"/>
              </a:rPr>
              <a:t>Shinguards</a:t>
            </a:r>
            <a:r>
              <a:rPr lang="en-US" sz="1200" dirty="0">
                <a:effectLst/>
                <a:latin typeface="+mj-lt"/>
                <a:ea typeface="Calibri" panose="020F0502020204030204" pitchFamily="34" charset="0"/>
                <a:cs typeface="Times New Roman" panose="02020603050405020304" pitchFamily="18" charset="0"/>
              </a:rPr>
              <a:t> must:</a:t>
            </a:r>
          </a:p>
          <a:p>
            <a:pPr marL="342900" marR="0" lvl="0" indent="-342900">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Provide adequate and reasonable protection.</a:t>
            </a:r>
          </a:p>
          <a:p>
            <a:pPr marL="342900" marR="0" lvl="0" indent="-342900">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Be professionally manufactured.</a:t>
            </a:r>
          </a:p>
          <a:p>
            <a:pPr marL="342900" marR="0" lvl="0" indent="-342900">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Be age and size-appropriate.</a:t>
            </a:r>
          </a:p>
          <a:p>
            <a:pPr marL="342900" marR="0" lvl="0" indent="-342900">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Not be altered to decrease protection.</a:t>
            </a:r>
          </a:p>
          <a:p>
            <a:pPr marL="342900" marR="0" lvl="0" indent="-342900">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Be worn under the socks and worn with the bottom edge no higher than 2 inches about the ankle.</a:t>
            </a:r>
          </a:p>
          <a:p>
            <a:pPr marL="342900" marR="0" lvl="0" indent="-342900">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Meet the NOCSAE standards at the time of manufacture.</a:t>
            </a:r>
          </a:p>
          <a:p>
            <a:pPr marL="342900" marR="0" lvl="0" indent="-342900">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Additionally, </a:t>
            </a:r>
            <a:r>
              <a:rPr lang="en-US" sz="1200" dirty="0" err="1">
                <a:effectLst/>
                <a:latin typeface="+mj-lt"/>
                <a:ea typeface="Calibri" panose="020F0502020204030204" pitchFamily="34" charset="0"/>
              </a:rPr>
              <a:t>shinguards</a:t>
            </a:r>
            <a:r>
              <a:rPr lang="en-US" sz="1200" dirty="0">
                <a:effectLst/>
                <a:latin typeface="+mj-lt"/>
                <a:ea typeface="Calibri" panose="020F0502020204030204" pitchFamily="34" charset="0"/>
              </a:rPr>
              <a:t> must be worn properly.</a:t>
            </a:r>
            <a:endParaRPr lang="en-US" sz="1200" dirty="0">
              <a:latin typeface="+mj-lt"/>
            </a:endParaRPr>
          </a:p>
          <a:p>
            <a:endParaRPr lang="en-US" dirty="0"/>
          </a:p>
          <a:p>
            <a:r>
              <a:rPr lang="en-US" sz="1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Rationale:</a:t>
            </a:r>
            <a:r>
              <a:rPr lang="en-US"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 reorganization of the uniform rule to assist with easier flow and understanding</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2238033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lgn="l">
              <a:buNone/>
            </a:pPr>
            <a:r>
              <a:rPr lang="en-US" sz="1600" b="1" i="0" u="none" strike="noStrike" baseline="0" dirty="0">
                <a:latin typeface="Helvetica-Condensed-Bold"/>
              </a:rPr>
              <a:t>ART. 1 . . . </a:t>
            </a:r>
            <a:r>
              <a:rPr lang="en-US" sz="1600" b="0" i="0" u="none" strike="noStrike" baseline="0" dirty="0">
                <a:latin typeface="Helvetica-Condensed"/>
              </a:rPr>
              <a:t>The required player equipment includes a jersey, shorts, socks, suitable shoes and </a:t>
            </a:r>
            <a:r>
              <a:rPr lang="en-US" sz="1600" b="0" i="0" u="none" strike="noStrike" baseline="0" dirty="0" err="1">
                <a:latin typeface="Helvetica-Condensed"/>
              </a:rPr>
              <a:t>shinguards</a:t>
            </a:r>
            <a:r>
              <a:rPr lang="en-US" sz="1600" b="0" i="0" u="none" strike="noStrike" baseline="0" dirty="0">
                <a:latin typeface="Helvetica-Condensed"/>
              </a:rPr>
              <a:t>. </a:t>
            </a:r>
            <a:r>
              <a:rPr lang="en-US" sz="1600" b="0" i="1" u="none" strike="noStrike" baseline="0" dirty="0">
                <a:latin typeface="Helvetica-Condensed"/>
              </a:rPr>
              <a:t>With the exception of socks</a:t>
            </a:r>
            <a:r>
              <a:rPr lang="en-US" sz="1600" b="0" i="0" u="none" strike="noStrike" baseline="0" dirty="0">
                <a:latin typeface="Helvetica-Condensed"/>
              </a:rPr>
              <a:t>, equipment shall not be modified from its original manufactured state and shall be worn in the manner the manufacturer intended it to be worn. </a:t>
            </a:r>
          </a:p>
          <a:p>
            <a:pPr marL="0" indent="0" algn="l">
              <a:buNone/>
            </a:pPr>
            <a:endParaRPr lang="en-US" sz="1200" dirty="0">
              <a:latin typeface="Helvetica-Condensed"/>
            </a:endParaRPr>
          </a:p>
          <a:p>
            <a:pPr marL="171450" indent="-171450">
              <a:buFont typeface="Arial" panose="020B0604020202020204" pitchFamily="34" charset="0"/>
              <a:buChar char="•"/>
            </a:pPr>
            <a:r>
              <a:rPr lang="en-US" sz="1200" b="0" i="0" u="none" strike="noStrike" baseline="0" dirty="0">
                <a:latin typeface="Helvetica-Condensed"/>
              </a:rPr>
              <a:t>Teammates shall wear the same-colored socks.</a:t>
            </a:r>
          </a:p>
          <a:p>
            <a:pPr marL="171450" indent="-171450">
              <a:buFont typeface="Arial" panose="020B0604020202020204" pitchFamily="34" charset="0"/>
              <a:buChar char="•"/>
            </a:pPr>
            <a:r>
              <a:rPr lang="en-US" sz="1200" b="0" i="0" u="none" strike="noStrike" baseline="0" dirty="0">
                <a:latin typeface="Helvetica-Condensed"/>
              </a:rPr>
              <a:t>Visiting team players wear solid white socks </a:t>
            </a:r>
          </a:p>
          <a:p>
            <a:pPr marL="171450" indent="-171450">
              <a:buFont typeface="Arial" panose="020B0604020202020204" pitchFamily="34" charset="0"/>
              <a:buChar char="•"/>
            </a:pPr>
            <a:r>
              <a:rPr lang="en-US" sz="1200" b="0" i="0" u="none" strike="noStrike" baseline="0" dirty="0">
                <a:latin typeface="Helvetica-Condensed"/>
              </a:rPr>
              <a:t>Home team players wear socks of a single dominant color, but not necessarily the color of the jersey. </a:t>
            </a:r>
          </a:p>
          <a:p>
            <a:pPr marL="171450" indent="-171450">
              <a:buFont typeface="Arial" panose="020B0604020202020204" pitchFamily="34" charset="0"/>
              <a:buChar char="•"/>
            </a:pPr>
            <a:r>
              <a:rPr lang="en-US" sz="1200" b="0" i="0" u="none" strike="noStrike" baseline="0" dirty="0">
                <a:latin typeface="Helvetica-Condensed"/>
              </a:rPr>
              <a:t>If tape or a similar material (stays/straps) is applied externally to the socks, it must be of similar color as that part of the sock to which it is applied.</a:t>
            </a:r>
          </a:p>
          <a:p>
            <a:pPr marL="171450" indent="-171450">
              <a:buFont typeface="Arial" panose="020B0604020202020204" pitchFamily="34" charset="0"/>
              <a:buChar char="•"/>
            </a:pPr>
            <a:r>
              <a:rPr lang="en-US" sz="1200" b="0" i="0" u="none" strike="noStrike" baseline="0" dirty="0">
                <a:latin typeface="Helvetica-Condensed"/>
              </a:rPr>
              <a:t>If sock bottoms are modified by cutting off the foot of the sock then any visible material worn under the sock and above the ankle must be of similar color to the predominant color of the sock. </a:t>
            </a:r>
          </a:p>
          <a:p>
            <a:endParaRPr lang="en-US" dirty="0"/>
          </a:p>
          <a:p>
            <a:r>
              <a:rPr lang="en-US" dirty="0"/>
              <a:t>Rationale: </a:t>
            </a:r>
            <a:r>
              <a:rPr lang="en-US"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A reorganization of the uniform rule to assist with easier flow and understanding.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1823025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dirty="0">
                <a:effectLst/>
                <a:latin typeface="+mj-lt"/>
                <a:ea typeface="Calibri" panose="020F0502020204030204" pitchFamily="34" charset="0"/>
              </a:rPr>
              <a:t>11-1-4b was revised to clarify that offside shall be ruled if the player is gaining an advantage by being in an offside position.</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3200" dirty="0">
              <a:latin typeface="+mj-lt"/>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mj-lt"/>
                <a:ea typeface="Calibri" panose="020F0502020204030204" pitchFamily="34" charset="0"/>
              </a:rPr>
              <a:t>In this </a:t>
            </a:r>
            <a:r>
              <a:rPr lang="en-US" sz="1200" dirty="0" err="1">
                <a:effectLst/>
                <a:latin typeface="+mj-lt"/>
                <a:ea typeface="Calibri" panose="020F0502020204030204" pitchFamily="34" charset="0"/>
              </a:rPr>
              <a:t>MechaniGram</a:t>
            </a:r>
            <a:r>
              <a:rPr lang="en-US" sz="1200" dirty="0">
                <a:effectLst/>
                <a:latin typeface="+mj-lt"/>
                <a:ea typeface="Calibri" panose="020F0502020204030204" pitchFamily="34" charset="0"/>
              </a:rPr>
              <a:t>, </a:t>
            </a:r>
            <a:r>
              <a:rPr lang="en-US" sz="1200" b="1" dirty="0">
                <a:effectLst/>
                <a:latin typeface="+mj-lt"/>
                <a:ea typeface="Calibri" panose="020F0502020204030204" pitchFamily="34" charset="0"/>
              </a:rPr>
              <a:t>A10 is offside </a:t>
            </a:r>
            <a:r>
              <a:rPr lang="en-US" sz="1200" dirty="0">
                <a:effectLst/>
                <a:latin typeface="+mj-lt"/>
                <a:ea typeface="Calibri" panose="020F0502020204030204" pitchFamily="34" charset="0"/>
              </a:rPr>
              <a:t>since the player is receiving the ball from a deliberate save by the goalkeeper.</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dirty="0">
              <a:effectLst/>
              <a:latin typeface="+mj-lt"/>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dirty="0">
                <a:effectLst/>
                <a:latin typeface="+mj-lt"/>
              </a:rPr>
              <a:t>Rationale: Consistent language throughout the book and better understanding that the player is gaining an advantage.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446655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mj-lt"/>
                <a:ea typeface="Calibri" panose="020F0502020204030204" pitchFamily="34" charset="0"/>
              </a:rPr>
              <a:t>In this </a:t>
            </a:r>
            <a:r>
              <a:rPr lang="en-US" sz="1200" dirty="0" err="1">
                <a:effectLst/>
                <a:latin typeface="+mj-lt"/>
                <a:ea typeface="Calibri" panose="020F0502020204030204" pitchFamily="34" charset="0"/>
              </a:rPr>
              <a:t>MechaniGram</a:t>
            </a:r>
            <a:r>
              <a:rPr lang="en-US" sz="1200" dirty="0">
                <a:effectLst/>
                <a:latin typeface="+mj-lt"/>
                <a:ea typeface="Calibri" panose="020F0502020204030204" pitchFamily="34" charset="0"/>
              </a:rPr>
              <a:t>, </a:t>
            </a:r>
            <a:r>
              <a:rPr lang="en-US" sz="1200" b="1" dirty="0">
                <a:effectLst/>
                <a:latin typeface="+mj-lt"/>
                <a:ea typeface="Calibri" panose="020F0502020204030204" pitchFamily="34" charset="0"/>
              </a:rPr>
              <a:t>A10 is offside </a:t>
            </a:r>
            <a:r>
              <a:rPr lang="en-US" sz="1200" dirty="0">
                <a:effectLst/>
                <a:latin typeface="+mj-lt"/>
                <a:ea typeface="Calibri" panose="020F0502020204030204" pitchFamily="34" charset="0"/>
              </a:rPr>
              <a:t>since the player is gaining an advantage by playin</a:t>
            </a:r>
            <a:r>
              <a:rPr lang="en-US" sz="1200" dirty="0">
                <a:latin typeface="+mj-lt"/>
                <a:ea typeface="Calibri" panose="020F0502020204030204" pitchFamily="34" charset="0"/>
              </a:rPr>
              <a:t>g the ball after it hits the post.</a:t>
            </a:r>
            <a:endParaRPr lang="en-US" sz="3200" dirty="0">
              <a:latin typeface="+mj-lt"/>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1015803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23</a:t>
            </a:fld>
            <a:endParaRPr lang="en-US" altLang="en-US"/>
          </a:p>
        </p:txBody>
      </p:sp>
    </p:spTree>
    <p:extLst>
      <p:ext uri="{BB962C8B-B14F-4D97-AF65-F5344CB8AC3E}">
        <p14:creationId xmlns:p14="http://schemas.microsoft.com/office/powerpoint/2010/main" val="1952757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The NFHS is concerned that unsporting behavior in education-based athletic has increased across all sports. As a result, the NFHS has made sportsmanship the no. 1 Point of Emphasis for the 2022-23 school year.</a:t>
            </a:r>
          </a:p>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The interscholastic coach is responsible for setting the tone at athletic contests and must act in a sportsmanlike manner.</a:t>
            </a:r>
          </a:p>
          <a:p>
            <a:pPr>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If coaches are complaining constantly about the decision of contest officials, spectators are likely to do the same.</a:t>
            </a:r>
            <a:endParaRPr lang="en-US" sz="1200" dirty="0">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282592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A positive, open line of communication between officials and coaches ultimately leads to better behavior by student-athletes.</a:t>
            </a:r>
          </a:p>
          <a:p>
            <a:pPr marL="457200" marR="0" lvl="0" indent="-457200">
              <a:lnSpc>
                <a:spcPct val="107000"/>
              </a:lnSpc>
              <a:spcBef>
                <a:spcPts val="0"/>
              </a:spcBef>
              <a:spcAft>
                <a:spcPts val="800"/>
              </a:spcAft>
              <a:buFont typeface="Arial" panose="020B0604020202020204" pitchFamily="34" charset="0"/>
              <a:buChar char="•"/>
            </a:pPr>
            <a:r>
              <a:rPr lang="en-US" sz="1200" dirty="0">
                <a:latin typeface="+mj-lt"/>
                <a:ea typeface="Calibri" panose="020F0502020204030204" pitchFamily="34" charset="0"/>
                <a:cs typeface="Times New Roman" panose="02020603050405020304" pitchFamily="18" charset="0"/>
              </a:rPr>
              <a:t>Good sporting behavior is expected before, during and after every contest.</a:t>
            </a:r>
            <a:endParaRPr lang="en-US" sz="1200" dirty="0">
              <a:effectLst/>
              <a:latin typeface="+mj-l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1326208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rPr>
              <a:t>Contest officials should never engage with spectators who are exhibiting unsporting behavior. Instead, school </a:t>
            </a:r>
            <a:r>
              <a:rPr lang="en-US" sz="1200" dirty="0">
                <a:effectLst/>
                <a:latin typeface="+mj-lt"/>
                <a:ea typeface="Calibri" panose="020F0502020204030204" pitchFamily="34" charset="0"/>
                <a:cs typeface="Times New Roman" panose="02020603050405020304" pitchFamily="18" charset="0"/>
              </a:rPr>
              <a:t>administration, or in their absence, the home team’s head coach is responsible for dealing with unruly spectators.</a:t>
            </a:r>
          </a:p>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The NFHS is concerned about unsporting behavior inhibiting the recruitment and retainment of officials.</a:t>
            </a:r>
          </a:p>
          <a:p>
            <a:pPr marR="0" lvl="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In addition, an environment with demeaning language, taunting and/or hate speech directed at players does not further the mission of education-based activity programs.</a:t>
            </a:r>
            <a:endParaRPr lang="en-US" sz="1200" dirty="0">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16674581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None/>
            </a:pPr>
            <a:r>
              <a:rPr lang="en-US" sz="1200" dirty="0">
                <a:effectLst/>
                <a:latin typeface="+mj-lt"/>
                <a:ea typeface="Calibri" panose="020F0502020204030204" pitchFamily="34" charset="0"/>
                <a:cs typeface="Times New Roman" panose="02020603050405020304" pitchFamily="18" charset="0"/>
              </a:rPr>
              <a:t>Time-wasting techniques disrupt the flow of the game and allow a team to gain an unfair advantage.</a:t>
            </a:r>
          </a:p>
          <a:p>
            <a:pPr marL="0" marR="0" lvl="0" indent="0">
              <a:lnSpc>
                <a:spcPct val="107000"/>
              </a:lnSpc>
              <a:spcBef>
                <a:spcPts val="0"/>
              </a:spcBef>
              <a:spcAft>
                <a:spcPts val="0"/>
              </a:spcAft>
              <a:buNone/>
            </a:pPr>
            <a:r>
              <a:rPr lang="en-US" sz="1200" dirty="0">
                <a:effectLst/>
                <a:latin typeface="+mj-lt"/>
                <a:ea typeface="Calibri" panose="020F0502020204030204" pitchFamily="34" charset="0"/>
                <a:cs typeface="Times New Roman" panose="02020603050405020304" pitchFamily="18" charset="0"/>
              </a:rPr>
              <a:t>Officials must be aware of these tactics including:</a:t>
            </a:r>
          </a:p>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Goalkeepers holding the ball for longer than 6 seconds before releasing the ball into play.</a:t>
            </a:r>
          </a:p>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Delays on restarts such as free kicks or throw-ins. For example, when players take unnecessary time to set up a free kick or throw-in by re-tying their shoe or adjusting their uniform.</a:t>
            </a:r>
          </a:p>
          <a:p>
            <a:pPr marR="0" lvl="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Team excessively substituting before the 5-minute rule applies.</a:t>
            </a:r>
            <a:endParaRPr lang="en-US" sz="1200" dirty="0">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97736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A stutter step or a hesitation move is permissible.</a:t>
            </a:r>
          </a:p>
          <a:p>
            <a:pPr marR="0" lvl="0">
              <a:lnSpc>
                <a:spcPct val="107000"/>
              </a:lnSpc>
              <a:spcBef>
                <a:spcPts val="0"/>
              </a:spcBef>
              <a:spcAft>
                <a:spcPts val="0"/>
              </a:spcAft>
              <a:buFont typeface="Arial" panose="020B0604020202020204" pitchFamily="34" charset="0"/>
              <a:buChar char="•"/>
            </a:pPr>
            <a:r>
              <a:rPr lang="en-US" sz="1200" dirty="0">
                <a:effectLst/>
                <a:latin typeface="+mj-lt"/>
                <a:ea typeface="Calibri" panose="020F0502020204030204" pitchFamily="34" charset="0"/>
                <a:cs typeface="Times New Roman" panose="02020603050405020304" pitchFamily="18" charset="0"/>
              </a:rPr>
              <a:t>The ball must be kicked forward.</a:t>
            </a:r>
          </a:p>
          <a:p>
            <a:pPr marR="0" lvl="0">
              <a:lnSpc>
                <a:spcPct val="107000"/>
              </a:lnSpc>
              <a:spcBef>
                <a:spcPts val="0"/>
              </a:spcBef>
              <a:spcAft>
                <a:spcPts val="800"/>
              </a:spcAft>
              <a:buFont typeface="Arial" panose="020B0604020202020204" pitchFamily="34" charset="0"/>
              <a:buChar char="•"/>
            </a:pPr>
            <a:r>
              <a:rPr lang="en-US" sz="1200" dirty="0">
                <a:effectLst/>
                <a:latin typeface="+mj-lt"/>
                <a:ea typeface="Calibri" panose="020F0502020204030204" pitchFamily="34" charset="0"/>
              </a:rPr>
              <a:t>If the ball is not kicked forward, an indirect free kick is awarded to the defending team from the penalty kick mark.</a:t>
            </a:r>
            <a:endParaRPr lang="en-US" sz="1200"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3988208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None/>
            </a:pPr>
            <a:r>
              <a:rPr lang="en-US" sz="1200" dirty="0">
                <a:effectLst/>
                <a:latin typeface="+mj-lt"/>
                <a:ea typeface="Calibri" panose="020F0502020204030204" pitchFamily="34" charset="0"/>
                <a:cs typeface="Times New Roman" panose="02020603050405020304" pitchFamily="18" charset="0"/>
              </a:rPr>
              <a:t>Rule 12-8-1c defines dissent.</a:t>
            </a:r>
          </a:p>
          <a:p>
            <a:r>
              <a:rPr lang="en-US" sz="1200" dirty="0">
                <a:effectLst/>
                <a:latin typeface="+mj-lt"/>
                <a:ea typeface="Calibri" panose="020F0502020204030204" pitchFamily="34" charset="0"/>
              </a:rPr>
              <a:t>Expressions of frustration or disappointment or private dissatisfaction not directed at anyone can usually be handled by a verbal warning or private discussion with the player.</a:t>
            </a:r>
          </a:p>
          <a:p>
            <a:r>
              <a:rPr lang="en-US" sz="1200" dirty="0">
                <a:effectLst/>
                <a:latin typeface="+mj-lt"/>
                <a:ea typeface="Calibri" panose="020F0502020204030204" pitchFamily="34" charset="0"/>
              </a:rPr>
              <a:t>Simply disagreeing with an official’s decision isn’t always dissent. Several factors to consider in each situation.</a:t>
            </a:r>
          </a:p>
          <a:p>
            <a:r>
              <a:rPr lang="en-US" sz="1200" dirty="0">
                <a:effectLst/>
                <a:latin typeface="+mj-lt"/>
                <a:ea typeface="Calibri" panose="020F0502020204030204" pitchFamily="34" charset="0"/>
              </a:rPr>
              <a:t>Continual public complaining, prolonged and repeated actions or personally directing comments at the referees must be dealt with.</a:t>
            </a:r>
            <a:endParaRPr lang="en-US" sz="1200" dirty="0">
              <a:latin typeface="+mj-lt"/>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1440352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30</a:t>
            </a:fld>
            <a:endParaRPr lang="en-US" altLang="en-US"/>
          </a:p>
        </p:txBody>
      </p:sp>
    </p:spTree>
    <p:extLst>
      <p:ext uri="{BB962C8B-B14F-4D97-AF65-F5344CB8AC3E}">
        <p14:creationId xmlns:p14="http://schemas.microsoft.com/office/powerpoint/2010/main" val="12912771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52774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a:p>
        </p:txBody>
      </p:sp>
    </p:spTree>
    <p:extLst>
      <p:ext uri="{BB962C8B-B14F-4D97-AF65-F5344CB8AC3E}">
        <p14:creationId xmlns:p14="http://schemas.microsoft.com/office/powerpoint/2010/main" val="3367562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kern="1200" dirty="0">
                <a:solidFill>
                  <a:schemeClr val="tx1"/>
                </a:solidFill>
                <a:effectLst/>
                <a:latin typeface="+mn-lt"/>
                <a:ea typeface="+mn-ea"/>
                <a:cs typeface="+mn-cs"/>
              </a:rPr>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is an Accredited Institution and has delivered more than 15 million courses on its NFHS Learning Center platform since its inception in 2007. In receiving national accreditation by </a:t>
            </a:r>
            <a:r>
              <a:rPr lang="en-US" sz="1200" b="0" i="0" kern="1200" dirty="0" err="1">
                <a:solidFill>
                  <a:schemeClr val="tx1"/>
                </a:solidFill>
                <a:effectLst/>
                <a:latin typeface="+mn-lt"/>
                <a:ea typeface="+mn-ea"/>
                <a:cs typeface="+mn-cs"/>
              </a:rPr>
              <a:t>Cognia</a:t>
            </a:r>
            <a:r>
              <a:rPr lang="en-US" sz="1200" b="0" i="0" kern="1200" dirty="0">
                <a:solidFill>
                  <a:schemeClr val="tx1"/>
                </a:solidFill>
                <a:effectLst/>
                <a:latin typeface="+mn-lt"/>
                <a:ea typeface="+mn-ea"/>
                <a:cs typeface="+mn-cs"/>
              </a:rPr>
              <a:t>, the NFHS has upheld itself to rigorous standards that focus on productive learning environments, equitable resource allocation that meet the needs of learners, and effective leadership.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sz="1200" b="0" i="0" kern="1200">
                <a:solidFill>
                  <a:schemeClr val="tx1"/>
                </a:solidFill>
                <a:effectLst/>
                <a:latin typeface="+mn-lt"/>
                <a:ea typeface="+mn-ea"/>
                <a:cs typeface="+mn-cs"/>
              </a:rPr>
              <a:t> </a:t>
            </a:r>
          </a:p>
          <a:p>
            <a:r>
              <a:rPr lang="en-US" sz="1200" b="0" i="0" kern="1200">
                <a:solidFill>
                  <a:schemeClr val="tx1"/>
                </a:solidFill>
                <a:effectLst/>
                <a:latin typeface="+mn-lt"/>
                <a:ea typeface="+mn-ea"/>
                <a:cs typeface="+mn-cs"/>
              </a:rPr>
              <a:t>To </a:t>
            </a:r>
            <a:r>
              <a:rPr lang="en-US" sz="1200" b="0" i="0" kern="1200" dirty="0">
                <a:solidFill>
                  <a:schemeClr val="tx1"/>
                </a:solidFill>
                <a:effectLst/>
                <a:latin typeface="+mn-lt"/>
                <a:ea typeface="+mn-ea"/>
                <a:cs typeface="+mn-cs"/>
              </a:rPr>
              <a:t>learn more and start your professional development journey, please visit the NFHS Learning Center at </a:t>
            </a:r>
            <a:r>
              <a:rPr lang="en-US" sz="1200" b="0" i="0" kern="1200" dirty="0" err="1">
                <a:solidFill>
                  <a:schemeClr val="tx1"/>
                </a:solidFill>
                <a:effectLst/>
                <a:latin typeface="+mn-lt"/>
                <a:ea typeface="+mn-ea"/>
                <a:cs typeface="+mn-cs"/>
              </a:rPr>
              <a:t>NFHSLearn.com</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PlayOn!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36</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hyperlink" Target="mailto:dwhitfield@nfhs.org" TargetMode="Externa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1999" cy="4408510"/>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hasCustomPrompt="1"/>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dirty="0"/>
              <a:t>2020-21 NFHS VOLLEYBALL </a:t>
            </a:r>
            <a:br>
              <a:rPr lang="en-US" dirty="0"/>
            </a:br>
            <a:r>
              <a:rPr lang="en-US" dirty="0"/>
              <a:t>RULES POWERPOINT</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7/13/2022</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7/13/2022</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16">
            <a:extLst>
              <a:ext uri="{FF2B5EF4-FFF2-40B4-BE49-F238E27FC236}">
                <a16:creationId xmlns:a16="http://schemas.microsoft.com/office/drawing/2014/main" xmlns="" id="{AF78D7A5-9DBB-4832-940C-1CE6D93D517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1999" cy="4408510"/>
          </a:xfrm>
          <a:prstGeom prst="rect">
            <a:avLst/>
          </a:prstGeom>
          <a:noFill/>
          <a:ln w="9525">
            <a:noFill/>
            <a:miter lim="800000"/>
            <a:headEnd/>
            <a:tailEnd/>
          </a:ln>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1374115-2802-426E-A91F-496070C306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2528"/>
            <a:ext cx="12191999" cy="4408509"/>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427013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a:extLst>
              <a:ext uri="{FF2B5EF4-FFF2-40B4-BE49-F238E27FC236}">
                <a16:creationId xmlns:a16="http://schemas.microsoft.com/office/drawing/2014/main" xmlns="" id="{01DEB02C-E548-4072-8638-4A420287167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15" r="215"/>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94850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7/13/2022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3321140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3751513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534565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3221922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1732944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2052172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3942763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1009853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2639722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772506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46119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055448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33654392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6022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7/13/2022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800" r:id="rId10"/>
    <p:sldLayoutId id="2147483801" r:id="rId11"/>
    <p:sldLayoutId id="2147483798" r:id="rId12"/>
    <p:sldLayoutId id="2147483799" r:id="rId13"/>
    <p:sldLayoutId id="2147483802"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971205"/>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3" Type="http://schemas.openxmlformats.org/officeDocument/2006/relationships/image" Target="../media/image20.tif"/><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14.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5.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18" Type="http://schemas.openxmlformats.org/officeDocument/2006/relationships/image" Target="../media/image47.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jpeg"/><Relationship Id="rId17" Type="http://schemas.openxmlformats.org/officeDocument/2006/relationships/image" Target="../media/image46.jpeg"/><Relationship Id="rId2" Type="http://schemas.openxmlformats.org/officeDocument/2006/relationships/notesSlide" Target="../notesSlides/notesSlide4.xml"/><Relationship Id="rId16" Type="http://schemas.openxmlformats.org/officeDocument/2006/relationships/image" Target="../media/image45.jpeg"/><Relationship Id="rId20" Type="http://schemas.openxmlformats.org/officeDocument/2006/relationships/image" Target="../media/image49.jpeg"/><Relationship Id="rId1" Type="http://schemas.openxmlformats.org/officeDocument/2006/relationships/slideLayout" Target="../slideLayouts/slideLayout3.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44.jpeg"/><Relationship Id="rId10" Type="http://schemas.openxmlformats.org/officeDocument/2006/relationships/image" Target="../media/image39.jpeg"/><Relationship Id="rId19" Type="http://schemas.openxmlformats.org/officeDocument/2006/relationships/image" Target="../media/image48.jpeg"/><Relationship Id="rId4" Type="http://schemas.openxmlformats.org/officeDocument/2006/relationships/image" Target="../media/image33.jpeg"/><Relationship Id="rId9" Type="http://schemas.openxmlformats.org/officeDocument/2006/relationships/image" Target="../media/image38.jpeg"/><Relationship Id="rId14" Type="http://schemas.openxmlformats.org/officeDocument/2006/relationships/image" Target="../media/image4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56.jpeg"/><Relationship Id="rId4" Type="http://schemas.openxmlformats.org/officeDocument/2006/relationships/image" Target="../media/image55.jpeg"/></Relationships>
</file>

<file path=ppt/slides/_rels/slide1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png"/><Relationship Id="rId2" Type="http://schemas.openxmlformats.org/officeDocument/2006/relationships/notesSlide" Target="../notesSlides/notesSlide29.xml"/><Relationship Id="rId1" Type="http://schemas.openxmlformats.org/officeDocument/2006/relationships/slideLayout" Target="../slideLayouts/slideLayout2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g"/></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0.xml"/><Relationship Id="rId1" Type="http://schemas.openxmlformats.org/officeDocument/2006/relationships/slideLayout" Target="../slideLayouts/slideLayout27.xml"/><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82.jpeg"/></Relationships>
</file>

<file path=ppt/slides/_rels/slide3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a:xfrm>
            <a:off x="609600" y="3092450"/>
            <a:ext cx="11298238" cy="1241425"/>
          </a:xfrm>
        </p:spPr>
        <p:txBody>
          <a:bodyPr/>
          <a:lstStyle/>
          <a:p>
            <a:pPr>
              <a:defRPr/>
            </a:pPr>
            <a:r>
              <a:rPr lang="en-US" dirty="0"/>
              <a:t>2022-23 Soccer Rules PowerPoint</a:t>
            </a:r>
          </a:p>
        </p:txBody>
      </p:sp>
      <p:sp>
        <p:nvSpPr>
          <p:cNvPr id="17411" name="Subtitle 3">
            <a:extLst>
              <a:ext uri="{FF2B5EF4-FFF2-40B4-BE49-F238E27FC236}">
                <a16:creationId xmlns:a16="http://schemas.microsoft.com/office/drawing/2014/main" xmlns="" id="{F1879036-5B9B-4C23-8296-9FF572B9927E}"/>
              </a:ext>
            </a:extLst>
          </p:cNvPr>
          <p:cNvSpPr>
            <a:spLocks noGrp="1" noChangeArrowheads="1"/>
          </p:cNvSpPr>
          <p:nvPr>
            <p:ph type="subTitle" idx="4294967295"/>
          </p:nvPr>
        </p:nvSpPr>
        <p:spPr>
          <a:xfrm>
            <a:off x="3179763" y="5033964"/>
            <a:ext cx="8829675" cy="1241426"/>
          </a:xfrm>
        </p:spPr>
        <p:txBody>
          <a:bodyPr/>
          <a:lstStyle/>
          <a:p>
            <a:r>
              <a:rPr lang="en-US" altLang="en-US" dirty="0"/>
              <a:t>Rules Changes</a:t>
            </a:r>
          </a:p>
          <a:p>
            <a:r>
              <a:rPr lang="en-US" altLang="en-US" dirty="0"/>
              <a:t>Major Editorial Changes</a:t>
            </a:r>
          </a:p>
          <a:p>
            <a:r>
              <a:rPr lang="en-US" altLang="en-US" dirty="0"/>
              <a:t>Points of Emphasis</a:t>
            </a:r>
          </a:p>
        </p:txBody>
      </p:sp>
      <p:sp>
        <p:nvSpPr>
          <p:cNvPr id="4" name="Rectangle 1">
            <a:extLst>
              <a:ext uri="{FF2B5EF4-FFF2-40B4-BE49-F238E27FC236}">
                <a16:creationId xmlns:a16="http://schemas.microsoft.com/office/drawing/2014/main" xmlns="" id="{920F755A-3FAB-C737-83C0-D4D2604F7720}"/>
              </a:ext>
            </a:extLst>
          </p:cNvPr>
          <p:cNvSpPr>
            <a:spLocks noChangeArrowheads="1"/>
          </p:cNvSpPr>
          <p:nvPr/>
        </p:nvSpPr>
        <p:spPr bwMode="auto">
          <a:xfrm>
            <a:off x="3179763" y="6330422"/>
            <a:ext cx="78424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712450"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84550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39798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17462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2166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0958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0">
            <a:extLst>
              <a:ext uri="{FF2B5EF4-FFF2-40B4-BE49-F238E27FC236}">
                <a16:creationId xmlns:a16="http://schemas.microsoft.com/office/drawing/2014/main" xmlns="" id="{7132C533-B533-41B1-A5B1-154F0F2C29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1865" t="14619" r="14200" b="28159"/>
          <a:stretch>
            <a:fillRect/>
          </a:stretch>
        </p:blipFill>
        <p:spPr bwMode="auto">
          <a:xfrm>
            <a:off x="9583738" y="4665663"/>
            <a:ext cx="10556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17589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39782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2261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2881313" y="5880100"/>
            <a:ext cx="103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Lindsey Atkinson</a:t>
            </a:r>
          </a:p>
          <a:p>
            <a:pPr algn="ctr" eaLnBrk="1" hangingPunct="1">
              <a:buFontTx/>
              <a:buNone/>
            </a:pPr>
            <a:r>
              <a:rPr lang="en-US" altLang="en-US" sz="800">
                <a:cs typeface="Calibri" panose="020F0502020204030204" pitchFamily="34" charset="0"/>
              </a:rPr>
              <a:t>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2136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Julie Cochran</a:t>
            </a:r>
          </a:p>
          <a:p>
            <a:pPr algn="ctr" eaLnBrk="1" hangingPunct="1">
              <a:buFontTx/>
              <a:buNone/>
            </a:pPr>
            <a:r>
              <a:rPr lang="en-US" altLang="en-US" sz="800">
                <a:cs typeface="Calibri" panose="020F0502020204030204" pitchFamily="34" charset="0"/>
              </a:rPr>
              <a:t>Cross Country, Gymnastics, Field Hockey and </a:t>
            </a:r>
          </a:p>
          <a:p>
            <a:pPr algn="ctr" eaLnBrk="1" hangingPunct="1">
              <a:buFontTx/>
              <a:buNone/>
            </a:pPr>
            <a:r>
              <a:rPr lang="en-US" altLang="en-US" sz="80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721975"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Dan Schuster</a:t>
            </a:r>
          </a:p>
          <a:p>
            <a:pPr algn="ctr" eaLnBrk="1" hangingPunct="1">
              <a:buFontTx/>
              <a:buNone/>
            </a:pPr>
            <a:r>
              <a:rPr lang="en-US" altLang="en-US" sz="80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83724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7" name="TextBox 37">
            <a:extLst>
              <a:ext uri="{FF2B5EF4-FFF2-40B4-BE49-F238E27FC236}">
                <a16:creationId xmlns:a16="http://schemas.microsoft.com/office/drawing/2014/main" xmlns="" id="{A7CA274C-98A4-42A8-AE0A-312C48D66AD4}"/>
              </a:ext>
            </a:extLst>
          </p:cNvPr>
          <p:cNvSpPr txBox="1">
            <a:spLocks noChangeArrowheads="1"/>
          </p:cNvSpPr>
          <p:nvPr/>
        </p:nvSpPr>
        <p:spPr bwMode="auto">
          <a:xfrm>
            <a:off x="9583738" y="5884863"/>
            <a:ext cx="1042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Theresia Wynns</a:t>
            </a:r>
          </a:p>
          <a:p>
            <a:pPr algn="ctr" eaLnBrk="1" hangingPunct="1">
              <a:buFontTx/>
              <a:buNone/>
            </a:pPr>
            <a:r>
              <a:rPr lang="en-US" altLang="en-US" sz="800">
                <a:cs typeface="Calibri" panose="020F0502020204030204" pitchFamily="34" charset="0"/>
              </a:rPr>
              <a:t>Basketball and Soccer</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0431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20386" t="2782" r="16949" b="25343"/>
          <a:stretch>
            <a:fillRect/>
          </a:stretch>
        </p:blipFill>
        <p:spPr bwMode="auto">
          <a:xfrm>
            <a:off x="73342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703" t="12456" r="10628" b="26428"/>
          <a:stretch>
            <a:fillRect/>
          </a:stretch>
        </p:blipFill>
        <p:spPr bwMode="auto">
          <a:xfrm>
            <a:off x="28686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7BD991-3000-4027-8F63-692898BB4300}"/>
              </a:ext>
            </a:extLst>
          </p:cNvPr>
          <p:cNvSpPr>
            <a:spLocks noGrp="1"/>
          </p:cNvSpPr>
          <p:nvPr>
            <p:ph type="title"/>
          </p:nvPr>
        </p:nvSpPr>
        <p:spPr/>
        <p:txBody>
          <a:bodyPr/>
          <a:lstStyle/>
          <a:p>
            <a:r>
              <a:rPr lang="en-US" dirty="0" err="1"/>
              <a:t>NFhS</a:t>
            </a:r>
            <a:r>
              <a:rPr lang="en-US" dirty="0"/>
              <a:t> Rules Committee</a:t>
            </a:r>
          </a:p>
        </p:txBody>
      </p:sp>
      <p:sp>
        <p:nvSpPr>
          <p:cNvPr id="3" name="Footer Placeholder 2">
            <a:extLst>
              <a:ext uri="{FF2B5EF4-FFF2-40B4-BE49-F238E27FC236}">
                <a16:creationId xmlns:a16="http://schemas.microsoft.com/office/drawing/2014/main" xmlns="" id="{20068930-897A-43BF-A0ED-F2D22A9F1719}"/>
              </a:ext>
            </a:extLst>
          </p:cNvPr>
          <p:cNvSpPr>
            <a:spLocks noGrp="1"/>
          </p:cNvSpPr>
          <p:nvPr>
            <p:ph type="ftr" sz="quarter" idx="11"/>
          </p:nvPr>
        </p:nvSpPr>
        <p:spPr/>
        <p:txBody>
          <a:bodyPr/>
          <a:lstStyle/>
          <a:p>
            <a:pPr>
              <a:defRPr/>
            </a:pPr>
            <a:r>
              <a:rPr lang="en-US"/>
              <a:t>www.nfhs.org</a:t>
            </a:r>
          </a:p>
        </p:txBody>
      </p:sp>
      <p:pic>
        <p:nvPicPr>
          <p:cNvPr id="39" name="Picture Placeholder 38" descr="A person wearing glasses and a suit&#10;&#10;Description automatically generated with medium confidence">
            <a:extLst>
              <a:ext uri="{FF2B5EF4-FFF2-40B4-BE49-F238E27FC236}">
                <a16:creationId xmlns:a16="http://schemas.microsoft.com/office/drawing/2014/main" xmlns="" id="{2F9C8C02-8309-4E48-9D2B-C866D98FC193}"/>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val="0"/>
              </a:ext>
            </a:extLst>
          </a:blip>
          <a:srcRect l="525" t="3474" r="-1797" b="13305"/>
          <a:stretch/>
        </p:blipFill>
        <p:spPr>
          <a:xfrm>
            <a:off x="4281800" y="2306767"/>
            <a:ext cx="1051560" cy="1234440"/>
          </a:xfrm>
        </p:spPr>
      </p:pic>
      <p:pic>
        <p:nvPicPr>
          <p:cNvPr id="41" name="Picture Placeholder 40" descr="A picture containing person, person, suit, wall&#10;&#10;Description automatically generated">
            <a:extLst>
              <a:ext uri="{FF2B5EF4-FFF2-40B4-BE49-F238E27FC236}">
                <a16:creationId xmlns:a16="http://schemas.microsoft.com/office/drawing/2014/main" xmlns="" id="{D8FAC6BB-0D52-457B-8D9E-FABE12B801F4}"/>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8449" t="345" r="9590" b="10174"/>
          <a:stretch/>
        </p:blipFill>
        <p:spPr>
          <a:xfrm>
            <a:off x="5448926" y="2306767"/>
            <a:ext cx="1051560" cy="1234440"/>
          </a:xfrm>
        </p:spPr>
      </p:pic>
      <p:pic>
        <p:nvPicPr>
          <p:cNvPr id="43" name="Picture Placeholder 42" descr="A person wearing glasses&#10;&#10;Description automatically generated with medium confidence">
            <a:extLst>
              <a:ext uri="{FF2B5EF4-FFF2-40B4-BE49-F238E27FC236}">
                <a16:creationId xmlns:a16="http://schemas.microsoft.com/office/drawing/2014/main" xmlns="" id="{F59EA70B-7BAA-4789-9B6A-431D611931D7}"/>
              </a:ext>
            </a:extLst>
          </p:cNvPr>
          <p:cNvPicPr>
            <a:picLocks noGrp="1" noChangeAspect="1"/>
          </p:cNvPicPr>
          <p:nvPr>
            <p:ph type="pic" sz="quarter" idx="17"/>
          </p:nvPr>
        </p:nvPicPr>
        <p:blipFill rotWithShape="1">
          <a:blip r:embed="rId4" cstate="print">
            <a:extLst>
              <a:ext uri="{28A0092B-C50C-407E-A947-70E740481C1C}">
                <a14:useLocalDpi xmlns:a14="http://schemas.microsoft.com/office/drawing/2010/main" val="0"/>
              </a:ext>
            </a:extLst>
          </a:blip>
          <a:srcRect t="-1689" b="-1689"/>
          <a:stretch/>
        </p:blipFill>
        <p:spPr/>
      </p:pic>
      <p:pic>
        <p:nvPicPr>
          <p:cNvPr id="45" name="Picture Placeholder 44" descr="A person wearing glasses and a tie&#10;&#10;Description automatically generated with medium confidence">
            <a:extLst>
              <a:ext uri="{FF2B5EF4-FFF2-40B4-BE49-F238E27FC236}">
                <a16:creationId xmlns:a16="http://schemas.microsoft.com/office/drawing/2014/main" xmlns="" id="{3D5EDF06-7801-4AAF-94D9-6153F7A86CE0}"/>
              </a:ext>
            </a:extLst>
          </p:cNvPr>
          <p:cNvPicPr>
            <a:picLocks noGrp="1" noChangeAspect="1"/>
          </p:cNvPicPr>
          <p:nvPr>
            <p:ph type="pic" sz="quarter" idx="18"/>
          </p:nvPr>
        </p:nvPicPr>
        <p:blipFill rotWithShape="1">
          <a:blip r:embed="rId5" cstate="print">
            <a:extLst>
              <a:ext uri="{28A0092B-C50C-407E-A947-70E740481C1C}">
                <a14:useLocalDpi xmlns:a14="http://schemas.microsoft.com/office/drawing/2010/main" val="0"/>
              </a:ext>
            </a:extLst>
          </a:blip>
          <a:srcRect l="13279" t="16319" r="13279" b="19020"/>
          <a:stretch/>
        </p:blipFill>
        <p:spPr>
          <a:xfrm>
            <a:off x="7771018" y="2302745"/>
            <a:ext cx="1051560" cy="1234440"/>
          </a:xfrm>
        </p:spPr>
      </p:pic>
      <p:pic>
        <p:nvPicPr>
          <p:cNvPr id="47" name="Picture Placeholder 46" descr="A person wearing a blue shirt and white tie&#10;&#10;Description automatically generated with low confidence">
            <a:extLst>
              <a:ext uri="{FF2B5EF4-FFF2-40B4-BE49-F238E27FC236}">
                <a16:creationId xmlns:a16="http://schemas.microsoft.com/office/drawing/2014/main" xmlns="" id="{BC594231-412E-4B40-B4E9-2A0A69218B40}"/>
              </a:ext>
            </a:extLst>
          </p:cNvPr>
          <p:cNvPicPr>
            <a:picLocks noGrp="1" noChangeAspect="1"/>
          </p:cNvPicPr>
          <p:nvPr>
            <p:ph type="pic" sz="quarter" idx="19"/>
          </p:nvPr>
        </p:nvPicPr>
        <p:blipFill rotWithShape="1">
          <a:blip r:embed="rId6" cstate="print">
            <a:extLst>
              <a:ext uri="{28A0092B-C50C-407E-A947-70E740481C1C}">
                <a14:useLocalDpi xmlns:a14="http://schemas.microsoft.com/office/drawing/2010/main" val="0"/>
              </a:ext>
            </a:extLst>
          </a:blip>
          <a:srcRect l="9466" t="2621" r="4396" b="20153"/>
          <a:stretch/>
        </p:blipFill>
        <p:spPr>
          <a:xfrm>
            <a:off x="8938146" y="2306767"/>
            <a:ext cx="1051560" cy="1234440"/>
          </a:xfrm>
        </p:spPr>
      </p:pic>
      <p:sp>
        <p:nvSpPr>
          <p:cNvPr id="12" name="Text Placeholder 11">
            <a:extLst>
              <a:ext uri="{FF2B5EF4-FFF2-40B4-BE49-F238E27FC236}">
                <a16:creationId xmlns:a16="http://schemas.microsoft.com/office/drawing/2014/main" xmlns="" id="{DFFF6873-E2DE-4BD0-B828-C80C4419A9E5}"/>
              </a:ext>
            </a:extLst>
          </p:cNvPr>
          <p:cNvSpPr>
            <a:spLocks noGrp="1"/>
          </p:cNvSpPr>
          <p:nvPr>
            <p:ph type="body" sz="quarter" idx="21"/>
          </p:nvPr>
        </p:nvSpPr>
        <p:spPr/>
        <p:txBody>
          <a:bodyPr/>
          <a:lstStyle/>
          <a:p>
            <a:r>
              <a:rPr lang="en-US" dirty="0"/>
              <a:t>Dr. Karissa </a:t>
            </a:r>
            <a:r>
              <a:rPr lang="en-US" dirty="0" err="1"/>
              <a:t>Niehoff</a:t>
            </a:r>
            <a:endParaRPr lang="en-US" dirty="0"/>
          </a:p>
          <a:p>
            <a:r>
              <a:rPr lang="en-US" dirty="0"/>
              <a:t>NFHS </a:t>
            </a:r>
          </a:p>
          <a:p>
            <a:r>
              <a:rPr lang="en-US" dirty="0"/>
              <a:t>Publisher</a:t>
            </a:r>
          </a:p>
        </p:txBody>
      </p:sp>
      <p:sp>
        <p:nvSpPr>
          <p:cNvPr id="13" name="Text Placeholder 12">
            <a:extLst>
              <a:ext uri="{FF2B5EF4-FFF2-40B4-BE49-F238E27FC236}">
                <a16:creationId xmlns:a16="http://schemas.microsoft.com/office/drawing/2014/main" xmlns="" id="{C73D8134-468D-4A11-87A0-23E816159389}"/>
              </a:ext>
            </a:extLst>
          </p:cNvPr>
          <p:cNvSpPr>
            <a:spLocks noGrp="1"/>
          </p:cNvSpPr>
          <p:nvPr>
            <p:ph type="body" sz="quarter" idx="22"/>
          </p:nvPr>
        </p:nvSpPr>
        <p:spPr/>
        <p:txBody>
          <a:bodyPr/>
          <a:lstStyle/>
          <a:p>
            <a:r>
              <a:rPr lang="en-US" dirty="0"/>
              <a:t>Julie Cochran</a:t>
            </a:r>
          </a:p>
          <a:p>
            <a:r>
              <a:rPr lang="en-US" dirty="0"/>
              <a:t>NFHS</a:t>
            </a:r>
          </a:p>
          <a:p>
            <a:r>
              <a:rPr lang="en-US" dirty="0"/>
              <a:t>Editor</a:t>
            </a:r>
          </a:p>
        </p:txBody>
      </p:sp>
      <p:sp>
        <p:nvSpPr>
          <p:cNvPr id="14" name="Text Placeholder 13">
            <a:extLst>
              <a:ext uri="{FF2B5EF4-FFF2-40B4-BE49-F238E27FC236}">
                <a16:creationId xmlns:a16="http://schemas.microsoft.com/office/drawing/2014/main" xmlns="" id="{A8114728-C598-4084-94B3-CD710495EFCB}"/>
              </a:ext>
            </a:extLst>
          </p:cNvPr>
          <p:cNvSpPr>
            <a:spLocks noGrp="1"/>
          </p:cNvSpPr>
          <p:nvPr>
            <p:ph type="body" sz="quarter" idx="23"/>
          </p:nvPr>
        </p:nvSpPr>
        <p:spPr/>
        <p:txBody>
          <a:bodyPr/>
          <a:lstStyle/>
          <a:p>
            <a:r>
              <a:rPr lang="en-US" dirty="0"/>
              <a:t>Dr. Stan Latta</a:t>
            </a:r>
          </a:p>
          <a:p>
            <a:r>
              <a:rPr lang="en-US" dirty="0"/>
              <a:t>State College, PA</a:t>
            </a:r>
          </a:p>
          <a:p>
            <a:r>
              <a:rPr lang="en-US" dirty="0"/>
              <a:t>Chair- 2025</a:t>
            </a:r>
          </a:p>
        </p:txBody>
      </p:sp>
      <p:sp>
        <p:nvSpPr>
          <p:cNvPr id="15" name="Text Placeholder 14">
            <a:extLst>
              <a:ext uri="{FF2B5EF4-FFF2-40B4-BE49-F238E27FC236}">
                <a16:creationId xmlns:a16="http://schemas.microsoft.com/office/drawing/2014/main" xmlns="" id="{2C47CEFF-5E80-48B7-8AA3-8336FA3390F5}"/>
              </a:ext>
            </a:extLst>
          </p:cNvPr>
          <p:cNvSpPr>
            <a:spLocks noGrp="1"/>
          </p:cNvSpPr>
          <p:nvPr>
            <p:ph type="body" sz="quarter" idx="24"/>
          </p:nvPr>
        </p:nvSpPr>
        <p:spPr/>
        <p:txBody>
          <a:bodyPr/>
          <a:lstStyle/>
          <a:p>
            <a:r>
              <a:rPr lang="en-US" dirty="0"/>
              <a:t>Mark Berkowitz</a:t>
            </a:r>
          </a:p>
          <a:p>
            <a:r>
              <a:rPr lang="en-US" dirty="0"/>
              <a:t>Weston, CT</a:t>
            </a:r>
          </a:p>
          <a:p>
            <a:r>
              <a:rPr lang="en-US" dirty="0"/>
              <a:t>Coaches- 2022</a:t>
            </a:r>
          </a:p>
          <a:p>
            <a:endParaRPr lang="en-US" dirty="0"/>
          </a:p>
        </p:txBody>
      </p:sp>
      <p:sp>
        <p:nvSpPr>
          <p:cNvPr id="16" name="Text Placeholder 15">
            <a:extLst>
              <a:ext uri="{FF2B5EF4-FFF2-40B4-BE49-F238E27FC236}">
                <a16:creationId xmlns:a16="http://schemas.microsoft.com/office/drawing/2014/main" xmlns="" id="{A06B2BEE-2AC6-4B91-AF08-791C649E8F40}"/>
              </a:ext>
            </a:extLst>
          </p:cNvPr>
          <p:cNvSpPr>
            <a:spLocks noGrp="1"/>
          </p:cNvSpPr>
          <p:nvPr>
            <p:ph type="body" sz="quarter" idx="25"/>
          </p:nvPr>
        </p:nvSpPr>
        <p:spPr/>
        <p:txBody>
          <a:bodyPr/>
          <a:lstStyle/>
          <a:p>
            <a:r>
              <a:rPr lang="en-US" dirty="0"/>
              <a:t>Gibby Reynolds</a:t>
            </a:r>
          </a:p>
          <a:p>
            <a:r>
              <a:rPr lang="en-US" dirty="0"/>
              <a:t>Wilsonville, OR</a:t>
            </a:r>
          </a:p>
          <a:p>
            <a:r>
              <a:rPr lang="en-US" dirty="0"/>
              <a:t>Officials- 2024</a:t>
            </a:r>
          </a:p>
        </p:txBody>
      </p:sp>
      <p:sp>
        <p:nvSpPr>
          <p:cNvPr id="17" name="Text Placeholder 16">
            <a:extLst>
              <a:ext uri="{FF2B5EF4-FFF2-40B4-BE49-F238E27FC236}">
                <a16:creationId xmlns:a16="http://schemas.microsoft.com/office/drawing/2014/main" xmlns="" id="{CC95F1E9-21A2-4187-97FC-78D05940D654}"/>
              </a:ext>
            </a:extLst>
          </p:cNvPr>
          <p:cNvSpPr>
            <a:spLocks noGrp="1"/>
          </p:cNvSpPr>
          <p:nvPr>
            <p:ph type="body" sz="quarter" idx="26"/>
          </p:nvPr>
        </p:nvSpPr>
        <p:spPr/>
        <p:txBody>
          <a:bodyPr/>
          <a:lstStyle/>
          <a:p>
            <a:r>
              <a:rPr lang="en-US" dirty="0"/>
              <a:t>Mike Andrew</a:t>
            </a:r>
          </a:p>
          <a:p>
            <a:r>
              <a:rPr lang="en-US" dirty="0"/>
              <a:t>Binghamton, NY</a:t>
            </a:r>
          </a:p>
          <a:p>
            <a:r>
              <a:rPr lang="en-US" dirty="0"/>
              <a:t>Section 1- 2024</a:t>
            </a:r>
          </a:p>
        </p:txBody>
      </p:sp>
      <p:sp>
        <p:nvSpPr>
          <p:cNvPr id="18" name="Text Placeholder 17">
            <a:extLst>
              <a:ext uri="{FF2B5EF4-FFF2-40B4-BE49-F238E27FC236}">
                <a16:creationId xmlns:a16="http://schemas.microsoft.com/office/drawing/2014/main" xmlns="" id="{353D70B0-464D-46D9-9537-EAD301187709}"/>
              </a:ext>
            </a:extLst>
          </p:cNvPr>
          <p:cNvSpPr>
            <a:spLocks noGrp="1"/>
          </p:cNvSpPr>
          <p:nvPr>
            <p:ph type="body" sz="quarter" idx="27"/>
          </p:nvPr>
        </p:nvSpPr>
        <p:spPr/>
        <p:txBody>
          <a:bodyPr/>
          <a:lstStyle/>
          <a:p>
            <a:r>
              <a:rPr lang="en-US" dirty="0"/>
              <a:t>John Johnson</a:t>
            </a:r>
          </a:p>
          <a:p>
            <a:r>
              <a:rPr lang="en-US" dirty="0"/>
              <a:t>Wadsworth, OH</a:t>
            </a:r>
          </a:p>
          <a:p>
            <a:r>
              <a:rPr lang="en-US" dirty="0"/>
              <a:t>Section 2- 2022</a:t>
            </a:r>
          </a:p>
        </p:txBody>
      </p:sp>
      <p:pic>
        <p:nvPicPr>
          <p:cNvPr id="49" name="Picture Placeholder 48" descr="A person in a suit smiling&#10;&#10;Description automatically generated with medium confidence">
            <a:extLst>
              <a:ext uri="{FF2B5EF4-FFF2-40B4-BE49-F238E27FC236}">
                <a16:creationId xmlns:a16="http://schemas.microsoft.com/office/drawing/2014/main" xmlns="" id="{0B1303E6-87CB-49A9-AF94-659D94DF94EC}"/>
              </a:ext>
            </a:extLst>
          </p:cNvPr>
          <p:cNvPicPr>
            <a:picLocks noGrp="1" noChangeAspect="1"/>
          </p:cNvPicPr>
          <p:nvPr>
            <p:ph type="pic" sz="quarter" idx="29"/>
          </p:nvPr>
        </p:nvPicPr>
        <p:blipFill rotWithShape="1">
          <a:blip r:embed="rId7" cstate="print">
            <a:extLst>
              <a:ext uri="{28A0092B-C50C-407E-A947-70E740481C1C}">
                <a14:useLocalDpi xmlns:a14="http://schemas.microsoft.com/office/drawing/2010/main" val="0"/>
              </a:ext>
            </a:extLst>
          </a:blip>
          <a:srcRect l="6595" t="340" r="8140" b="19585"/>
          <a:stretch/>
        </p:blipFill>
        <p:spPr>
          <a:xfrm>
            <a:off x="1947390" y="4268640"/>
            <a:ext cx="1051560" cy="1234440"/>
          </a:xfrm>
        </p:spPr>
      </p:pic>
      <p:pic>
        <p:nvPicPr>
          <p:cNvPr id="51" name="Picture Placeholder 50" descr="A person wearing glasses and a suit&#10;&#10;Description automatically generated with medium confidence">
            <a:extLst>
              <a:ext uri="{FF2B5EF4-FFF2-40B4-BE49-F238E27FC236}">
                <a16:creationId xmlns:a16="http://schemas.microsoft.com/office/drawing/2014/main" xmlns="" id="{23D61277-4BF7-45C1-B066-5DAFF2B01BD4}"/>
              </a:ext>
            </a:extLst>
          </p:cNvPr>
          <p:cNvPicPr>
            <a:picLocks noGrp="1" noChangeAspect="1"/>
          </p:cNvPicPr>
          <p:nvPr>
            <p:ph type="pic" sz="quarter" idx="30"/>
          </p:nvPr>
        </p:nvPicPr>
        <p:blipFill>
          <a:blip r:embed="rId8" cstate="print">
            <a:extLst>
              <a:ext uri="{28A0092B-C50C-407E-A947-70E740481C1C}">
                <a14:useLocalDpi xmlns:a14="http://schemas.microsoft.com/office/drawing/2010/main" val="0"/>
              </a:ext>
            </a:extLst>
          </a:blip>
          <a:srcRect l="7455" r="7455"/>
          <a:stretch>
            <a:fillRect/>
          </a:stretch>
        </p:blipFill>
        <p:spPr/>
      </p:pic>
      <p:pic>
        <p:nvPicPr>
          <p:cNvPr id="5" name="Picture Placeholder 4" descr="A person in a blue shirt&#10;&#10;Description automatically generated with low confidence">
            <a:extLst>
              <a:ext uri="{FF2B5EF4-FFF2-40B4-BE49-F238E27FC236}">
                <a16:creationId xmlns:a16="http://schemas.microsoft.com/office/drawing/2014/main" xmlns="" id="{9BD7CA1A-8DB6-41BD-9932-A26DFD254ACF}"/>
              </a:ext>
            </a:extLst>
          </p:cNvPr>
          <p:cNvPicPr>
            <a:picLocks noGrp="1" noChangeAspect="1"/>
          </p:cNvPicPr>
          <p:nvPr>
            <p:ph type="pic" sz="quarter" idx="31"/>
          </p:nvPr>
        </p:nvPicPr>
        <p:blipFill>
          <a:blip r:embed="rId9" cstate="print">
            <a:extLst>
              <a:ext uri="{28A0092B-C50C-407E-A947-70E740481C1C}">
                <a14:useLocalDpi xmlns:a14="http://schemas.microsoft.com/office/drawing/2010/main" val="0"/>
              </a:ext>
            </a:extLst>
          </a:blip>
          <a:srcRect t="10900" b="10900"/>
          <a:stretch>
            <a:fillRect/>
          </a:stretch>
        </p:blipFill>
        <p:spPr/>
      </p:pic>
      <p:pic>
        <p:nvPicPr>
          <p:cNvPr id="53" name="Picture Placeholder 52" descr="A person wearing glasses and a suit&#10;&#10;Description automatically generated with medium confidence">
            <a:extLst>
              <a:ext uri="{FF2B5EF4-FFF2-40B4-BE49-F238E27FC236}">
                <a16:creationId xmlns:a16="http://schemas.microsoft.com/office/drawing/2014/main" xmlns="" id="{AA35C9E5-C821-4805-9283-560AA925397E}"/>
              </a:ext>
            </a:extLst>
          </p:cNvPr>
          <p:cNvPicPr>
            <a:picLocks noGrp="1" noChangeAspect="1"/>
          </p:cNvPicPr>
          <p:nvPr>
            <p:ph type="pic" sz="quarter" idx="32"/>
          </p:nvPr>
        </p:nvPicPr>
        <p:blipFill>
          <a:blip r:embed="rId10" cstate="print">
            <a:extLst>
              <a:ext uri="{28A0092B-C50C-407E-A947-70E740481C1C}">
                <a14:useLocalDpi xmlns:a14="http://schemas.microsoft.com/office/drawing/2010/main" val="0"/>
              </a:ext>
            </a:extLst>
          </a:blip>
          <a:srcRect t="12384" b="12384"/>
          <a:stretch>
            <a:fillRect/>
          </a:stretch>
        </p:blipFill>
        <p:spPr/>
      </p:pic>
      <p:pic>
        <p:nvPicPr>
          <p:cNvPr id="55" name="Picture Placeholder 54" descr="A person smiling for the camera&#10;&#10;Description automatically generated with low confidence">
            <a:extLst>
              <a:ext uri="{FF2B5EF4-FFF2-40B4-BE49-F238E27FC236}">
                <a16:creationId xmlns:a16="http://schemas.microsoft.com/office/drawing/2014/main" xmlns="" id="{F3A83F19-C42A-4F5D-94BB-024ED8299175}"/>
              </a:ext>
            </a:extLst>
          </p:cNvPr>
          <p:cNvPicPr>
            <a:picLocks noGrp="1" noChangeAspect="1"/>
          </p:cNvPicPr>
          <p:nvPr>
            <p:ph type="pic" sz="quarter" idx="33"/>
          </p:nvPr>
        </p:nvPicPr>
        <p:blipFill rotWithShape="1">
          <a:blip r:embed="rId11" cstate="print">
            <a:extLst>
              <a:ext uri="{28A0092B-C50C-407E-A947-70E740481C1C}">
                <a14:useLocalDpi xmlns:a14="http://schemas.microsoft.com/office/drawing/2010/main" val="0"/>
              </a:ext>
            </a:extLst>
          </a:blip>
          <a:srcRect l="19084" t="20768" r="17468" b="23371"/>
          <a:stretch/>
        </p:blipFill>
        <p:spPr>
          <a:xfrm>
            <a:off x="6609972" y="4267421"/>
            <a:ext cx="1051560" cy="1234440"/>
          </a:xfrm>
        </p:spPr>
      </p:pic>
      <p:pic>
        <p:nvPicPr>
          <p:cNvPr id="59" name="Picture Placeholder 58" descr="A person smiling for the camera&#10;&#10;Description automatically generated with low confidence">
            <a:extLst>
              <a:ext uri="{FF2B5EF4-FFF2-40B4-BE49-F238E27FC236}">
                <a16:creationId xmlns:a16="http://schemas.microsoft.com/office/drawing/2014/main" xmlns="" id="{824263AB-EAEF-4ABE-9CD0-6FE95F125213}"/>
              </a:ext>
            </a:extLst>
          </p:cNvPr>
          <p:cNvPicPr>
            <a:picLocks noGrp="1" noChangeAspect="1"/>
          </p:cNvPicPr>
          <p:nvPr>
            <p:ph type="pic" sz="quarter" idx="34"/>
          </p:nvPr>
        </p:nvPicPr>
        <p:blipFill rotWithShape="1">
          <a:blip r:embed="rId12" cstate="print">
            <a:extLst>
              <a:ext uri="{28A0092B-C50C-407E-A947-70E740481C1C}">
                <a14:useLocalDpi xmlns:a14="http://schemas.microsoft.com/office/drawing/2010/main" val="0"/>
              </a:ext>
            </a:extLst>
          </a:blip>
          <a:srcRect l="15924" t="11322" r="17618" b="26265"/>
          <a:stretch/>
        </p:blipFill>
        <p:spPr>
          <a:xfrm>
            <a:off x="7771018" y="4263399"/>
            <a:ext cx="1051560" cy="1234440"/>
          </a:xfrm>
        </p:spPr>
      </p:pic>
      <p:sp>
        <p:nvSpPr>
          <p:cNvPr id="28" name="Text Placeholder 27">
            <a:extLst>
              <a:ext uri="{FF2B5EF4-FFF2-40B4-BE49-F238E27FC236}">
                <a16:creationId xmlns:a16="http://schemas.microsoft.com/office/drawing/2014/main" xmlns="" id="{40E28095-19B3-43C9-AFA0-58161EF27B6E}"/>
              </a:ext>
            </a:extLst>
          </p:cNvPr>
          <p:cNvSpPr>
            <a:spLocks noGrp="1"/>
          </p:cNvSpPr>
          <p:nvPr>
            <p:ph type="body" sz="quarter" idx="37"/>
          </p:nvPr>
        </p:nvSpPr>
        <p:spPr/>
        <p:txBody>
          <a:bodyPr/>
          <a:lstStyle/>
          <a:p>
            <a:r>
              <a:rPr lang="en-US" dirty="0"/>
              <a:t>Marvin Chou</a:t>
            </a:r>
          </a:p>
          <a:p>
            <a:r>
              <a:rPr lang="en-US" dirty="0"/>
              <a:t>Montgomery, AL</a:t>
            </a:r>
          </a:p>
          <a:p>
            <a:r>
              <a:rPr lang="en-US" dirty="0"/>
              <a:t>Section 3- 2025</a:t>
            </a:r>
          </a:p>
          <a:p>
            <a:endParaRPr lang="en-US" dirty="0"/>
          </a:p>
        </p:txBody>
      </p:sp>
      <p:sp>
        <p:nvSpPr>
          <p:cNvPr id="29" name="Text Placeholder 28">
            <a:extLst>
              <a:ext uri="{FF2B5EF4-FFF2-40B4-BE49-F238E27FC236}">
                <a16:creationId xmlns:a16="http://schemas.microsoft.com/office/drawing/2014/main" xmlns="" id="{793C411E-8972-4824-9C54-41102E2480FF}"/>
              </a:ext>
            </a:extLst>
          </p:cNvPr>
          <p:cNvSpPr>
            <a:spLocks noGrp="1"/>
          </p:cNvSpPr>
          <p:nvPr>
            <p:ph type="body" sz="quarter" idx="38"/>
          </p:nvPr>
        </p:nvSpPr>
        <p:spPr/>
        <p:txBody>
          <a:bodyPr/>
          <a:lstStyle/>
          <a:p>
            <a:r>
              <a:rPr lang="en-US" dirty="0"/>
              <a:t>Andy Frushour</a:t>
            </a:r>
          </a:p>
          <a:p>
            <a:r>
              <a:rPr lang="en-US" dirty="0"/>
              <a:t>East Lansing, MI</a:t>
            </a:r>
          </a:p>
          <a:p>
            <a:r>
              <a:rPr lang="en-US" dirty="0"/>
              <a:t>Section 4- 2022</a:t>
            </a:r>
          </a:p>
          <a:p>
            <a:endParaRPr lang="en-US" dirty="0"/>
          </a:p>
        </p:txBody>
      </p:sp>
      <p:sp>
        <p:nvSpPr>
          <p:cNvPr id="30" name="Text Placeholder 29">
            <a:extLst>
              <a:ext uri="{FF2B5EF4-FFF2-40B4-BE49-F238E27FC236}">
                <a16:creationId xmlns:a16="http://schemas.microsoft.com/office/drawing/2014/main" xmlns="" id="{F405F3D6-A9DB-44C5-9D41-BF614229383C}"/>
              </a:ext>
            </a:extLst>
          </p:cNvPr>
          <p:cNvSpPr>
            <a:spLocks noGrp="1"/>
          </p:cNvSpPr>
          <p:nvPr>
            <p:ph type="body" sz="quarter" idx="39"/>
          </p:nvPr>
        </p:nvSpPr>
        <p:spPr/>
        <p:txBody>
          <a:bodyPr/>
          <a:lstStyle/>
          <a:p>
            <a:r>
              <a:rPr lang="en-US" dirty="0"/>
              <a:t>Saul Hernandez</a:t>
            </a:r>
          </a:p>
          <a:p>
            <a:r>
              <a:rPr lang="en-US" dirty="0"/>
              <a:t>Dodge City, KS</a:t>
            </a:r>
          </a:p>
          <a:p>
            <a:r>
              <a:rPr lang="en-US" dirty="0"/>
              <a:t>Section 5- 2025</a:t>
            </a:r>
          </a:p>
          <a:p>
            <a:endParaRPr lang="en-US" dirty="0"/>
          </a:p>
        </p:txBody>
      </p:sp>
      <p:sp>
        <p:nvSpPr>
          <p:cNvPr id="31" name="Text Placeholder 30">
            <a:extLst>
              <a:ext uri="{FF2B5EF4-FFF2-40B4-BE49-F238E27FC236}">
                <a16:creationId xmlns:a16="http://schemas.microsoft.com/office/drawing/2014/main" xmlns="" id="{B037046C-EE18-4CC8-A5F7-CE0FBE3AB2A6}"/>
              </a:ext>
            </a:extLst>
          </p:cNvPr>
          <p:cNvSpPr>
            <a:spLocks noGrp="1"/>
          </p:cNvSpPr>
          <p:nvPr>
            <p:ph type="body" sz="quarter" idx="40"/>
          </p:nvPr>
        </p:nvSpPr>
        <p:spPr/>
        <p:txBody>
          <a:bodyPr/>
          <a:lstStyle/>
          <a:p>
            <a:r>
              <a:rPr lang="en-US" dirty="0"/>
              <a:t>Joey Walters</a:t>
            </a:r>
          </a:p>
          <a:p>
            <a:r>
              <a:rPr lang="en-US" dirty="0"/>
              <a:t>North Little Rock, AR</a:t>
            </a:r>
          </a:p>
          <a:p>
            <a:r>
              <a:rPr lang="en-US" dirty="0"/>
              <a:t>Section 6- 2024</a:t>
            </a:r>
          </a:p>
          <a:p>
            <a:endParaRPr lang="en-US" dirty="0"/>
          </a:p>
        </p:txBody>
      </p:sp>
      <p:sp>
        <p:nvSpPr>
          <p:cNvPr id="32" name="Text Placeholder 31">
            <a:extLst>
              <a:ext uri="{FF2B5EF4-FFF2-40B4-BE49-F238E27FC236}">
                <a16:creationId xmlns:a16="http://schemas.microsoft.com/office/drawing/2014/main" xmlns="" id="{1DDAD8F2-8EA5-44D3-8926-D2ECEF7CF0D7}"/>
              </a:ext>
            </a:extLst>
          </p:cNvPr>
          <p:cNvSpPr>
            <a:spLocks noGrp="1"/>
          </p:cNvSpPr>
          <p:nvPr>
            <p:ph type="body" sz="quarter" idx="41"/>
          </p:nvPr>
        </p:nvSpPr>
        <p:spPr/>
        <p:txBody>
          <a:bodyPr/>
          <a:lstStyle/>
          <a:p>
            <a:r>
              <a:rPr lang="en-US" dirty="0"/>
              <a:t>Daniel Klein</a:t>
            </a:r>
          </a:p>
          <a:p>
            <a:r>
              <a:rPr lang="en-US" dirty="0"/>
              <a:t>Mesa, AZ</a:t>
            </a:r>
          </a:p>
          <a:p>
            <a:r>
              <a:rPr lang="en-US" dirty="0"/>
              <a:t>Section 7- 2023</a:t>
            </a:r>
          </a:p>
          <a:p>
            <a:endParaRPr lang="en-US" dirty="0"/>
          </a:p>
        </p:txBody>
      </p:sp>
      <p:sp>
        <p:nvSpPr>
          <p:cNvPr id="33" name="Text Placeholder 32">
            <a:extLst>
              <a:ext uri="{FF2B5EF4-FFF2-40B4-BE49-F238E27FC236}">
                <a16:creationId xmlns:a16="http://schemas.microsoft.com/office/drawing/2014/main" xmlns="" id="{BCA24695-9CB1-4442-9CB6-88E33BB098B2}"/>
              </a:ext>
            </a:extLst>
          </p:cNvPr>
          <p:cNvSpPr>
            <a:spLocks noGrp="1"/>
          </p:cNvSpPr>
          <p:nvPr>
            <p:ph type="body" sz="quarter" idx="42"/>
          </p:nvPr>
        </p:nvSpPr>
        <p:spPr/>
        <p:txBody>
          <a:bodyPr/>
          <a:lstStyle/>
          <a:p>
            <a:r>
              <a:rPr lang="en-US" dirty="0"/>
              <a:t>Julie Hammons</a:t>
            </a:r>
          </a:p>
          <a:p>
            <a:r>
              <a:rPr lang="en-US" dirty="0"/>
              <a:t>Boise, ID</a:t>
            </a:r>
          </a:p>
          <a:p>
            <a:r>
              <a:rPr lang="en-US" dirty="0"/>
              <a:t>Section 8- 2025</a:t>
            </a:r>
          </a:p>
          <a:p>
            <a:endParaRPr lang="en-US" dirty="0"/>
          </a:p>
        </p:txBody>
      </p:sp>
      <p:pic>
        <p:nvPicPr>
          <p:cNvPr id="36" name="Picture Placeholder 36" descr="A person smiling for the camera&#10;&#10;Description automatically generated with low confidence">
            <a:extLst>
              <a:ext uri="{FF2B5EF4-FFF2-40B4-BE49-F238E27FC236}">
                <a16:creationId xmlns:a16="http://schemas.microsoft.com/office/drawing/2014/main" xmlns="" id="{F0AA7439-B189-40B6-B982-B5193C6E9896}"/>
              </a:ext>
            </a:extLst>
          </p:cNvPr>
          <p:cNvPicPr>
            <a:picLocks noGrp="1" noChangeAspect="1"/>
          </p:cNvPicPr>
          <p:nvPr>
            <p:ph type="pic" sz="quarter" idx="13"/>
          </p:nvPr>
        </p:nvPicPr>
        <p:blipFill rotWithShape="1">
          <a:blip r:embed="rId13" cstate="print">
            <a:extLst>
              <a:ext uri="{28A0092B-C50C-407E-A947-70E740481C1C}">
                <a14:useLocalDpi xmlns:a14="http://schemas.microsoft.com/office/drawing/2010/main" val="0"/>
              </a:ext>
            </a:extLst>
          </a:blip>
          <a:srcRect l="15859" t="993" r="13622" b="32780"/>
          <a:stretch/>
        </p:blipFill>
        <p:spPr>
          <a:xfrm>
            <a:off x="1956916" y="2307986"/>
            <a:ext cx="1051560" cy="1234440"/>
          </a:xfrm>
        </p:spPr>
      </p:pic>
      <p:pic>
        <p:nvPicPr>
          <p:cNvPr id="37" name="Picture Placeholder 38" descr="A person smiling for the camera&#10;&#10;Description automatically generated with low confidence">
            <a:extLst>
              <a:ext uri="{FF2B5EF4-FFF2-40B4-BE49-F238E27FC236}">
                <a16:creationId xmlns:a16="http://schemas.microsoft.com/office/drawing/2014/main" xmlns="" id="{88AD876C-D514-454E-9D32-D02DDABF820B}"/>
              </a:ext>
            </a:extLst>
          </p:cNvPr>
          <p:cNvPicPr>
            <a:picLocks noGrp="1" noChangeAspect="1"/>
          </p:cNvPicPr>
          <p:nvPr>
            <p:ph type="pic" sz="quarter" idx="14"/>
          </p:nvPr>
        </p:nvPicPr>
        <p:blipFill rotWithShape="1">
          <a:blip r:embed="rId14" cstate="print">
            <a:extLst>
              <a:ext uri="{28A0092B-C50C-407E-A947-70E740481C1C}">
                <a14:useLocalDpi xmlns:a14="http://schemas.microsoft.com/office/drawing/2010/main" val="0"/>
              </a:ext>
            </a:extLst>
          </a:blip>
          <a:srcRect l="22573" t="14883" r="15068" b="22732"/>
          <a:stretch/>
        </p:blipFill>
        <p:spPr>
          <a:xfrm>
            <a:off x="3114675" y="2302004"/>
            <a:ext cx="1051575" cy="1234440"/>
          </a:xfrm>
        </p:spPr>
      </p:pic>
    </p:spTree>
    <p:extLst>
      <p:ext uri="{BB962C8B-B14F-4D97-AF65-F5344CB8AC3E}">
        <p14:creationId xmlns:p14="http://schemas.microsoft.com/office/powerpoint/2010/main" val="1253574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2022-2023 </a:t>
            </a:r>
            <a:r>
              <a:rPr lang="en-US" dirty="0" err="1"/>
              <a:t>nfhs</a:t>
            </a:r>
            <a:r>
              <a:rPr lang="en-US" dirty="0"/>
              <a:t> soccer RULES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BC4E18-6BCC-49CA-AD5F-FC7528BB9DCE}"/>
              </a:ext>
            </a:extLst>
          </p:cNvPr>
          <p:cNvSpPr>
            <a:spLocks noGrp="1"/>
          </p:cNvSpPr>
          <p:nvPr>
            <p:ph type="title"/>
          </p:nvPr>
        </p:nvSpPr>
        <p:spPr/>
        <p:txBody>
          <a:bodyPr/>
          <a:lstStyle/>
          <a:p>
            <a:r>
              <a:rPr lang="en-US" dirty="0"/>
              <a:t>OTHER EQUIPMENT</a:t>
            </a:r>
            <a:br>
              <a:rPr lang="en-US" dirty="0"/>
            </a:br>
            <a:r>
              <a:rPr lang="en-US" dirty="0"/>
              <a:t>4-2-2</a:t>
            </a:r>
          </a:p>
        </p:txBody>
      </p:sp>
      <p:sp>
        <p:nvSpPr>
          <p:cNvPr id="4" name="Footer Placeholder 3">
            <a:extLst>
              <a:ext uri="{FF2B5EF4-FFF2-40B4-BE49-F238E27FC236}">
                <a16:creationId xmlns:a16="http://schemas.microsoft.com/office/drawing/2014/main" xmlns="" id="{674D7D7C-9DC6-4E13-B32F-3AB0A280518B}"/>
              </a:ext>
            </a:extLst>
          </p:cNvPr>
          <p:cNvSpPr>
            <a:spLocks noGrp="1"/>
          </p:cNvSpPr>
          <p:nvPr>
            <p:ph type="ftr" sz="quarter" idx="11"/>
          </p:nvPr>
        </p:nvSpPr>
        <p:spPr/>
        <p:txBody>
          <a:bodyPr/>
          <a:lstStyle/>
          <a:p>
            <a:pPr>
              <a:defRPr/>
            </a:pPr>
            <a:r>
              <a:rPr lang="en-US"/>
              <a:t>www.nfhs.org</a:t>
            </a:r>
            <a:endParaRPr lang="en-US" dirty="0"/>
          </a:p>
        </p:txBody>
      </p:sp>
      <p:sp>
        <p:nvSpPr>
          <p:cNvPr id="5" name="Content Placeholder 4">
            <a:extLst>
              <a:ext uri="{FF2B5EF4-FFF2-40B4-BE49-F238E27FC236}">
                <a16:creationId xmlns:a16="http://schemas.microsoft.com/office/drawing/2014/main" xmlns="" id="{AAC1F92D-2B29-4450-A8DE-9C0F568B6A1F}"/>
              </a:ext>
            </a:extLst>
          </p:cNvPr>
          <p:cNvSpPr>
            <a:spLocks noGrp="1"/>
          </p:cNvSpPr>
          <p:nvPr>
            <p:ph idx="1"/>
          </p:nvPr>
        </p:nvSpPr>
        <p:spPr>
          <a:xfrm>
            <a:off x="1940986" y="1989139"/>
            <a:ext cx="9859128" cy="4338637"/>
          </a:xfrm>
        </p:spPr>
        <p:txBody>
          <a:bodyPr/>
          <a:lstStyle/>
          <a:p>
            <a:pPr marL="0" indent="0">
              <a:lnSpc>
                <a:spcPct val="107000"/>
              </a:lnSpc>
              <a:spcBef>
                <a:spcPts val="0"/>
              </a:spcBef>
              <a:spcAft>
                <a:spcPts val="0"/>
              </a:spcAft>
              <a:buNone/>
            </a:pPr>
            <a:r>
              <a:rPr lang="en-US" sz="3200" dirty="0">
                <a:effectLst/>
                <a:latin typeface="+mj-lt"/>
                <a:ea typeface="Calibri" panose="020F0502020204030204" pitchFamily="34" charset="0"/>
                <a:cs typeface="Times New Roman" panose="02020603050405020304" pitchFamily="18" charset="0"/>
              </a:rPr>
              <a:t>Hair control devices and other adornments worn in the hair must meet the following criteria:</a:t>
            </a:r>
          </a:p>
          <a:p>
            <a:pPr>
              <a:lnSpc>
                <a:spcPct val="107000"/>
              </a:lnSpc>
              <a:spcBef>
                <a:spcPts val="0"/>
              </a:spcBef>
              <a:spcAft>
                <a:spcPts val="800"/>
              </a:spcAft>
              <a:buFont typeface="Arial" panose="020B0604020202020204" pitchFamily="34" charset="0"/>
              <a:buChar char="•"/>
            </a:pPr>
            <a:r>
              <a:rPr lang="en-US" sz="3200" dirty="0">
                <a:effectLst/>
                <a:latin typeface="+mj-lt"/>
                <a:ea typeface="Calibri" panose="020F0502020204030204" pitchFamily="34" charset="0"/>
                <a:cs typeface="Times New Roman" panose="02020603050405020304" pitchFamily="18" charset="0"/>
              </a:rPr>
              <a:t>Be securely fastened to the head.</a:t>
            </a:r>
          </a:p>
          <a:p>
            <a:pPr>
              <a:buFont typeface="Arial" panose="020B0604020202020204" pitchFamily="34" charset="0"/>
              <a:buChar char="•"/>
            </a:pPr>
            <a:r>
              <a:rPr lang="en-US" sz="3200" dirty="0">
                <a:effectLst/>
                <a:latin typeface="+mj-lt"/>
                <a:ea typeface="Calibri" panose="020F0502020204030204" pitchFamily="34" charset="0"/>
              </a:rPr>
              <a:t>Do not present an increased risk to the player, teammates or opponent.</a:t>
            </a:r>
          </a:p>
          <a:p>
            <a:pPr>
              <a:buFont typeface="Arial" panose="020B0604020202020204" pitchFamily="34" charset="0"/>
              <a:buChar char="•"/>
            </a:pPr>
            <a:r>
              <a:rPr lang="en-US" sz="3200" dirty="0">
                <a:latin typeface="+mj-lt"/>
              </a:rPr>
              <a:t>This change promotes the inclusion of participants based on their cultural and religious beliefs.</a:t>
            </a:r>
            <a:endParaRPr lang="en-US" sz="3200" dirty="0">
              <a:effectLst/>
              <a:latin typeface="+mj-lt"/>
              <a:ea typeface="Calibri" panose="020F0502020204030204" pitchFamily="34" charset="0"/>
            </a:endParaRPr>
          </a:p>
        </p:txBody>
      </p:sp>
    </p:spTree>
    <p:extLst>
      <p:ext uri="{BB962C8B-B14F-4D97-AF65-F5344CB8AC3E}">
        <p14:creationId xmlns:p14="http://schemas.microsoft.com/office/powerpoint/2010/main" val="3869835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9BE81D-ADF0-4043-B538-C086875C6BD1}"/>
              </a:ext>
            </a:extLst>
          </p:cNvPr>
          <p:cNvSpPr>
            <a:spLocks noGrp="1"/>
          </p:cNvSpPr>
          <p:nvPr>
            <p:ph type="title"/>
          </p:nvPr>
        </p:nvSpPr>
        <p:spPr/>
        <p:txBody>
          <a:bodyPr/>
          <a:lstStyle/>
          <a:p>
            <a:r>
              <a:rPr lang="en-US" dirty="0"/>
              <a:t>OTHER EQUIPMENT</a:t>
            </a:r>
            <a:br>
              <a:rPr lang="en-US" dirty="0"/>
            </a:br>
            <a:r>
              <a:rPr lang="en-US" dirty="0"/>
              <a:t>4-2-2</a:t>
            </a:r>
          </a:p>
        </p:txBody>
      </p:sp>
      <p:sp>
        <p:nvSpPr>
          <p:cNvPr id="4" name="Footer Placeholder 3">
            <a:extLst>
              <a:ext uri="{FF2B5EF4-FFF2-40B4-BE49-F238E27FC236}">
                <a16:creationId xmlns:a16="http://schemas.microsoft.com/office/drawing/2014/main" xmlns="" id="{41BA45F7-7B04-41C0-828F-3B4EC9BFCF77}"/>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CCA9F4B2-148B-44E9-89B3-1CF5CE5D0174}"/>
              </a:ext>
            </a:extLst>
          </p:cNvPr>
          <p:cNvSpPr txBox="1"/>
          <p:nvPr/>
        </p:nvSpPr>
        <p:spPr>
          <a:xfrm>
            <a:off x="1819695" y="5437880"/>
            <a:ext cx="9384754" cy="646331"/>
          </a:xfrm>
          <a:prstGeom prst="rect">
            <a:avLst/>
          </a:prstGeom>
          <a:noFill/>
        </p:spPr>
        <p:txBody>
          <a:bodyPr wrap="square" rtlCol="0">
            <a:spAutoFit/>
          </a:bodyPr>
          <a:lstStyle/>
          <a:p>
            <a:r>
              <a:rPr lang="en-US" dirty="0">
                <a:effectLst/>
                <a:latin typeface="Arial" panose="020B0604020202020204" pitchFamily="34" charset="0"/>
                <a:ea typeface="Calibri" panose="020F0502020204030204" pitchFamily="34" charset="0"/>
              </a:rPr>
              <a:t>In </a:t>
            </a:r>
            <a:r>
              <a:rPr lang="en-US" dirty="0" err="1">
                <a:effectLst/>
                <a:latin typeface="Arial" panose="020B0604020202020204" pitchFamily="34" charset="0"/>
                <a:ea typeface="Calibri" panose="020F0502020204030204" pitchFamily="34" charset="0"/>
              </a:rPr>
              <a:t>PlayPics</a:t>
            </a:r>
            <a:r>
              <a:rPr lang="en-US" dirty="0">
                <a:effectLst/>
                <a:latin typeface="Arial" panose="020B0604020202020204" pitchFamily="34" charset="0"/>
                <a:ea typeface="Calibri" panose="020F0502020204030204" pitchFamily="34" charset="0"/>
              </a:rPr>
              <a:t> A</a:t>
            </a:r>
            <a:r>
              <a:rPr lang="en-US" dirty="0">
                <a:ea typeface="Calibri" panose="020F0502020204030204" pitchFamily="34" charset="0"/>
              </a:rPr>
              <a:t> and C</a:t>
            </a:r>
            <a:r>
              <a:rPr lang="en-US" dirty="0">
                <a:effectLst/>
                <a:latin typeface="Arial" panose="020B0604020202020204" pitchFamily="34" charset="0"/>
                <a:ea typeface="Calibri" panose="020F0502020204030204" pitchFamily="34" charset="0"/>
              </a:rPr>
              <a:t>, the beads worn by each player are not securely fastened to the head. In </a:t>
            </a:r>
            <a:r>
              <a:rPr lang="en-US" dirty="0" err="1">
                <a:effectLst/>
                <a:latin typeface="Arial" panose="020B0604020202020204" pitchFamily="34" charset="0"/>
                <a:ea typeface="Calibri" panose="020F0502020204030204" pitchFamily="34" charset="0"/>
              </a:rPr>
              <a:t>PlayPic</a:t>
            </a:r>
            <a:r>
              <a:rPr lang="en-US" dirty="0">
                <a:effectLst/>
                <a:latin typeface="Arial" panose="020B0604020202020204" pitchFamily="34" charset="0"/>
                <a:ea typeface="Calibri" panose="020F0502020204030204" pitchFamily="34" charset="0"/>
              </a:rPr>
              <a:t> B and D, the beads worn are securely fastened to the head.</a:t>
            </a:r>
            <a:endParaRPr lang="en-US" dirty="0">
              <a:solidFill>
                <a:srgbClr val="080808"/>
              </a:solidFill>
            </a:endParaRPr>
          </a:p>
        </p:txBody>
      </p:sp>
      <p:pic>
        <p:nvPicPr>
          <p:cNvPr id="9" name="Picture 8" descr="A picture containing text&#10;&#10;Description automatically generated">
            <a:extLst>
              <a:ext uri="{FF2B5EF4-FFF2-40B4-BE49-F238E27FC236}">
                <a16:creationId xmlns:a16="http://schemas.microsoft.com/office/drawing/2014/main" xmlns="" id="{7E8AF1B5-EBB0-A60A-36A9-8AA59623CC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321" y="1976196"/>
            <a:ext cx="2157984" cy="3383280"/>
          </a:xfrm>
          <a:prstGeom prst="rect">
            <a:avLst/>
          </a:prstGeom>
        </p:spPr>
      </p:pic>
      <p:pic>
        <p:nvPicPr>
          <p:cNvPr id="11" name="Picture 10" descr="A person wearing a mask&#10;&#10;Description automatically generated with medium confidence">
            <a:extLst>
              <a:ext uri="{FF2B5EF4-FFF2-40B4-BE49-F238E27FC236}">
                <a16:creationId xmlns:a16="http://schemas.microsoft.com/office/drawing/2014/main" xmlns="" id="{65260160-BB1A-A1D7-F426-B4A4941694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4199" y="1976291"/>
            <a:ext cx="2121408" cy="3401568"/>
          </a:xfrm>
          <a:prstGeom prst="rect">
            <a:avLst/>
          </a:prstGeom>
        </p:spPr>
      </p:pic>
      <p:pic>
        <p:nvPicPr>
          <p:cNvPr id="13" name="Picture 12" descr="Diagram&#10;&#10;Description automatically generated with medium confidence">
            <a:extLst>
              <a:ext uri="{FF2B5EF4-FFF2-40B4-BE49-F238E27FC236}">
                <a16:creationId xmlns:a16="http://schemas.microsoft.com/office/drawing/2014/main" xmlns="" id="{FEF3CA10-D1A1-06F0-8928-72E6D97A47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6501" y="1958044"/>
            <a:ext cx="2157984" cy="3364992"/>
          </a:xfrm>
          <a:prstGeom prst="rect">
            <a:avLst/>
          </a:prstGeom>
        </p:spPr>
      </p:pic>
      <p:pic>
        <p:nvPicPr>
          <p:cNvPr id="15" name="Picture 14" descr="A mannequin wearing a hat&#10;&#10;Description automatically generated with low confidence">
            <a:extLst>
              <a:ext uri="{FF2B5EF4-FFF2-40B4-BE49-F238E27FC236}">
                <a16:creationId xmlns:a16="http://schemas.microsoft.com/office/drawing/2014/main" xmlns="" id="{6F78E40F-4C55-3B70-D82D-1FDCE17DF4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70319" y="2003764"/>
            <a:ext cx="2121408" cy="3328416"/>
          </a:xfrm>
          <a:prstGeom prst="rect">
            <a:avLst/>
          </a:prstGeom>
        </p:spPr>
      </p:pic>
    </p:spTree>
    <p:extLst>
      <p:ext uri="{BB962C8B-B14F-4D97-AF65-F5344CB8AC3E}">
        <p14:creationId xmlns:p14="http://schemas.microsoft.com/office/powerpoint/2010/main" val="1839407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1209B4-7A26-41CB-965A-A1BCC36A79AF}"/>
              </a:ext>
            </a:extLst>
          </p:cNvPr>
          <p:cNvSpPr>
            <a:spLocks noGrp="1"/>
          </p:cNvSpPr>
          <p:nvPr>
            <p:ph type="title"/>
          </p:nvPr>
        </p:nvSpPr>
        <p:spPr/>
        <p:txBody>
          <a:bodyPr/>
          <a:lstStyle/>
          <a:p>
            <a:r>
              <a:rPr lang="en-US" dirty="0"/>
              <a:t>OTHER EQUIPMENT</a:t>
            </a:r>
            <a:br>
              <a:rPr lang="en-US" dirty="0"/>
            </a:br>
            <a:r>
              <a:rPr lang="en-US" dirty="0"/>
              <a:t>4-2-2</a:t>
            </a:r>
          </a:p>
        </p:txBody>
      </p:sp>
      <p:sp>
        <p:nvSpPr>
          <p:cNvPr id="4" name="Footer Placeholder 3">
            <a:extLst>
              <a:ext uri="{FF2B5EF4-FFF2-40B4-BE49-F238E27FC236}">
                <a16:creationId xmlns:a16="http://schemas.microsoft.com/office/drawing/2014/main" xmlns="" id="{F2E2FCFF-45F4-4C80-B312-F97B379EE6AC}"/>
              </a:ext>
            </a:extLst>
          </p:cNvPr>
          <p:cNvSpPr>
            <a:spLocks noGrp="1"/>
          </p:cNvSpPr>
          <p:nvPr>
            <p:ph type="ftr" sz="quarter" idx="11"/>
          </p:nvPr>
        </p:nvSpPr>
        <p:spPr/>
        <p:txBody>
          <a:bodyPr/>
          <a:lstStyle/>
          <a:p>
            <a:pPr>
              <a:defRPr/>
            </a:pPr>
            <a:r>
              <a:rPr lang="en-US"/>
              <a:t>www.nfhs.org</a:t>
            </a:r>
            <a:endParaRPr lang="en-US" dirty="0"/>
          </a:p>
        </p:txBody>
      </p:sp>
      <p:sp>
        <p:nvSpPr>
          <p:cNvPr id="6" name="TextBox 5">
            <a:extLst>
              <a:ext uri="{FF2B5EF4-FFF2-40B4-BE49-F238E27FC236}">
                <a16:creationId xmlns:a16="http://schemas.microsoft.com/office/drawing/2014/main" xmlns="" id="{51346335-B88F-409E-A1B2-93A6FFFE3B56}"/>
              </a:ext>
            </a:extLst>
          </p:cNvPr>
          <p:cNvSpPr txBox="1"/>
          <p:nvPr/>
        </p:nvSpPr>
        <p:spPr>
          <a:xfrm>
            <a:off x="1521186" y="5251149"/>
            <a:ext cx="9335608"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effectLst/>
                <a:latin typeface="+mj-lt"/>
                <a:ea typeface="Calibri" panose="020F0502020204030204" pitchFamily="34" charset="0"/>
              </a:rPr>
              <a:t>In </a:t>
            </a:r>
            <a:r>
              <a:rPr lang="en-US" sz="2000" dirty="0" err="1">
                <a:effectLst/>
                <a:latin typeface="+mj-lt"/>
                <a:ea typeface="Calibri" panose="020F0502020204030204" pitchFamily="34" charset="0"/>
              </a:rPr>
              <a:t>PlayPics</a:t>
            </a:r>
            <a:r>
              <a:rPr lang="en-US" sz="2000" dirty="0">
                <a:effectLst/>
                <a:latin typeface="+mj-lt"/>
                <a:ea typeface="Calibri" panose="020F0502020204030204" pitchFamily="34" charset="0"/>
              </a:rPr>
              <a:t> A, the player cannot participate with the hair adornments worn in the current position since the adornments are not securely fastened to the head. Play Pics B and C are options to make legal. </a:t>
            </a:r>
            <a:endParaRPr lang="en-US" sz="2000" dirty="0">
              <a:latin typeface="+mj-lt"/>
            </a:endParaRPr>
          </a:p>
        </p:txBody>
      </p:sp>
      <p:pic>
        <p:nvPicPr>
          <p:cNvPr id="5" name="Picture 4" descr="Diagram&#10;&#10;Description automatically generated">
            <a:extLst>
              <a:ext uri="{FF2B5EF4-FFF2-40B4-BE49-F238E27FC236}">
                <a16:creationId xmlns:a16="http://schemas.microsoft.com/office/drawing/2014/main" xmlns="" id="{D5449BF9-210E-6905-B4A4-DF32D5B30B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6850" y="2014173"/>
            <a:ext cx="2962656" cy="3236976"/>
          </a:xfrm>
          <a:prstGeom prst="rect">
            <a:avLst/>
          </a:prstGeom>
        </p:spPr>
      </p:pic>
      <p:pic>
        <p:nvPicPr>
          <p:cNvPr id="9" name="Picture 8" descr="Diagram&#10;&#10;Description automatically generated">
            <a:extLst>
              <a:ext uri="{FF2B5EF4-FFF2-40B4-BE49-F238E27FC236}">
                <a16:creationId xmlns:a16="http://schemas.microsoft.com/office/drawing/2014/main" xmlns="" id="{E7247BBA-4999-493A-0D6C-A20E3B09E8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1713" y="2014173"/>
            <a:ext cx="2944368" cy="3182112"/>
          </a:xfrm>
          <a:prstGeom prst="rect">
            <a:avLst/>
          </a:prstGeom>
        </p:spPr>
      </p:pic>
      <p:pic>
        <p:nvPicPr>
          <p:cNvPr id="11" name="Picture 10" descr="A picture containing text, vector graphics&#10;&#10;Description automatically generated">
            <a:extLst>
              <a:ext uri="{FF2B5EF4-FFF2-40B4-BE49-F238E27FC236}">
                <a16:creationId xmlns:a16="http://schemas.microsoft.com/office/drawing/2014/main" xmlns="" id="{171A68FE-3096-3081-1FD4-056B35FE9C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8288" y="2005029"/>
            <a:ext cx="2907792" cy="3200400"/>
          </a:xfrm>
          <a:prstGeom prst="rect">
            <a:avLst/>
          </a:prstGeom>
        </p:spPr>
      </p:pic>
    </p:spTree>
    <p:extLst>
      <p:ext uri="{BB962C8B-B14F-4D97-AF65-F5344CB8AC3E}">
        <p14:creationId xmlns:p14="http://schemas.microsoft.com/office/powerpoint/2010/main" val="3440028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650FA3-0564-4EA7-982F-21C4F7E0D191}"/>
              </a:ext>
            </a:extLst>
          </p:cNvPr>
          <p:cNvSpPr>
            <a:spLocks noGrp="1"/>
          </p:cNvSpPr>
          <p:nvPr>
            <p:ph type="title"/>
          </p:nvPr>
        </p:nvSpPr>
        <p:spPr/>
        <p:txBody>
          <a:bodyPr/>
          <a:lstStyle/>
          <a:p>
            <a:r>
              <a:rPr lang="en-US" dirty="0"/>
              <a:t>OTHER EQUIPMENT</a:t>
            </a:r>
            <a:br>
              <a:rPr lang="en-US" dirty="0"/>
            </a:br>
            <a:r>
              <a:rPr lang="en-US" dirty="0"/>
              <a:t>4-2-2</a:t>
            </a:r>
          </a:p>
        </p:txBody>
      </p:sp>
      <p:sp>
        <p:nvSpPr>
          <p:cNvPr id="4" name="Footer Placeholder 3">
            <a:extLst>
              <a:ext uri="{FF2B5EF4-FFF2-40B4-BE49-F238E27FC236}">
                <a16:creationId xmlns:a16="http://schemas.microsoft.com/office/drawing/2014/main" xmlns="" id="{58AED1D0-3C5D-46E3-959F-936D0B146FDE}"/>
              </a:ext>
            </a:extLst>
          </p:cNvPr>
          <p:cNvSpPr>
            <a:spLocks noGrp="1"/>
          </p:cNvSpPr>
          <p:nvPr>
            <p:ph type="ftr" sz="quarter" idx="11"/>
          </p:nvPr>
        </p:nvSpPr>
        <p:spPr/>
        <p:txBody>
          <a:bodyPr/>
          <a:lstStyle/>
          <a:p>
            <a:pPr>
              <a:defRPr/>
            </a:pPr>
            <a:r>
              <a:rPr lang="en-US"/>
              <a:t>www.nfhs.org</a:t>
            </a:r>
            <a:endParaRPr lang="en-US" dirty="0"/>
          </a:p>
        </p:txBody>
      </p:sp>
      <p:sp>
        <p:nvSpPr>
          <p:cNvPr id="9" name="TextBox 8">
            <a:extLst>
              <a:ext uri="{FF2B5EF4-FFF2-40B4-BE49-F238E27FC236}">
                <a16:creationId xmlns:a16="http://schemas.microsoft.com/office/drawing/2014/main" xmlns="" id="{1DCE6AFB-98D4-455C-BC41-51897F44A8B9}"/>
              </a:ext>
            </a:extLst>
          </p:cNvPr>
          <p:cNvSpPr txBox="1"/>
          <p:nvPr/>
        </p:nvSpPr>
        <p:spPr>
          <a:xfrm>
            <a:off x="7550524" y="2451928"/>
            <a:ext cx="4417110" cy="3539430"/>
          </a:xfrm>
          <a:prstGeom prst="rect">
            <a:avLst/>
          </a:prstGeom>
          <a:noFill/>
        </p:spPr>
        <p:txBody>
          <a:bodyPr wrap="square">
            <a:spAutoFit/>
          </a:bodyPr>
          <a:lstStyle/>
          <a:p>
            <a:pPr marL="342900" indent="-342900">
              <a:buFont typeface="Arial" panose="020B0604020202020204" pitchFamily="34" charset="0"/>
              <a:buChar char="•"/>
            </a:pPr>
            <a:r>
              <a:rPr lang="en-US" sz="2800" dirty="0">
                <a:effectLst/>
                <a:latin typeface="+mj-lt"/>
                <a:ea typeface="Calibri" panose="020F0502020204030204" pitchFamily="34" charset="0"/>
              </a:rPr>
              <a:t>In </a:t>
            </a:r>
            <a:r>
              <a:rPr lang="en-US" sz="2800" dirty="0" err="1">
                <a:effectLst/>
                <a:latin typeface="+mj-lt"/>
                <a:ea typeface="Calibri" panose="020F0502020204030204" pitchFamily="34" charset="0"/>
              </a:rPr>
              <a:t>PlayPics</a:t>
            </a:r>
            <a:r>
              <a:rPr lang="en-US" sz="2800" dirty="0">
                <a:effectLst/>
                <a:latin typeface="+mj-lt"/>
                <a:ea typeface="Calibri" panose="020F0502020204030204" pitchFamily="34" charset="0"/>
              </a:rPr>
              <a:t> A, B, C and D, the hair control devices worn are securely fastened and are </a:t>
            </a:r>
            <a:r>
              <a:rPr lang="en-US" sz="2800" dirty="0">
                <a:latin typeface="+mj-lt"/>
                <a:ea typeface="Calibri" panose="020F0502020204030204" pitchFamily="34" charset="0"/>
              </a:rPr>
              <a:t>legal</a:t>
            </a:r>
            <a:r>
              <a:rPr lang="en-US" sz="2800" dirty="0">
                <a:effectLst/>
                <a:latin typeface="+mj-lt"/>
                <a:ea typeface="Calibri" panose="020F0502020204030204" pitchFamily="34" charset="0"/>
              </a:rPr>
              <a:t>.</a:t>
            </a:r>
          </a:p>
          <a:p>
            <a:pPr marL="342900" indent="-342900">
              <a:buFont typeface="Arial" panose="020B0604020202020204" pitchFamily="34" charset="0"/>
              <a:buChar char="•"/>
            </a:pPr>
            <a:r>
              <a:rPr lang="en-US" sz="2800" dirty="0">
                <a:latin typeface="+mj-lt"/>
                <a:ea typeface="Calibri" panose="020F0502020204030204" pitchFamily="34" charset="0"/>
              </a:rPr>
              <a:t>In </a:t>
            </a:r>
            <a:r>
              <a:rPr lang="en-US" sz="2800" dirty="0" err="1">
                <a:latin typeface="+mj-lt"/>
                <a:ea typeface="Calibri" panose="020F0502020204030204" pitchFamily="34" charset="0"/>
              </a:rPr>
              <a:t>PlayPic</a:t>
            </a:r>
            <a:r>
              <a:rPr lang="en-US" sz="2800" dirty="0">
                <a:latin typeface="+mj-lt"/>
                <a:ea typeface="Calibri" panose="020F0502020204030204" pitchFamily="34" charset="0"/>
              </a:rPr>
              <a:t> E, the hair control device is illegal as it is not securely fastened to the head.</a:t>
            </a:r>
            <a:endParaRPr lang="en-US" sz="2800" dirty="0">
              <a:effectLst/>
              <a:latin typeface="+mj-lt"/>
              <a:ea typeface="Calibri" panose="020F0502020204030204" pitchFamily="34" charset="0"/>
            </a:endParaRPr>
          </a:p>
        </p:txBody>
      </p:sp>
      <p:pic>
        <p:nvPicPr>
          <p:cNvPr id="5" name="Picture 4" descr="Diagram&#10;&#10;Description automatically generated with medium confidence">
            <a:extLst>
              <a:ext uri="{FF2B5EF4-FFF2-40B4-BE49-F238E27FC236}">
                <a16:creationId xmlns:a16="http://schemas.microsoft.com/office/drawing/2014/main" xmlns="" id="{7B97AEA0-3098-449E-9E18-3FCE4FC2AC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6284" y="2003831"/>
            <a:ext cx="5805393" cy="4450267"/>
          </a:xfrm>
          <a:prstGeom prst="rect">
            <a:avLst/>
          </a:prstGeom>
        </p:spPr>
      </p:pic>
    </p:spTree>
    <p:extLst>
      <p:ext uri="{BB962C8B-B14F-4D97-AF65-F5344CB8AC3E}">
        <p14:creationId xmlns:p14="http://schemas.microsoft.com/office/powerpoint/2010/main" val="3507435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Equipment and accessories</a:t>
            </a:r>
            <a:br>
              <a:rPr lang="en-US" dirty="0"/>
            </a:br>
            <a:r>
              <a:rPr lang="en-US" dirty="0"/>
              <a:t>4-1-6</a:t>
            </a:r>
            <a:r>
              <a:rPr lang="en-US" cap="none" dirty="0"/>
              <a:t>a</a:t>
            </a:r>
            <a:endParaRPr lang="en-US" dirty="0"/>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a:defRPr/>
            </a:pPr>
            <a:r>
              <a:rPr lang="en-US"/>
              <a:t>www.nfhs.org</a:t>
            </a:r>
          </a:p>
        </p:txBody>
      </p:sp>
      <p:sp>
        <p:nvSpPr>
          <p:cNvPr id="6" name="TextBox 5">
            <a:extLst>
              <a:ext uri="{FF2B5EF4-FFF2-40B4-BE49-F238E27FC236}">
                <a16:creationId xmlns:a16="http://schemas.microsoft.com/office/drawing/2014/main" xmlns="" id="{032391F4-56CA-4FF1-86B9-401A0FC255F3}"/>
              </a:ext>
            </a:extLst>
          </p:cNvPr>
          <p:cNvSpPr txBox="1"/>
          <p:nvPr/>
        </p:nvSpPr>
        <p:spPr>
          <a:xfrm>
            <a:off x="1940985" y="5378430"/>
            <a:ext cx="9222315"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mn-lt"/>
              </a:rPr>
              <a:t>Hair charms are considered jewelry and per rule 4-1-7 would </a:t>
            </a:r>
            <a:r>
              <a:rPr lang="en-US" sz="2800" b="1" u="sng" dirty="0">
                <a:solidFill>
                  <a:srgbClr val="C00000"/>
                </a:solidFill>
                <a:latin typeface="+mn-lt"/>
              </a:rPr>
              <a:t>not</a:t>
            </a:r>
            <a:r>
              <a:rPr lang="en-US" sz="2800" dirty="0">
                <a:latin typeface="+mn-lt"/>
              </a:rPr>
              <a:t> be permitted. </a:t>
            </a:r>
          </a:p>
        </p:txBody>
      </p:sp>
      <p:pic>
        <p:nvPicPr>
          <p:cNvPr id="7" name="Picture 6" descr="A picture containing accessory, key&#10;&#10;Description automatically generated">
            <a:extLst>
              <a:ext uri="{FF2B5EF4-FFF2-40B4-BE49-F238E27FC236}">
                <a16:creationId xmlns:a16="http://schemas.microsoft.com/office/drawing/2014/main" xmlns="" id="{4B55CF90-15E9-4990-B6CB-CA2B68DF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1282" y="2296922"/>
            <a:ext cx="10536352" cy="3214878"/>
          </a:xfrm>
          <a:prstGeom prst="rect">
            <a:avLst/>
          </a:prstGeom>
        </p:spPr>
      </p:pic>
    </p:spTree>
    <p:extLst>
      <p:ext uri="{BB962C8B-B14F-4D97-AF65-F5344CB8AC3E}">
        <p14:creationId xmlns:p14="http://schemas.microsoft.com/office/powerpoint/2010/main" val="1672997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6564A278-F8FA-425D-A5B3-BC446D8D0989}"/>
              </a:ext>
            </a:extLst>
          </p:cNvPr>
          <p:cNvSpPr>
            <a:spLocks noGrp="1"/>
          </p:cNvSpPr>
          <p:nvPr>
            <p:ph type="ftr" sz="quarter" idx="11"/>
          </p:nvPr>
        </p:nvSpPr>
        <p:spPr/>
        <p:txBody>
          <a:bodyPr/>
          <a:lstStyle/>
          <a:p>
            <a:pPr>
              <a:defRPr/>
            </a:pPr>
            <a:r>
              <a:rPr lang="en-US"/>
              <a:t>www.nfhs.org</a:t>
            </a:r>
            <a:endParaRPr lang="en-US" dirty="0"/>
          </a:p>
        </p:txBody>
      </p:sp>
      <p:sp>
        <p:nvSpPr>
          <p:cNvPr id="5" name="Title 4">
            <a:extLst>
              <a:ext uri="{FF2B5EF4-FFF2-40B4-BE49-F238E27FC236}">
                <a16:creationId xmlns:a16="http://schemas.microsoft.com/office/drawing/2014/main" xmlns="" id="{B3801A6F-4BF2-4EAD-854E-C4460604CBF3}"/>
              </a:ext>
            </a:extLst>
          </p:cNvPr>
          <p:cNvSpPr>
            <a:spLocks noGrp="1"/>
          </p:cNvSpPr>
          <p:nvPr>
            <p:ph type="title"/>
          </p:nvPr>
        </p:nvSpPr>
        <p:spPr/>
        <p:txBody>
          <a:bodyPr/>
          <a:lstStyle/>
          <a:p>
            <a:r>
              <a:rPr lang="en-US" dirty="0"/>
              <a:t>Suspended game</a:t>
            </a:r>
            <a:br>
              <a:rPr lang="en-US" dirty="0"/>
            </a:br>
            <a:r>
              <a:rPr lang="en-US" dirty="0"/>
              <a:t>7-1-3</a:t>
            </a:r>
          </a:p>
        </p:txBody>
      </p:sp>
      <p:pic>
        <p:nvPicPr>
          <p:cNvPr id="10" name="Picture 9" descr="A picture containing graphical user interface&#10;&#10;Description automatically generated">
            <a:extLst>
              <a:ext uri="{FF2B5EF4-FFF2-40B4-BE49-F238E27FC236}">
                <a16:creationId xmlns:a16="http://schemas.microsoft.com/office/drawing/2014/main" xmlns="" id="{5FF2236D-437A-48CF-8ABA-3795F50DD7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2239" y="2088387"/>
            <a:ext cx="6035040" cy="4078224"/>
          </a:xfrm>
          <a:prstGeom prst="rect">
            <a:avLst/>
          </a:prstGeom>
        </p:spPr>
      </p:pic>
      <p:sp>
        <p:nvSpPr>
          <p:cNvPr id="13" name="TextBox 12">
            <a:extLst>
              <a:ext uri="{FF2B5EF4-FFF2-40B4-BE49-F238E27FC236}">
                <a16:creationId xmlns:a16="http://schemas.microsoft.com/office/drawing/2014/main" xmlns="" id="{0562CA92-74E9-4B8C-8640-502753843D78}"/>
              </a:ext>
            </a:extLst>
          </p:cNvPr>
          <p:cNvSpPr txBox="1"/>
          <p:nvPr/>
        </p:nvSpPr>
        <p:spPr>
          <a:xfrm>
            <a:off x="7785847" y="2198594"/>
            <a:ext cx="4000500" cy="3100464"/>
          </a:xfrm>
          <a:prstGeom prst="rect">
            <a:avLst/>
          </a:prstGeom>
          <a:noFill/>
        </p:spPr>
        <p:txBody>
          <a:bodyPr wrap="square" rtlCol="0">
            <a:spAutoFit/>
          </a:bodyPr>
          <a:lstStyle/>
          <a:p>
            <a:pPr marL="342900" marR="0" lvl="0" indent="-342900">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State associations may adopt game-ending procedures for suspended game.</a:t>
            </a:r>
          </a:p>
          <a:p>
            <a:pPr marL="342900" marR="0" lvl="0" indent="-34290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Unless set forth by state association adoption, unless tied, it is an official game if one complete half or more of the game has been played.</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State association procedures also govern games in which one complete half has not been completed</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5658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234C7-1D34-43D2-86EF-DE6D3D452186}"/>
              </a:ext>
            </a:extLst>
          </p:cNvPr>
          <p:cNvSpPr>
            <a:spLocks noGrp="1"/>
          </p:cNvSpPr>
          <p:nvPr>
            <p:ph type="title"/>
          </p:nvPr>
        </p:nvSpPr>
        <p:spPr>
          <a:xfrm>
            <a:off x="1936752" y="563563"/>
            <a:ext cx="10026649" cy="1204912"/>
          </a:xfrm>
        </p:spPr>
        <p:txBody>
          <a:bodyPr/>
          <a:lstStyle/>
          <a:p>
            <a:r>
              <a:rPr lang="en-US" dirty="0"/>
              <a:t>GOALS</a:t>
            </a:r>
            <a:br>
              <a:rPr lang="en-US" dirty="0"/>
            </a:br>
            <a:r>
              <a:rPr lang="en-US" dirty="0"/>
              <a:t>10-1-2</a:t>
            </a:r>
            <a:r>
              <a:rPr lang="en-US" cap="none" dirty="0"/>
              <a:t>f</a:t>
            </a:r>
            <a:r>
              <a:rPr lang="en-US" dirty="0"/>
              <a:t>, 10-1-3</a:t>
            </a:r>
            <a:r>
              <a:rPr lang="en-US" cap="none" dirty="0"/>
              <a:t>h</a:t>
            </a:r>
            <a:r>
              <a:rPr lang="en-US" dirty="0"/>
              <a:t> new</a:t>
            </a:r>
          </a:p>
        </p:txBody>
      </p:sp>
      <p:sp>
        <p:nvSpPr>
          <p:cNvPr id="4" name="Footer Placeholder 3">
            <a:extLst>
              <a:ext uri="{FF2B5EF4-FFF2-40B4-BE49-F238E27FC236}">
                <a16:creationId xmlns:a16="http://schemas.microsoft.com/office/drawing/2014/main" xmlns="" id="{BCD13C2F-87F1-41BF-A375-F0E653AE8CE9}"/>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A9CE72A3-C440-42D8-9CB5-F9318C2A7ECA}"/>
              </a:ext>
            </a:extLst>
          </p:cNvPr>
          <p:cNvSpPr txBox="1"/>
          <p:nvPr/>
        </p:nvSpPr>
        <p:spPr>
          <a:xfrm>
            <a:off x="5428068" y="2499672"/>
            <a:ext cx="5564841" cy="2857770"/>
          </a:xfrm>
          <a:prstGeom prst="rect">
            <a:avLst/>
          </a:prstGeom>
          <a:noFill/>
        </p:spPr>
        <p:txBody>
          <a:bodyPr wrap="square" rtlCol="0">
            <a:spAutoFit/>
          </a:bodyPr>
          <a:lstStyle/>
          <a:p>
            <a:pPr marL="342900" marR="0" lvl="0" indent="-342900">
              <a:lnSpc>
                <a:spcPct val="107000"/>
              </a:lnSpc>
              <a:spcBef>
                <a:spcPts val="0"/>
              </a:spcBef>
              <a:spcAft>
                <a:spcPts val="80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A goal may not be scored directly from a goalkeeper’s throw into the opponent’s goal.</a:t>
            </a:r>
          </a:p>
          <a:p>
            <a:pPr marL="285750" indent="-285750">
              <a:buFont typeface="Arial" panose="020B0604020202020204" pitchFamily="34" charset="0"/>
              <a:buChar char="•"/>
            </a:pPr>
            <a:endParaRPr lang="en-US" sz="2400" dirty="0">
              <a:effectLst/>
              <a:latin typeface="+mj-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A goal </a:t>
            </a:r>
            <a:r>
              <a:rPr lang="en-US" sz="2400" dirty="0">
                <a:effectLst/>
                <a:latin typeface="+mj-lt"/>
                <a:ea typeface="Calibri" panose="020F0502020204030204" pitchFamily="34" charset="0"/>
              </a:rPr>
              <a:t>may be scored for the opponents</a:t>
            </a:r>
            <a:r>
              <a:rPr lang="en-US" sz="2400" strike="sngStrike" dirty="0">
                <a:effectLst/>
                <a:latin typeface="+mj-lt"/>
                <a:ea typeface="Calibri" panose="020F0502020204030204" pitchFamily="34" charset="0"/>
              </a:rPr>
              <a:t> </a:t>
            </a:r>
            <a:r>
              <a:rPr lang="en-US" sz="2400" dirty="0">
                <a:effectLst/>
                <a:latin typeface="+mj-lt"/>
                <a:ea typeface="Calibri" panose="020F0502020204030204" pitchFamily="34" charset="0"/>
              </a:rPr>
              <a:t>when a goalkeeper throws the ball into the team’s own goal.</a:t>
            </a:r>
            <a:endParaRPr lang="en-US" sz="2400" dirty="0">
              <a:latin typeface="+mj-lt"/>
            </a:endParaRPr>
          </a:p>
        </p:txBody>
      </p:sp>
      <p:pic>
        <p:nvPicPr>
          <p:cNvPr id="5" name="Picture 4" descr="A picture containing text&#10;&#10;Description automatically generated">
            <a:extLst>
              <a:ext uri="{FF2B5EF4-FFF2-40B4-BE49-F238E27FC236}">
                <a16:creationId xmlns:a16="http://schemas.microsoft.com/office/drawing/2014/main" xmlns="" id="{F4DAB3ED-543C-4003-987C-DD92C2D071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3164" y="1958699"/>
            <a:ext cx="3213295" cy="4455548"/>
          </a:xfrm>
          <a:prstGeom prst="rect">
            <a:avLst/>
          </a:prstGeom>
        </p:spPr>
      </p:pic>
    </p:spTree>
    <p:extLst>
      <p:ext uri="{BB962C8B-B14F-4D97-AF65-F5344CB8AC3E}">
        <p14:creationId xmlns:p14="http://schemas.microsoft.com/office/powerpoint/2010/main" val="1788289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85F46-BD07-4DAF-AD0C-78C9E83CAF30}"/>
              </a:ext>
            </a:extLst>
          </p:cNvPr>
          <p:cNvSpPr>
            <a:spLocks noGrp="1"/>
          </p:cNvSpPr>
          <p:nvPr>
            <p:ph type="title"/>
          </p:nvPr>
        </p:nvSpPr>
        <p:spPr>
          <a:xfrm>
            <a:off x="1940985" y="582613"/>
            <a:ext cx="8854015" cy="1204912"/>
          </a:xfrm>
        </p:spPr>
        <p:txBody>
          <a:bodyPr/>
          <a:lstStyle/>
          <a:p>
            <a:r>
              <a:rPr lang="en-US" dirty="0"/>
              <a:t>Handling</a:t>
            </a:r>
            <a:br>
              <a:rPr lang="en-US" dirty="0"/>
            </a:br>
            <a:r>
              <a:rPr lang="en-US" dirty="0"/>
              <a:t>12-2</a:t>
            </a:r>
          </a:p>
        </p:txBody>
      </p:sp>
      <p:sp>
        <p:nvSpPr>
          <p:cNvPr id="4" name="Footer Placeholder 3">
            <a:extLst>
              <a:ext uri="{FF2B5EF4-FFF2-40B4-BE49-F238E27FC236}">
                <a16:creationId xmlns:a16="http://schemas.microsoft.com/office/drawing/2014/main" xmlns="" id="{E1CF6DEE-707A-44BD-B8ED-A0058DA47A40}"/>
              </a:ext>
            </a:extLst>
          </p:cNvPr>
          <p:cNvSpPr>
            <a:spLocks noGrp="1"/>
          </p:cNvSpPr>
          <p:nvPr>
            <p:ph type="ftr" sz="quarter" idx="11"/>
          </p:nvPr>
        </p:nvSpPr>
        <p:spPr/>
        <p:txBody>
          <a:bodyPr/>
          <a:lstStyle/>
          <a:p>
            <a:pPr>
              <a:defRPr/>
            </a:pPr>
            <a:r>
              <a:rPr lang="en-US"/>
              <a:t>www.nfhs.org</a:t>
            </a:r>
            <a:endParaRPr lang="en-US" dirty="0"/>
          </a:p>
        </p:txBody>
      </p:sp>
      <p:sp>
        <p:nvSpPr>
          <p:cNvPr id="7" name="TextBox 6">
            <a:extLst>
              <a:ext uri="{FF2B5EF4-FFF2-40B4-BE49-F238E27FC236}">
                <a16:creationId xmlns:a16="http://schemas.microsoft.com/office/drawing/2014/main" xmlns="" id="{823D1D28-2152-4783-AD6B-7CAF730EF35D}"/>
              </a:ext>
            </a:extLst>
          </p:cNvPr>
          <p:cNvSpPr txBox="1"/>
          <p:nvPr/>
        </p:nvSpPr>
        <p:spPr>
          <a:xfrm>
            <a:off x="6961344" y="3233281"/>
            <a:ext cx="5027457" cy="1644296"/>
          </a:xfrm>
          <a:prstGeom prst="rect">
            <a:avLst/>
          </a:prstGeom>
          <a:noFill/>
        </p:spPr>
        <p:txBody>
          <a:bodyPr wrap="square" rtlCol="0">
            <a:spAutoFit/>
          </a:bodyPr>
          <a:lstStyle/>
          <a:p>
            <a:pPr marR="0" lvl="0">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rPr>
              <a:t>For the purposes of determining handling offences, the upper boundary of the arm is in line with the bottom of the armpit.</a:t>
            </a:r>
            <a:endParaRPr lang="en-US" sz="2400" dirty="0"/>
          </a:p>
        </p:txBody>
      </p:sp>
      <p:pic>
        <p:nvPicPr>
          <p:cNvPr id="6" name="Picture 5" descr="A collage of a person playing football&#10;&#10;Description automatically generated with medium confidence">
            <a:extLst>
              <a:ext uri="{FF2B5EF4-FFF2-40B4-BE49-F238E27FC236}">
                <a16:creationId xmlns:a16="http://schemas.microsoft.com/office/drawing/2014/main" xmlns="" id="{73589800-E1CA-4D5C-B03B-DB21814F25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4961" y="1920240"/>
            <a:ext cx="5277976" cy="4474265"/>
          </a:xfrm>
          <a:prstGeom prst="rect">
            <a:avLst/>
          </a:prstGeom>
        </p:spPr>
      </p:pic>
    </p:spTree>
    <p:extLst>
      <p:ext uri="{BB962C8B-B14F-4D97-AF65-F5344CB8AC3E}">
        <p14:creationId xmlns:p14="http://schemas.microsoft.com/office/powerpoint/2010/main" val="482789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5F317-39F7-48A1-AEBE-30029FD9C18C}"/>
              </a:ext>
            </a:extLst>
          </p:cNvPr>
          <p:cNvSpPr>
            <a:spLocks noGrp="1"/>
          </p:cNvSpPr>
          <p:nvPr>
            <p:ph type="title"/>
          </p:nvPr>
        </p:nvSpPr>
        <p:spPr>
          <a:xfrm>
            <a:off x="1940985" y="544513"/>
            <a:ext cx="10026649" cy="1204912"/>
          </a:xfrm>
        </p:spPr>
        <p:txBody>
          <a:bodyPr/>
          <a:lstStyle/>
          <a:p>
            <a:r>
              <a:rPr lang="en-US" dirty="0"/>
              <a:t>Offside definitions of playing terms</a:t>
            </a:r>
            <a:br>
              <a:rPr lang="en-US" dirty="0"/>
            </a:br>
            <a:r>
              <a:rPr lang="en-US" dirty="0"/>
              <a:t>11-1-1, 18-1-1</a:t>
            </a:r>
            <a:r>
              <a:rPr lang="en-US" cap="none" dirty="0"/>
              <a:t>s</a:t>
            </a:r>
          </a:p>
        </p:txBody>
      </p:sp>
      <p:sp>
        <p:nvSpPr>
          <p:cNvPr id="4" name="Footer Placeholder 3">
            <a:extLst>
              <a:ext uri="{FF2B5EF4-FFF2-40B4-BE49-F238E27FC236}">
                <a16:creationId xmlns:a16="http://schemas.microsoft.com/office/drawing/2014/main" xmlns="" id="{9CA174A8-B3C4-4D19-8ED0-4296ECC8C706}"/>
              </a:ext>
            </a:extLst>
          </p:cNvPr>
          <p:cNvSpPr>
            <a:spLocks noGrp="1"/>
          </p:cNvSpPr>
          <p:nvPr>
            <p:ph type="ftr" sz="quarter" idx="11"/>
          </p:nvPr>
        </p:nvSpPr>
        <p:spPr/>
        <p:txBody>
          <a:bodyPr/>
          <a:lstStyle/>
          <a:p>
            <a:pPr>
              <a:defRPr/>
            </a:pPr>
            <a:r>
              <a:rPr lang="en-US"/>
              <a:t>www.nfhs.org</a:t>
            </a:r>
            <a:endParaRPr lang="en-US" dirty="0"/>
          </a:p>
        </p:txBody>
      </p:sp>
      <p:sp>
        <p:nvSpPr>
          <p:cNvPr id="8" name="TextBox 7">
            <a:extLst>
              <a:ext uri="{FF2B5EF4-FFF2-40B4-BE49-F238E27FC236}">
                <a16:creationId xmlns:a16="http://schemas.microsoft.com/office/drawing/2014/main" xmlns="" id="{1B1B8781-3931-4254-926A-EA1886127327}"/>
              </a:ext>
            </a:extLst>
          </p:cNvPr>
          <p:cNvSpPr txBox="1"/>
          <p:nvPr/>
        </p:nvSpPr>
        <p:spPr>
          <a:xfrm>
            <a:off x="8228576" y="2026195"/>
            <a:ext cx="3860042" cy="4228273"/>
          </a:xfrm>
          <a:prstGeom prst="rect">
            <a:avLst/>
          </a:prstGeom>
          <a:noFill/>
        </p:spPr>
        <p:txBody>
          <a:bodyPr wrap="square" rtlCol="0">
            <a:spAutoFit/>
          </a:bodyPr>
          <a:lstStyle/>
          <a:p>
            <a:pPr marL="285750" marR="0" lvl="0" indent="-285750">
              <a:lnSpc>
                <a:spcPct val="107000"/>
              </a:lnSpc>
              <a:spcBef>
                <a:spcPts val="0"/>
              </a:spcBef>
              <a:spcAft>
                <a:spcPts val="0"/>
              </a:spcAft>
              <a:buFont typeface="Arial" panose="020B0604020202020204" pitchFamily="34" charset="0"/>
              <a:buChar char="•"/>
            </a:pPr>
            <a:r>
              <a:rPr lang="en-US" dirty="0">
                <a:effectLst/>
                <a:latin typeface="+mj-lt"/>
                <a:ea typeface="Calibri" panose="020F0502020204030204" pitchFamily="34" charset="0"/>
                <a:cs typeface="Times New Roman" panose="02020603050405020304" pitchFamily="18" charset="0"/>
              </a:rPr>
              <a:t>In </a:t>
            </a:r>
            <a:r>
              <a:rPr lang="en-US" dirty="0" err="1">
                <a:effectLst/>
                <a:latin typeface="+mj-lt"/>
                <a:ea typeface="Calibri" panose="020F0502020204030204" pitchFamily="34" charset="0"/>
                <a:cs typeface="Times New Roman" panose="02020603050405020304" pitchFamily="18" charset="0"/>
              </a:rPr>
              <a:t>PlayPic</a:t>
            </a:r>
            <a:r>
              <a:rPr lang="en-US" dirty="0">
                <a:effectLst/>
                <a:latin typeface="+mj-lt"/>
                <a:ea typeface="Calibri" panose="020F0502020204030204" pitchFamily="34" charset="0"/>
                <a:cs typeface="Times New Roman" panose="02020603050405020304" pitchFamily="18" charset="0"/>
              </a:rPr>
              <a:t> A, offside is judged by the upper boundary of #10’s arm — in line with the bottom of the armpit compared to </a:t>
            </a:r>
            <a:r>
              <a:rPr lang="en-US" dirty="0">
                <a:latin typeface="+mj-lt"/>
                <a:ea typeface="Calibri" panose="020F0502020204030204" pitchFamily="34" charset="0"/>
                <a:cs typeface="Times New Roman" panose="02020603050405020304" pitchFamily="18" charset="0"/>
              </a:rPr>
              <a:t>#</a:t>
            </a:r>
            <a:r>
              <a:rPr lang="en-US" dirty="0">
                <a:effectLst/>
                <a:latin typeface="+mj-lt"/>
                <a:ea typeface="Calibri" panose="020F0502020204030204" pitchFamily="34" charset="0"/>
                <a:cs typeface="Times New Roman" panose="02020603050405020304" pitchFamily="18" charset="0"/>
              </a:rPr>
              <a:t>3 of the attacking team. </a:t>
            </a:r>
            <a:r>
              <a:rPr lang="en-US" b="1" dirty="0">
                <a:latin typeface="+mj-lt"/>
                <a:ea typeface="Calibri" panose="020F0502020204030204" pitchFamily="34" charset="0"/>
                <a:cs typeface="Times New Roman" panose="02020603050405020304" pitchFamily="18" charset="0"/>
              </a:rPr>
              <a:t>#</a:t>
            </a:r>
            <a:r>
              <a:rPr lang="en-US" b="1" dirty="0">
                <a:effectLst/>
                <a:latin typeface="+mj-lt"/>
                <a:ea typeface="Calibri" panose="020F0502020204030204" pitchFamily="34" charset="0"/>
                <a:cs typeface="Times New Roman" panose="02020603050405020304" pitchFamily="18" charset="0"/>
              </a:rPr>
              <a:t>3 of the attacking team is not offside.</a:t>
            </a:r>
            <a:endParaRPr lang="en-US" dirty="0">
              <a:effectLst/>
              <a:latin typeface="+mj-lt"/>
              <a:ea typeface="Calibri" panose="020F0502020204030204" pitchFamily="34" charset="0"/>
              <a:cs typeface="Times New Roman" panose="02020603050405020304" pitchFamily="18" charset="0"/>
            </a:endParaRPr>
          </a:p>
          <a:p>
            <a:pPr marL="285750" indent="-285750">
              <a:lnSpc>
                <a:spcPct val="107000"/>
              </a:lnSpc>
              <a:spcBef>
                <a:spcPts val="0"/>
              </a:spcBef>
              <a:spcAft>
                <a:spcPts val="0"/>
              </a:spcAft>
              <a:buFont typeface="Arial" panose="020B0604020202020204" pitchFamily="34" charset="0"/>
              <a:buChar char="•"/>
            </a:pPr>
            <a:r>
              <a:rPr lang="en-US" dirty="0">
                <a:latin typeface="+mj-lt"/>
                <a:ea typeface="Calibri" panose="020F0502020204030204" pitchFamily="34" charset="0"/>
              </a:rPr>
              <a:t>In </a:t>
            </a:r>
            <a:r>
              <a:rPr lang="en-US" dirty="0" err="1">
                <a:latin typeface="+mj-lt"/>
                <a:ea typeface="Calibri" panose="020F0502020204030204" pitchFamily="34" charset="0"/>
              </a:rPr>
              <a:t>PlayPic</a:t>
            </a:r>
            <a:r>
              <a:rPr lang="en-US" dirty="0">
                <a:latin typeface="+mj-lt"/>
                <a:ea typeface="Calibri" panose="020F0502020204030204" pitchFamily="34" charset="0"/>
              </a:rPr>
              <a:t> B, even though #10’s right arm is beyond #3’s left shoulder, </a:t>
            </a:r>
            <a:r>
              <a:rPr lang="en-US" b="1" dirty="0">
                <a:latin typeface="+mj-lt"/>
                <a:ea typeface="Calibri" panose="020F0502020204030204" pitchFamily="34" charset="0"/>
              </a:rPr>
              <a:t>#3 is offside. </a:t>
            </a:r>
            <a:r>
              <a:rPr lang="en-US" dirty="0">
                <a:latin typeface="+mj-lt"/>
                <a:ea typeface="Calibri" panose="020F0502020204030204" pitchFamily="34" charset="0"/>
              </a:rPr>
              <a:t>The position of the hand/lower arm is not considered when determining offside.</a:t>
            </a:r>
            <a:endParaRPr lang="en-US" b="1" dirty="0">
              <a:latin typeface="+mj-lt"/>
              <a:ea typeface="Calibri" panose="020F0502020204030204" pitchFamily="34" charset="0"/>
            </a:endParaRPr>
          </a:p>
          <a:p>
            <a:pPr marL="285750" indent="-285750">
              <a:lnSpc>
                <a:spcPct val="107000"/>
              </a:lnSpc>
              <a:spcBef>
                <a:spcPts val="0"/>
              </a:spcBef>
              <a:spcAft>
                <a:spcPts val="0"/>
              </a:spcAft>
              <a:buFont typeface="Arial" panose="020B0604020202020204" pitchFamily="34" charset="0"/>
              <a:buChar char="•"/>
            </a:pPr>
            <a:r>
              <a:rPr lang="en-US" dirty="0">
                <a:latin typeface="+mj-lt"/>
              </a:rPr>
              <a:t>In </a:t>
            </a:r>
            <a:r>
              <a:rPr lang="en-US" dirty="0" err="1">
                <a:latin typeface="+mj-lt"/>
              </a:rPr>
              <a:t>PlayPic</a:t>
            </a:r>
            <a:r>
              <a:rPr lang="en-US" dirty="0">
                <a:latin typeface="+mj-lt"/>
              </a:rPr>
              <a:t> C, even though part of #10’s hand/lower arm is beyond #3’s left leg, </a:t>
            </a:r>
            <a:r>
              <a:rPr lang="en-US" b="1" dirty="0">
                <a:latin typeface="+mj-lt"/>
              </a:rPr>
              <a:t>#3 is offside.</a:t>
            </a:r>
          </a:p>
        </p:txBody>
      </p:sp>
      <p:sp>
        <p:nvSpPr>
          <p:cNvPr id="3" name="TextBox 2">
            <a:extLst>
              <a:ext uri="{FF2B5EF4-FFF2-40B4-BE49-F238E27FC236}">
                <a16:creationId xmlns:a16="http://schemas.microsoft.com/office/drawing/2014/main" xmlns="" id="{A0F18810-1321-41E7-8CAD-477FA5922B59}"/>
              </a:ext>
            </a:extLst>
          </p:cNvPr>
          <p:cNvSpPr txBox="1"/>
          <p:nvPr/>
        </p:nvSpPr>
        <p:spPr>
          <a:xfrm>
            <a:off x="1417832" y="5482588"/>
            <a:ext cx="6606028" cy="707886"/>
          </a:xfrm>
          <a:prstGeom prst="rect">
            <a:avLst/>
          </a:prstGeom>
          <a:noFill/>
        </p:spPr>
        <p:txBody>
          <a:bodyPr wrap="square" rtlCol="0">
            <a:spAutoFit/>
          </a:bodyPr>
          <a:lstStyle/>
          <a:p>
            <a:r>
              <a:rPr lang="en-US" sz="2000" b="1" dirty="0">
                <a:effectLst/>
                <a:latin typeface="+mj-lt"/>
                <a:ea typeface="Calibri" panose="020F0502020204030204" pitchFamily="34" charset="0"/>
                <a:cs typeface="Times New Roman" panose="02020603050405020304" pitchFamily="18" charset="0"/>
              </a:rPr>
              <a:t>For</a:t>
            </a:r>
            <a:r>
              <a:rPr lang="en-US" sz="2000" dirty="0">
                <a:effectLst/>
                <a:latin typeface="+mj-lt"/>
                <a:ea typeface="Calibri" panose="020F0502020204030204" pitchFamily="34" charset="0"/>
                <a:cs typeface="Times New Roman" panose="02020603050405020304" pitchFamily="18" charset="0"/>
              </a:rPr>
              <a:t> the purposes of determining offside, the upper boundary of the arm is in line with the bottom of the armpit.</a:t>
            </a:r>
            <a:endParaRPr lang="en-US" sz="2000" dirty="0"/>
          </a:p>
        </p:txBody>
      </p:sp>
      <p:pic>
        <p:nvPicPr>
          <p:cNvPr id="6" name="Picture 5" descr="A collage of a person playing football&#10;&#10;Description automatically generated with medium confidence">
            <a:extLst>
              <a:ext uri="{FF2B5EF4-FFF2-40B4-BE49-F238E27FC236}">
                <a16:creationId xmlns:a16="http://schemas.microsoft.com/office/drawing/2014/main" xmlns="" id="{93ED238C-AE29-4EA9-9200-37F21F9C37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68" y="2169580"/>
            <a:ext cx="7161708" cy="3174623"/>
          </a:xfrm>
          <a:prstGeom prst="rect">
            <a:avLst/>
          </a:prstGeom>
        </p:spPr>
      </p:pic>
    </p:spTree>
    <p:extLst>
      <p:ext uri="{BB962C8B-B14F-4D97-AF65-F5344CB8AC3E}">
        <p14:creationId xmlns:p14="http://schemas.microsoft.com/office/powerpoint/2010/main" val="3652944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33DC10C3-12DD-4282-9F3F-3FA7E1C488D9}"/>
              </a:ext>
            </a:extLst>
          </p:cNvPr>
          <p:cNvSpPr>
            <a:spLocks noGrp="1"/>
          </p:cNvSpPr>
          <p:nvPr>
            <p:ph type="ftr" sz="quarter" idx="11"/>
          </p:nvPr>
        </p:nvSpPr>
        <p:spPr/>
        <p:txBody>
          <a:bodyPr/>
          <a:lstStyle/>
          <a:p>
            <a:pPr>
              <a:defRPr/>
            </a:pPr>
            <a:r>
              <a:rPr lang="en-US"/>
              <a:t>www.nfhs.org</a:t>
            </a:r>
            <a:endParaRPr lang="en-US" dirty="0"/>
          </a:p>
        </p:txBody>
      </p:sp>
      <p:sp>
        <p:nvSpPr>
          <p:cNvPr id="6" name="Title 1">
            <a:extLst>
              <a:ext uri="{FF2B5EF4-FFF2-40B4-BE49-F238E27FC236}">
                <a16:creationId xmlns:a16="http://schemas.microsoft.com/office/drawing/2014/main" xmlns="" id="{B4B5412E-B57D-400F-91DE-47983CD3F8B6}"/>
              </a:ext>
            </a:extLst>
          </p:cNvPr>
          <p:cNvSpPr>
            <a:spLocks noGrp="1"/>
          </p:cNvSpPr>
          <p:nvPr>
            <p:ph type="title"/>
          </p:nvPr>
        </p:nvSpPr>
        <p:spPr>
          <a:xfrm>
            <a:off x="1940985" y="525463"/>
            <a:ext cx="10251015" cy="1204912"/>
          </a:xfrm>
        </p:spPr>
        <p:txBody>
          <a:bodyPr/>
          <a:lstStyle/>
          <a:p>
            <a:r>
              <a:rPr lang="en-US" dirty="0"/>
              <a:t>Penalty kick</a:t>
            </a:r>
            <a:br>
              <a:rPr lang="en-US" dirty="0"/>
            </a:br>
            <a:r>
              <a:rPr lang="en-US" dirty="0"/>
              <a:t>14-1 penalty</a:t>
            </a:r>
          </a:p>
        </p:txBody>
      </p:sp>
      <p:sp>
        <p:nvSpPr>
          <p:cNvPr id="7" name="Content Placeholder 2">
            <a:extLst>
              <a:ext uri="{FF2B5EF4-FFF2-40B4-BE49-F238E27FC236}">
                <a16:creationId xmlns:a16="http://schemas.microsoft.com/office/drawing/2014/main" xmlns="" id="{2A09968C-674B-427D-BD95-FB565DD3A6B2}"/>
              </a:ext>
            </a:extLst>
          </p:cNvPr>
          <p:cNvSpPr>
            <a:spLocks noGrp="1"/>
          </p:cNvSpPr>
          <p:nvPr>
            <p:ph idx="1"/>
          </p:nvPr>
        </p:nvSpPr>
        <p:spPr>
          <a:xfrm>
            <a:off x="8303559" y="2393575"/>
            <a:ext cx="3685242" cy="4017405"/>
          </a:xfrm>
        </p:spPr>
        <p:txBody>
          <a:bodyPr/>
          <a:lstStyle/>
          <a:p>
            <a:pPr marR="0" lvl="0">
              <a:lnSpc>
                <a:spcPct val="107000"/>
              </a:lnSpc>
              <a:spcBef>
                <a:spcPts val="0"/>
              </a:spcBef>
              <a:spcAft>
                <a:spcPts val="80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rPr>
              <a:t>When the ball is not kicked forward on a penalty kick, the defending team is now awarded an indirect free kick. The penalty kick is no </a:t>
            </a:r>
            <a:r>
              <a:rPr lang="en-US" sz="1800" dirty="0">
                <a:effectLst/>
                <a:latin typeface="Arial" panose="020B0604020202020204" pitchFamily="34" charset="0"/>
                <a:ea typeface="Calibri" panose="020F0502020204030204" pitchFamily="34" charset="0"/>
                <a:cs typeface="Times New Roman" panose="02020603050405020304" pitchFamily="18" charset="0"/>
              </a:rPr>
              <a:t>longer retaken in this instance.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US" sz="1800" dirty="0">
                <a:effectLst/>
                <a:latin typeface="Arial" panose="020B0604020202020204" pitchFamily="34" charset="0"/>
                <a:ea typeface="Calibri" panose="020F0502020204030204" pitchFamily="34" charset="0"/>
              </a:rPr>
              <a:t>Additionally, language changes were made to the Penalty Kick Situations Chart to more accurately describe a kick taken again as a Retake.</a:t>
            </a:r>
            <a:endParaRPr lang="en-US" sz="2400" dirty="0">
              <a:latin typeface="Arial" panose="020B0604020202020204" pitchFamily="34" charset="0"/>
              <a:cs typeface="Arial" panose="020B0604020202020204" pitchFamily="34" charset="0"/>
            </a:endParaRPr>
          </a:p>
        </p:txBody>
      </p:sp>
      <p:pic>
        <p:nvPicPr>
          <p:cNvPr id="3" name="Picture 2" descr="Table&#10;&#10;Description automatically generated">
            <a:extLst>
              <a:ext uri="{FF2B5EF4-FFF2-40B4-BE49-F238E27FC236}">
                <a16:creationId xmlns:a16="http://schemas.microsoft.com/office/drawing/2014/main" xmlns="" id="{57924A3C-3242-4962-A1D0-5507F9C74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57" y="1951706"/>
            <a:ext cx="6715353" cy="4380831"/>
          </a:xfrm>
          <a:prstGeom prst="rect">
            <a:avLst/>
          </a:prstGeom>
        </p:spPr>
      </p:pic>
    </p:spTree>
    <p:extLst>
      <p:ext uri="{BB962C8B-B14F-4D97-AF65-F5344CB8AC3E}">
        <p14:creationId xmlns:p14="http://schemas.microsoft.com/office/powerpoint/2010/main" val="3103348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4A1AD3-30D4-43E6-985C-FB5350027122}"/>
              </a:ext>
            </a:extLst>
          </p:cNvPr>
          <p:cNvSpPr>
            <a:spLocks noGrp="1"/>
          </p:cNvSpPr>
          <p:nvPr>
            <p:ph type="title"/>
          </p:nvPr>
        </p:nvSpPr>
        <p:spPr>
          <a:xfrm>
            <a:off x="1940985" y="563563"/>
            <a:ext cx="10026649" cy="1204912"/>
          </a:xfrm>
        </p:spPr>
        <p:txBody>
          <a:bodyPr/>
          <a:lstStyle/>
          <a:p>
            <a:r>
              <a:rPr lang="en-US" dirty="0"/>
              <a:t>Corner kick</a:t>
            </a:r>
            <a:br>
              <a:rPr lang="en-US" dirty="0"/>
            </a:br>
            <a:r>
              <a:rPr lang="en-US" dirty="0"/>
              <a:t>17-1-2, 17-1-3</a:t>
            </a:r>
          </a:p>
        </p:txBody>
      </p:sp>
      <p:sp>
        <p:nvSpPr>
          <p:cNvPr id="4" name="Footer Placeholder 3">
            <a:extLst>
              <a:ext uri="{FF2B5EF4-FFF2-40B4-BE49-F238E27FC236}">
                <a16:creationId xmlns:a16="http://schemas.microsoft.com/office/drawing/2014/main" xmlns="" id="{16BACDBF-F796-4818-8D2B-C0F207AD0B3E}"/>
              </a:ext>
            </a:extLst>
          </p:cNvPr>
          <p:cNvSpPr>
            <a:spLocks noGrp="1"/>
          </p:cNvSpPr>
          <p:nvPr>
            <p:ph type="ftr" sz="quarter" idx="11"/>
          </p:nvPr>
        </p:nvSpPr>
        <p:spPr/>
        <p:txBody>
          <a:bodyPr/>
          <a:lstStyle/>
          <a:p>
            <a:pPr>
              <a:defRPr/>
            </a:pPr>
            <a:r>
              <a:rPr lang="en-US"/>
              <a:t>www.nfhs.org</a:t>
            </a:r>
            <a:endParaRPr lang="en-US" dirty="0"/>
          </a:p>
        </p:txBody>
      </p:sp>
      <p:sp>
        <p:nvSpPr>
          <p:cNvPr id="5" name="TextBox 4">
            <a:extLst>
              <a:ext uri="{FF2B5EF4-FFF2-40B4-BE49-F238E27FC236}">
                <a16:creationId xmlns:a16="http://schemas.microsoft.com/office/drawing/2014/main" xmlns="" id="{48FC06DE-F47C-4D7E-ABA5-591D37F622FE}"/>
              </a:ext>
            </a:extLst>
          </p:cNvPr>
          <p:cNvSpPr txBox="1"/>
          <p:nvPr/>
        </p:nvSpPr>
        <p:spPr>
          <a:xfrm>
            <a:off x="6494930" y="2810434"/>
            <a:ext cx="5345206" cy="2488438"/>
          </a:xfrm>
          <a:prstGeom prst="rect">
            <a:avLst/>
          </a:prstGeom>
          <a:noFill/>
        </p:spPr>
        <p:txBody>
          <a:bodyPr wrap="square" rtlCol="0">
            <a:spAutoFit/>
          </a:bodyPr>
          <a:lstStyle/>
          <a:p>
            <a:pPr marL="342900" marR="0" lvl="0" indent="-342900">
              <a:lnSpc>
                <a:spcPct val="107000"/>
              </a:lnSpc>
              <a:spcBef>
                <a:spcPts val="0"/>
              </a:spcBef>
              <a:spcAft>
                <a:spcPts val="80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Players of the defending team shall be at least 10 yards from the corner arc circle until the ball has been kicked.</a:t>
            </a:r>
          </a:p>
          <a:p>
            <a:pPr marL="342900" indent="-342900">
              <a:buFont typeface="Arial" panose="020B0604020202020204" pitchFamily="34" charset="0"/>
              <a:buChar char="•"/>
            </a:pPr>
            <a:endParaRPr lang="en-US" sz="2400" dirty="0">
              <a:effectLst/>
              <a:latin typeface="+mj-lt"/>
              <a:ea typeface="Calibri" panose="020F0502020204030204" pitchFamily="34" charset="0"/>
            </a:endParaRPr>
          </a:p>
          <a:p>
            <a:pPr marL="342900" indent="-342900">
              <a:buFont typeface="Arial" panose="020B0604020202020204" pitchFamily="34" charset="0"/>
              <a:buChar char="•"/>
            </a:pPr>
            <a:r>
              <a:rPr lang="en-US" sz="2400" dirty="0">
                <a:effectLst/>
                <a:latin typeface="+mj-lt"/>
                <a:ea typeface="Calibri" panose="020F0502020204030204" pitchFamily="34" charset="0"/>
              </a:rPr>
              <a:t>The distance is now measured from the corner arc instead of the ball.</a:t>
            </a:r>
            <a:endParaRPr lang="en-US" sz="2400" dirty="0">
              <a:latin typeface="+mj-lt"/>
            </a:endParaRPr>
          </a:p>
        </p:txBody>
      </p:sp>
      <p:pic>
        <p:nvPicPr>
          <p:cNvPr id="6" name="Picture 5" descr="Diagram&#10;&#10;Description automatically generated with medium confidence">
            <a:extLst>
              <a:ext uri="{FF2B5EF4-FFF2-40B4-BE49-F238E27FC236}">
                <a16:creationId xmlns:a16="http://schemas.microsoft.com/office/drawing/2014/main" xmlns="" id="{D28740FF-561F-47EE-BC66-CB954ABA47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3183" y="2042757"/>
            <a:ext cx="4558836" cy="4251680"/>
          </a:xfrm>
          <a:prstGeom prst="rect">
            <a:avLst/>
          </a:prstGeom>
        </p:spPr>
      </p:pic>
    </p:spTree>
    <p:extLst>
      <p:ext uri="{BB962C8B-B14F-4D97-AF65-F5344CB8AC3E}">
        <p14:creationId xmlns:p14="http://schemas.microsoft.com/office/powerpoint/2010/main" val="218768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BB239A-BEA7-4C72-A56C-35501190682E}"/>
              </a:ext>
            </a:extLst>
          </p:cNvPr>
          <p:cNvSpPr>
            <a:spLocks noGrp="1"/>
          </p:cNvSpPr>
          <p:nvPr>
            <p:ph type="title"/>
          </p:nvPr>
        </p:nvSpPr>
        <p:spPr/>
        <p:txBody>
          <a:bodyPr/>
          <a:lstStyle/>
          <a:p>
            <a:r>
              <a:rPr lang="en-US" dirty="0"/>
              <a:t>2022-2023 NFHS soccer editorial changes</a:t>
            </a:r>
          </a:p>
        </p:txBody>
      </p:sp>
      <p:sp>
        <p:nvSpPr>
          <p:cNvPr id="3" name="Text Placeholder 2">
            <a:extLst>
              <a:ext uri="{FF2B5EF4-FFF2-40B4-BE49-F238E27FC236}">
                <a16:creationId xmlns:a16="http://schemas.microsoft.com/office/drawing/2014/main" xmlns="" id="{90C13F90-11A6-42D0-AACB-D3AB8E81511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71957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E43DDAF-7CFD-4CA5-8B9D-7A75E3F5F847}"/>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EAC55513-35FA-4B4E-BFCB-8BF197D97048}"/>
              </a:ext>
            </a:extLst>
          </p:cNvPr>
          <p:cNvSpPr>
            <a:spLocks noGrp="1"/>
          </p:cNvSpPr>
          <p:nvPr>
            <p:ph type="title"/>
          </p:nvPr>
        </p:nvSpPr>
        <p:spPr>
          <a:xfrm>
            <a:off x="1940985" y="563563"/>
            <a:ext cx="10026649" cy="1204912"/>
          </a:xfrm>
        </p:spPr>
        <p:txBody>
          <a:bodyPr/>
          <a:lstStyle/>
          <a:p>
            <a:r>
              <a:rPr lang="en-US" dirty="0"/>
              <a:t>Required equipment</a:t>
            </a:r>
            <a:br>
              <a:rPr lang="en-US" dirty="0"/>
            </a:br>
            <a:r>
              <a:rPr lang="en-US" dirty="0"/>
              <a:t>4-1-1</a:t>
            </a:r>
          </a:p>
        </p:txBody>
      </p:sp>
      <p:sp>
        <p:nvSpPr>
          <p:cNvPr id="6" name="TextBox 5">
            <a:extLst>
              <a:ext uri="{FF2B5EF4-FFF2-40B4-BE49-F238E27FC236}">
                <a16:creationId xmlns:a16="http://schemas.microsoft.com/office/drawing/2014/main" xmlns="" id="{C8988FB7-A449-4972-A118-1712A509E968}"/>
              </a:ext>
            </a:extLst>
          </p:cNvPr>
          <p:cNvSpPr txBox="1"/>
          <p:nvPr/>
        </p:nvSpPr>
        <p:spPr>
          <a:xfrm>
            <a:off x="7933765" y="2178424"/>
            <a:ext cx="4161864" cy="3785652"/>
          </a:xfrm>
          <a:prstGeom prst="rect">
            <a:avLst/>
          </a:prstGeom>
          <a:noFill/>
        </p:spPr>
        <p:txBody>
          <a:bodyPr wrap="square" rtlCol="0">
            <a:spAutoFit/>
          </a:bodyPr>
          <a:lstStyle/>
          <a:p>
            <a:pPr marR="0" lvl="0">
              <a:spcBef>
                <a:spcPts val="0"/>
              </a:spcBef>
              <a:spcAft>
                <a:spcPts val="0"/>
              </a:spcAft>
            </a:pPr>
            <a:r>
              <a:rPr lang="en-US" sz="1600" dirty="0">
                <a:effectLst/>
                <a:latin typeface="+mj-lt"/>
                <a:ea typeface="Calibri" panose="020F0502020204030204" pitchFamily="34" charset="0"/>
                <a:cs typeface="Times New Roman" panose="02020603050405020304" pitchFamily="18" charset="0"/>
              </a:rPr>
              <a:t>4-1-1 was reorganized to assist with easier flow and understanding.</a:t>
            </a:r>
          </a:p>
          <a:p>
            <a:pPr marR="0" lvl="0">
              <a:spcBef>
                <a:spcPts val="0"/>
              </a:spcBef>
              <a:spcAft>
                <a:spcPts val="0"/>
              </a:spcAft>
            </a:pPr>
            <a:r>
              <a:rPr lang="en-US" sz="1600" dirty="0" err="1">
                <a:effectLst/>
                <a:latin typeface="+mj-lt"/>
                <a:ea typeface="Calibri" panose="020F0502020204030204" pitchFamily="34" charset="0"/>
                <a:cs typeface="Times New Roman" panose="02020603050405020304" pitchFamily="18" charset="0"/>
              </a:rPr>
              <a:t>Shinguards</a:t>
            </a:r>
            <a:r>
              <a:rPr lang="en-US" sz="1600" dirty="0">
                <a:effectLst/>
                <a:latin typeface="+mj-lt"/>
                <a:ea typeface="Calibri" panose="020F0502020204030204" pitchFamily="34" charset="0"/>
                <a:cs typeface="Times New Roman" panose="02020603050405020304" pitchFamily="18" charset="0"/>
              </a:rPr>
              <a:t> must:</a:t>
            </a:r>
          </a:p>
          <a:p>
            <a:pPr marL="342900" marR="0" lvl="0" indent="-342900">
              <a:spcBef>
                <a:spcPts val="0"/>
              </a:spcBef>
              <a:spcAft>
                <a:spcPts val="0"/>
              </a:spcAft>
              <a:buFont typeface="Arial" panose="020B0604020202020204" pitchFamily="34" charset="0"/>
              <a:buChar char="•"/>
            </a:pPr>
            <a:r>
              <a:rPr lang="en-US" sz="1600" dirty="0">
                <a:effectLst/>
                <a:latin typeface="+mj-lt"/>
                <a:ea typeface="Calibri" panose="020F0502020204030204" pitchFamily="34" charset="0"/>
                <a:cs typeface="Times New Roman" panose="02020603050405020304" pitchFamily="18" charset="0"/>
              </a:rPr>
              <a:t>Provide adequate and reasonable protection.</a:t>
            </a:r>
          </a:p>
          <a:p>
            <a:pPr marL="342900" marR="0" lvl="0" indent="-342900">
              <a:spcBef>
                <a:spcPts val="0"/>
              </a:spcBef>
              <a:spcAft>
                <a:spcPts val="0"/>
              </a:spcAft>
              <a:buFont typeface="Arial" panose="020B0604020202020204" pitchFamily="34" charset="0"/>
              <a:buChar char="•"/>
            </a:pPr>
            <a:r>
              <a:rPr lang="en-US" sz="1600" dirty="0">
                <a:effectLst/>
                <a:latin typeface="+mj-lt"/>
                <a:ea typeface="Calibri" panose="020F0502020204030204" pitchFamily="34" charset="0"/>
                <a:cs typeface="Times New Roman" panose="02020603050405020304" pitchFamily="18" charset="0"/>
              </a:rPr>
              <a:t>Be professionally manufactured.</a:t>
            </a:r>
          </a:p>
          <a:p>
            <a:pPr marL="342900" marR="0" lvl="0" indent="-342900">
              <a:spcBef>
                <a:spcPts val="0"/>
              </a:spcBef>
              <a:spcAft>
                <a:spcPts val="0"/>
              </a:spcAft>
              <a:buFont typeface="Arial" panose="020B0604020202020204" pitchFamily="34" charset="0"/>
              <a:buChar char="•"/>
            </a:pPr>
            <a:r>
              <a:rPr lang="en-US" sz="1600" dirty="0">
                <a:effectLst/>
                <a:latin typeface="+mj-lt"/>
                <a:ea typeface="Calibri" panose="020F0502020204030204" pitchFamily="34" charset="0"/>
                <a:cs typeface="Times New Roman" panose="02020603050405020304" pitchFamily="18" charset="0"/>
              </a:rPr>
              <a:t>Be age and size-appropriate.</a:t>
            </a:r>
          </a:p>
          <a:p>
            <a:pPr marL="342900" marR="0" lvl="0" indent="-342900">
              <a:spcBef>
                <a:spcPts val="0"/>
              </a:spcBef>
              <a:spcAft>
                <a:spcPts val="0"/>
              </a:spcAft>
              <a:buFont typeface="Arial" panose="020B0604020202020204" pitchFamily="34" charset="0"/>
              <a:buChar char="•"/>
            </a:pPr>
            <a:r>
              <a:rPr lang="en-US" sz="1600" dirty="0">
                <a:effectLst/>
                <a:latin typeface="+mj-lt"/>
                <a:ea typeface="Calibri" panose="020F0502020204030204" pitchFamily="34" charset="0"/>
                <a:cs typeface="Times New Roman" panose="02020603050405020304" pitchFamily="18" charset="0"/>
              </a:rPr>
              <a:t>Not be altered to decrease protection.</a:t>
            </a:r>
          </a:p>
          <a:p>
            <a:pPr marL="342900" marR="0" lvl="0" indent="-342900">
              <a:spcBef>
                <a:spcPts val="0"/>
              </a:spcBef>
              <a:spcAft>
                <a:spcPts val="0"/>
              </a:spcAft>
              <a:buFont typeface="Arial" panose="020B0604020202020204" pitchFamily="34" charset="0"/>
              <a:buChar char="•"/>
            </a:pPr>
            <a:r>
              <a:rPr lang="en-US" sz="1600" dirty="0">
                <a:effectLst/>
                <a:latin typeface="+mj-lt"/>
                <a:ea typeface="Calibri" panose="020F0502020204030204" pitchFamily="34" charset="0"/>
                <a:cs typeface="Times New Roman" panose="02020603050405020304" pitchFamily="18" charset="0"/>
              </a:rPr>
              <a:t>Be worn under the socks and worn with the bottom edge no higher than 2 inches about the ankle.</a:t>
            </a:r>
          </a:p>
          <a:p>
            <a:pPr marL="342900" marR="0" lvl="0" indent="-342900">
              <a:spcBef>
                <a:spcPts val="0"/>
              </a:spcBef>
              <a:spcAft>
                <a:spcPts val="0"/>
              </a:spcAft>
              <a:buFont typeface="Arial" panose="020B0604020202020204" pitchFamily="34" charset="0"/>
              <a:buChar char="•"/>
            </a:pPr>
            <a:r>
              <a:rPr lang="en-US" sz="1600" dirty="0">
                <a:effectLst/>
                <a:latin typeface="+mj-lt"/>
                <a:ea typeface="Calibri" panose="020F0502020204030204" pitchFamily="34" charset="0"/>
                <a:cs typeface="Times New Roman" panose="02020603050405020304" pitchFamily="18" charset="0"/>
              </a:rPr>
              <a:t>Meet the NOCSAE standards at the time of manufacture.</a:t>
            </a:r>
          </a:p>
          <a:p>
            <a:pPr marL="342900" marR="0" lvl="0" indent="-342900">
              <a:spcBef>
                <a:spcPts val="0"/>
              </a:spcBef>
              <a:spcAft>
                <a:spcPts val="800"/>
              </a:spcAft>
              <a:buFont typeface="Arial" panose="020B0604020202020204" pitchFamily="34" charset="0"/>
              <a:buChar char="•"/>
            </a:pPr>
            <a:r>
              <a:rPr lang="en-US" sz="1600" dirty="0">
                <a:effectLst/>
                <a:latin typeface="+mj-lt"/>
                <a:ea typeface="Calibri" panose="020F0502020204030204" pitchFamily="34" charset="0"/>
              </a:rPr>
              <a:t>Additionally, shinguards must be worn properly.</a:t>
            </a:r>
            <a:endParaRPr lang="en-US" sz="1600" dirty="0">
              <a:latin typeface="+mj-lt"/>
            </a:endParaRPr>
          </a:p>
        </p:txBody>
      </p:sp>
      <p:pic>
        <p:nvPicPr>
          <p:cNvPr id="7" name="Picture 6" descr="Diagram&#10;&#10;Description automatically generated">
            <a:extLst>
              <a:ext uri="{FF2B5EF4-FFF2-40B4-BE49-F238E27FC236}">
                <a16:creationId xmlns:a16="http://schemas.microsoft.com/office/drawing/2014/main" xmlns="" id="{F77B7BD0-6E36-4F95-BF9B-CCFE640EA5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0579" y="2074971"/>
            <a:ext cx="6345936" cy="4206240"/>
          </a:xfrm>
          <a:prstGeom prst="rect">
            <a:avLst/>
          </a:prstGeom>
        </p:spPr>
      </p:pic>
    </p:spTree>
    <p:extLst>
      <p:ext uri="{BB962C8B-B14F-4D97-AF65-F5344CB8AC3E}">
        <p14:creationId xmlns:p14="http://schemas.microsoft.com/office/powerpoint/2010/main" val="3908868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E49869-DA7A-4AEA-898B-D9021B10EDDD}"/>
              </a:ext>
            </a:extLst>
          </p:cNvPr>
          <p:cNvSpPr>
            <a:spLocks noGrp="1"/>
          </p:cNvSpPr>
          <p:nvPr>
            <p:ph type="title"/>
          </p:nvPr>
        </p:nvSpPr>
        <p:spPr/>
        <p:txBody>
          <a:bodyPr/>
          <a:lstStyle/>
          <a:p>
            <a:r>
              <a:rPr lang="en-US" dirty="0"/>
              <a:t>Required equipment</a:t>
            </a:r>
            <a:br>
              <a:rPr lang="en-US" dirty="0"/>
            </a:br>
            <a:r>
              <a:rPr lang="en-US" dirty="0"/>
              <a:t>4-1-1 (SOCKS)</a:t>
            </a:r>
          </a:p>
        </p:txBody>
      </p:sp>
      <p:sp>
        <p:nvSpPr>
          <p:cNvPr id="3" name="Content Placeholder 2">
            <a:extLst>
              <a:ext uri="{FF2B5EF4-FFF2-40B4-BE49-F238E27FC236}">
                <a16:creationId xmlns:a16="http://schemas.microsoft.com/office/drawing/2014/main" xmlns="" id="{5E2AC6C4-B316-45AC-8354-967A324CA005}"/>
              </a:ext>
            </a:extLst>
          </p:cNvPr>
          <p:cNvSpPr>
            <a:spLocks noGrp="1"/>
          </p:cNvSpPr>
          <p:nvPr>
            <p:ph idx="1"/>
          </p:nvPr>
        </p:nvSpPr>
        <p:spPr>
          <a:xfrm>
            <a:off x="5936776" y="1989139"/>
            <a:ext cx="6186643" cy="4338637"/>
          </a:xfrm>
        </p:spPr>
        <p:txBody>
          <a:bodyPr/>
          <a:lstStyle/>
          <a:p>
            <a:pPr marL="0" indent="0" algn="l">
              <a:buNone/>
            </a:pPr>
            <a:endParaRPr lang="en-US" sz="2000" dirty="0">
              <a:latin typeface="Helvetica-Condensed"/>
            </a:endParaRPr>
          </a:p>
          <a:p>
            <a:r>
              <a:rPr lang="en-US" sz="2000" b="0" i="0" u="none" strike="noStrike" baseline="0" dirty="0">
                <a:latin typeface="Helvetica-Condensed"/>
              </a:rPr>
              <a:t>Teammates shall wear the same-colored socks.</a:t>
            </a:r>
          </a:p>
          <a:p>
            <a:r>
              <a:rPr lang="en-US" sz="2000" b="0" i="0" u="none" strike="noStrike" baseline="0" dirty="0">
                <a:latin typeface="Helvetica-Condensed"/>
              </a:rPr>
              <a:t>Visiting team players wear solid white socks </a:t>
            </a:r>
          </a:p>
          <a:p>
            <a:r>
              <a:rPr lang="en-US" sz="2000" b="0" i="0" u="none" strike="noStrike" baseline="0" dirty="0">
                <a:latin typeface="Helvetica-Condensed"/>
              </a:rPr>
              <a:t>Home team players wear socks of a single dominant color, but not necessarily the color of the jersey. </a:t>
            </a:r>
          </a:p>
          <a:p>
            <a:r>
              <a:rPr lang="en-US" sz="2000" b="0" i="0" u="none" strike="noStrike" baseline="0" dirty="0">
                <a:latin typeface="Helvetica-Condensed"/>
              </a:rPr>
              <a:t>If tape or a similar material (stays/straps) is applied externally to the socks, it must be of similar color as that part of the sock to which it is applied.</a:t>
            </a:r>
          </a:p>
          <a:p>
            <a:pPr marL="171450" indent="-171450">
              <a:buFont typeface="Arial" panose="020B0604020202020204" pitchFamily="34" charset="0"/>
              <a:buChar char="•"/>
            </a:pPr>
            <a:r>
              <a:rPr lang="en-US" sz="2000" b="0" i="0" u="none" strike="noStrike" baseline="0" dirty="0">
                <a:latin typeface="Helvetica-Condensed"/>
              </a:rPr>
              <a:t>If sock is modified by cutting off the foot of the sock, then any visible material worn under the sock and above the ankle must be of similar color to the predominant color of the sock. </a:t>
            </a:r>
          </a:p>
        </p:txBody>
      </p:sp>
      <p:sp>
        <p:nvSpPr>
          <p:cNvPr id="4" name="Footer Placeholder 3">
            <a:extLst>
              <a:ext uri="{FF2B5EF4-FFF2-40B4-BE49-F238E27FC236}">
                <a16:creationId xmlns:a16="http://schemas.microsoft.com/office/drawing/2014/main" xmlns="" id="{91CF2B79-9919-42A3-9BF6-4867047C51C7}"/>
              </a:ext>
            </a:extLst>
          </p:cNvPr>
          <p:cNvSpPr>
            <a:spLocks noGrp="1"/>
          </p:cNvSpPr>
          <p:nvPr>
            <p:ph type="ftr" sz="quarter" idx="11"/>
          </p:nvPr>
        </p:nvSpPr>
        <p:spPr/>
        <p:txBody>
          <a:bodyPr/>
          <a:lstStyle/>
          <a:p>
            <a:pPr>
              <a:defRPr/>
            </a:pPr>
            <a:r>
              <a:rPr lang="en-US"/>
              <a:t>www.nfhs.org</a:t>
            </a:r>
            <a:endParaRPr lang="en-US" dirty="0"/>
          </a:p>
        </p:txBody>
      </p:sp>
      <p:pic>
        <p:nvPicPr>
          <p:cNvPr id="6" name="Picture 5" descr="A picture containing text, vector graphics&#10;&#10;Description automatically generated">
            <a:extLst>
              <a:ext uri="{FF2B5EF4-FFF2-40B4-BE49-F238E27FC236}">
                <a16:creationId xmlns:a16="http://schemas.microsoft.com/office/drawing/2014/main" xmlns="" id="{BB5E08B1-AE17-4A1F-AAB9-9D67A19F5F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7126" y="1925604"/>
            <a:ext cx="4382700" cy="4465706"/>
          </a:xfrm>
          <a:prstGeom prst="rect">
            <a:avLst/>
          </a:prstGeom>
        </p:spPr>
      </p:pic>
    </p:spTree>
    <p:extLst>
      <p:ext uri="{BB962C8B-B14F-4D97-AF65-F5344CB8AC3E}">
        <p14:creationId xmlns:p14="http://schemas.microsoft.com/office/powerpoint/2010/main" val="158330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E43DDAF-7CFD-4CA5-8B9D-7A75E3F5F847}"/>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0EF46A4E-97C7-48AE-9A3B-F4D5DE6BB0B0}"/>
              </a:ext>
            </a:extLst>
          </p:cNvPr>
          <p:cNvSpPr>
            <a:spLocks noGrp="1"/>
          </p:cNvSpPr>
          <p:nvPr>
            <p:ph type="title"/>
          </p:nvPr>
        </p:nvSpPr>
        <p:spPr>
          <a:xfrm>
            <a:off x="1940985" y="563563"/>
            <a:ext cx="10026649" cy="1204912"/>
          </a:xfrm>
        </p:spPr>
        <p:txBody>
          <a:bodyPr/>
          <a:lstStyle/>
          <a:p>
            <a:r>
              <a:rPr lang="en-US" dirty="0"/>
              <a:t>Offside</a:t>
            </a:r>
            <a:br>
              <a:rPr lang="en-US" dirty="0"/>
            </a:br>
            <a:r>
              <a:rPr lang="en-US" dirty="0"/>
              <a:t>11-1-4</a:t>
            </a:r>
            <a:r>
              <a:rPr lang="en-US" cap="none" dirty="0"/>
              <a:t>b</a:t>
            </a:r>
          </a:p>
        </p:txBody>
      </p:sp>
      <p:sp>
        <p:nvSpPr>
          <p:cNvPr id="6" name="TextBox 5">
            <a:extLst>
              <a:ext uri="{FF2B5EF4-FFF2-40B4-BE49-F238E27FC236}">
                <a16:creationId xmlns:a16="http://schemas.microsoft.com/office/drawing/2014/main" xmlns="" id="{83A4654A-C4BF-4BB1-814C-BB5E861A2DB7}"/>
              </a:ext>
            </a:extLst>
          </p:cNvPr>
          <p:cNvSpPr txBox="1"/>
          <p:nvPr/>
        </p:nvSpPr>
        <p:spPr>
          <a:xfrm>
            <a:off x="1606565" y="2045088"/>
            <a:ext cx="9843907" cy="865173"/>
          </a:xfrm>
          <a:prstGeom prst="rect">
            <a:avLst/>
          </a:prstGeom>
          <a:noFill/>
        </p:spPr>
        <p:txBody>
          <a:bodyPr wrap="square" rtlCol="0">
            <a:spAutoFit/>
          </a:bodyPr>
          <a:lstStyle/>
          <a:p>
            <a:pPr marR="0" lvl="0">
              <a:lnSpc>
                <a:spcPct val="107000"/>
              </a:lnSpc>
              <a:spcBef>
                <a:spcPts val="0"/>
              </a:spcBef>
              <a:spcAft>
                <a:spcPts val="800"/>
              </a:spcAft>
            </a:pPr>
            <a:r>
              <a:rPr lang="en-US" sz="2400" dirty="0">
                <a:effectLst/>
                <a:latin typeface="+mj-lt"/>
                <a:ea typeface="Calibri" panose="020F0502020204030204" pitchFamily="34" charset="0"/>
              </a:rPr>
              <a:t>11-1-4b was revised to clarify that offside shall be ruled if the player is gaining an advantage by being in an offside position.</a:t>
            </a:r>
            <a:endParaRPr lang="en-US" sz="5400" dirty="0">
              <a:latin typeface="+mj-lt"/>
            </a:endParaRPr>
          </a:p>
        </p:txBody>
      </p:sp>
      <p:sp>
        <p:nvSpPr>
          <p:cNvPr id="8" name="TextBox 7">
            <a:extLst>
              <a:ext uri="{FF2B5EF4-FFF2-40B4-BE49-F238E27FC236}">
                <a16:creationId xmlns:a16="http://schemas.microsoft.com/office/drawing/2014/main" xmlns="" id="{40856D55-E11E-4ED2-AF06-94D74B65BEB7}"/>
              </a:ext>
            </a:extLst>
          </p:cNvPr>
          <p:cNvSpPr txBox="1"/>
          <p:nvPr/>
        </p:nvSpPr>
        <p:spPr>
          <a:xfrm>
            <a:off x="8685886" y="3186874"/>
            <a:ext cx="3064154" cy="2050690"/>
          </a:xfrm>
          <a:prstGeom prst="rect">
            <a:avLst/>
          </a:prstGeom>
          <a:noFill/>
        </p:spPr>
        <p:txBody>
          <a:bodyPr wrap="square" rtlCol="0">
            <a:spAutoFit/>
          </a:bodyPr>
          <a:lstStyle/>
          <a:p>
            <a:pPr marR="0" lvl="0">
              <a:lnSpc>
                <a:spcPct val="107000"/>
              </a:lnSpc>
              <a:spcBef>
                <a:spcPts val="0"/>
              </a:spcBef>
              <a:spcAft>
                <a:spcPts val="800"/>
              </a:spcAft>
            </a:pPr>
            <a:r>
              <a:rPr lang="en-US" sz="2400" dirty="0">
                <a:effectLst/>
                <a:latin typeface="+mj-lt"/>
                <a:ea typeface="Calibri" panose="020F0502020204030204" pitchFamily="34" charset="0"/>
              </a:rPr>
              <a:t>In this </a:t>
            </a:r>
            <a:r>
              <a:rPr lang="en-US" sz="2400" dirty="0" err="1">
                <a:effectLst/>
                <a:latin typeface="+mj-lt"/>
                <a:ea typeface="Calibri" panose="020F0502020204030204" pitchFamily="34" charset="0"/>
              </a:rPr>
              <a:t>MechaniGram</a:t>
            </a:r>
            <a:r>
              <a:rPr lang="en-US" sz="2400" dirty="0">
                <a:effectLst/>
                <a:latin typeface="+mj-lt"/>
                <a:ea typeface="Calibri" panose="020F0502020204030204" pitchFamily="34" charset="0"/>
              </a:rPr>
              <a:t>, </a:t>
            </a:r>
            <a:r>
              <a:rPr lang="en-US" sz="2400" b="1" dirty="0">
                <a:effectLst/>
                <a:latin typeface="+mj-lt"/>
                <a:ea typeface="Calibri" panose="020F0502020204030204" pitchFamily="34" charset="0"/>
              </a:rPr>
              <a:t>A10 is offside </a:t>
            </a:r>
            <a:r>
              <a:rPr lang="en-US" sz="2400" dirty="0">
                <a:effectLst/>
                <a:latin typeface="+mj-lt"/>
                <a:ea typeface="Calibri" panose="020F0502020204030204" pitchFamily="34" charset="0"/>
              </a:rPr>
              <a:t>since the player is receiving the ball from a deliberate save by the goalkeeper.</a:t>
            </a:r>
            <a:endParaRPr lang="en-US" sz="5400" dirty="0">
              <a:latin typeface="+mj-lt"/>
            </a:endParaRPr>
          </a:p>
        </p:txBody>
      </p:sp>
      <p:pic>
        <p:nvPicPr>
          <p:cNvPr id="3" name="Picture 2" descr="Chart&#10;&#10;Description automatically generated">
            <a:extLst>
              <a:ext uri="{FF2B5EF4-FFF2-40B4-BE49-F238E27FC236}">
                <a16:creationId xmlns:a16="http://schemas.microsoft.com/office/drawing/2014/main" xmlns="" id="{8541DB8E-BC8F-476B-98B4-3283EC28AA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3256" y="3023878"/>
            <a:ext cx="6876469" cy="3196955"/>
          </a:xfrm>
          <a:prstGeom prst="rect">
            <a:avLst/>
          </a:prstGeom>
        </p:spPr>
      </p:pic>
    </p:spTree>
    <p:extLst>
      <p:ext uri="{BB962C8B-B14F-4D97-AF65-F5344CB8AC3E}">
        <p14:creationId xmlns:p14="http://schemas.microsoft.com/office/powerpoint/2010/main" val="3036632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E43DDAF-7CFD-4CA5-8B9D-7A75E3F5F847}"/>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0EF46A4E-97C7-48AE-9A3B-F4D5DE6BB0B0}"/>
              </a:ext>
            </a:extLst>
          </p:cNvPr>
          <p:cNvSpPr>
            <a:spLocks noGrp="1"/>
          </p:cNvSpPr>
          <p:nvPr>
            <p:ph type="title"/>
          </p:nvPr>
        </p:nvSpPr>
        <p:spPr>
          <a:xfrm>
            <a:off x="1940985" y="563563"/>
            <a:ext cx="10026649" cy="1204912"/>
          </a:xfrm>
        </p:spPr>
        <p:txBody>
          <a:bodyPr/>
          <a:lstStyle/>
          <a:p>
            <a:r>
              <a:rPr lang="en-US" dirty="0"/>
              <a:t>Offside</a:t>
            </a:r>
            <a:br>
              <a:rPr lang="en-US" dirty="0"/>
            </a:br>
            <a:r>
              <a:rPr lang="en-US" dirty="0"/>
              <a:t>11-1-4</a:t>
            </a:r>
            <a:r>
              <a:rPr lang="en-US" cap="none" dirty="0"/>
              <a:t>b</a:t>
            </a:r>
          </a:p>
        </p:txBody>
      </p:sp>
      <p:sp>
        <p:nvSpPr>
          <p:cNvPr id="8" name="TextBox 7">
            <a:extLst>
              <a:ext uri="{FF2B5EF4-FFF2-40B4-BE49-F238E27FC236}">
                <a16:creationId xmlns:a16="http://schemas.microsoft.com/office/drawing/2014/main" xmlns="" id="{40856D55-E11E-4ED2-AF06-94D74B65BEB7}"/>
              </a:ext>
            </a:extLst>
          </p:cNvPr>
          <p:cNvSpPr txBox="1"/>
          <p:nvPr/>
        </p:nvSpPr>
        <p:spPr>
          <a:xfrm>
            <a:off x="8685886" y="3186874"/>
            <a:ext cx="3064154" cy="2445862"/>
          </a:xfrm>
          <a:prstGeom prst="rect">
            <a:avLst/>
          </a:prstGeom>
          <a:noFill/>
        </p:spPr>
        <p:txBody>
          <a:bodyPr wrap="square" rtlCol="0">
            <a:spAutoFit/>
          </a:bodyPr>
          <a:lstStyle/>
          <a:p>
            <a:pPr marR="0" lvl="0">
              <a:lnSpc>
                <a:spcPct val="107000"/>
              </a:lnSpc>
              <a:spcBef>
                <a:spcPts val="0"/>
              </a:spcBef>
              <a:spcAft>
                <a:spcPts val="800"/>
              </a:spcAft>
            </a:pPr>
            <a:r>
              <a:rPr lang="en-US" sz="2400" dirty="0">
                <a:effectLst/>
                <a:latin typeface="+mj-lt"/>
                <a:ea typeface="Calibri" panose="020F0502020204030204" pitchFamily="34" charset="0"/>
              </a:rPr>
              <a:t>In this </a:t>
            </a:r>
            <a:r>
              <a:rPr lang="en-US" sz="2400" dirty="0" err="1">
                <a:effectLst/>
                <a:latin typeface="+mj-lt"/>
                <a:ea typeface="Calibri" panose="020F0502020204030204" pitchFamily="34" charset="0"/>
              </a:rPr>
              <a:t>MechaniGram</a:t>
            </a:r>
            <a:r>
              <a:rPr lang="en-US" sz="2400" dirty="0">
                <a:effectLst/>
                <a:latin typeface="+mj-lt"/>
                <a:ea typeface="Calibri" panose="020F0502020204030204" pitchFamily="34" charset="0"/>
              </a:rPr>
              <a:t>, </a:t>
            </a:r>
            <a:r>
              <a:rPr lang="en-US" sz="2400" b="1" dirty="0">
                <a:effectLst/>
                <a:latin typeface="+mj-lt"/>
                <a:ea typeface="Calibri" panose="020F0502020204030204" pitchFamily="34" charset="0"/>
              </a:rPr>
              <a:t>A10 is offside </a:t>
            </a:r>
            <a:r>
              <a:rPr lang="en-US" sz="2400" dirty="0">
                <a:effectLst/>
                <a:latin typeface="+mj-lt"/>
                <a:ea typeface="Calibri" panose="020F0502020204030204" pitchFamily="34" charset="0"/>
              </a:rPr>
              <a:t>since the player is gaining an advantage by playin</a:t>
            </a:r>
            <a:r>
              <a:rPr lang="en-US" sz="2400" dirty="0">
                <a:latin typeface="+mj-lt"/>
                <a:ea typeface="Calibri" panose="020F0502020204030204" pitchFamily="34" charset="0"/>
              </a:rPr>
              <a:t>g the ball after it hits the post.</a:t>
            </a:r>
            <a:endParaRPr lang="en-US" sz="5400" dirty="0">
              <a:latin typeface="+mj-lt"/>
            </a:endParaRPr>
          </a:p>
        </p:txBody>
      </p:sp>
      <p:pic>
        <p:nvPicPr>
          <p:cNvPr id="3" name="Picture 2" descr="Chart&#10;&#10;Description automatically generated">
            <a:extLst>
              <a:ext uri="{FF2B5EF4-FFF2-40B4-BE49-F238E27FC236}">
                <a16:creationId xmlns:a16="http://schemas.microsoft.com/office/drawing/2014/main" xmlns="" id="{DB7D00D8-E22E-4CB9-BEEE-04AC8726D4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915" y="2968291"/>
            <a:ext cx="6915288" cy="3222068"/>
          </a:xfrm>
          <a:prstGeom prst="rect">
            <a:avLst/>
          </a:prstGeom>
        </p:spPr>
      </p:pic>
      <p:sp>
        <p:nvSpPr>
          <p:cNvPr id="7" name="TextBox 6">
            <a:extLst>
              <a:ext uri="{FF2B5EF4-FFF2-40B4-BE49-F238E27FC236}">
                <a16:creationId xmlns:a16="http://schemas.microsoft.com/office/drawing/2014/main" xmlns="" id="{0F660B09-42A9-44D2-B399-D5494A442279}"/>
              </a:ext>
            </a:extLst>
          </p:cNvPr>
          <p:cNvSpPr txBox="1"/>
          <p:nvPr/>
        </p:nvSpPr>
        <p:spPr>
          <a:xfrm>
            <a:off x="1606565" y="2045088"/>
            <a:ext cx="9843907" cy="865173"/>
          </a:xfrm>
          <a:prstGeom prst="rect">
            <a:avLst/>
          </a:prstGeom>
          <a:noFill/>
        </p:spPr>
        <p:txBody>
          <a:bodyPr wrap="square" rtlCol="0">
            <a:spAutoFit/>
          </a:bodyPr>
          <a:lstStyle/>
          <a:p>
            <a:pPr marR="0" lvl="0">
              <a:lnSpc>
                <a:spcPct val="107000"/>
              </a:lnSpc>
              <a:spcBef>
                <a:spcPts val="0"/>
              </a:spcBef>
              <a:spcAft>
                <a:spcPts val="800"/>
              </a:spcAft>
            </a:pPr>
            <a:r>
              <a:rPr lang="en-US" sz="2400" dirty="0">
                <a:effectLst/>
                <a:latin typeface="+mj-lt"/>
                <a:ea typeface="Calibri" panose="020F0502020204030204" pitchFamily="34" charset="0"/>
              </a:rPr>
              <a:t>11-1-4b was revised to clarify that offside shall be ruled if the player is gaining an advantage by being in an offside position.</a:t>
            </a:r>
            <a:endParaRPr lang="en-US" sz="5400" dirty="0">
              <a:latin typeface="+mj-lt"/>
            </a:endParaRPr>
          </a:p>
        </p:txBody>
      </p:sp>
    </p:spTree>
    <p:extLst>
      <p:ext uri="{BB962C8B-B14F-4D97-AF65-F5344CB8AC3E}">
        <p14:creationId xmlns:p14="http://schemas.microsoft.com/office/powerpoint/2010/main" val="3827426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Points of emphasis</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688695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79A37743-6B4A-4435-897F-55B91C698251}"/>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14432FBB-F575-4553-B2E8-DAAE4CE5E60C}"/>
              </a:ext>
            </a:extLst>
          </p:cNvPr>
          <p:cNvSpPr>
            <a:spLocks noGrp="1"/>
          </p:cNvSpPr>
          <p:nvPr>
            <p:ph type="title"/>
          </p:nvPr>
        </p:nvSpPr>
        <p:spPr>
          <a:xfrm>
            <a:off x="1940985" y="525463"/>
            <a:ext cx="10026649" cy="1204912"/>
          </a:xfrm>
        </p:spPr>
        <p:txBody>
          <a:bodyPr/>
          <a:lstStyle/>
          <a:p>
            <a:r>
              <a:rPr lang="en-US" dirty="0"/>
              <a:t>sportsmanship</a:t>
            </a:r>
          </a:p>
        </p:txBody>
      </p:sp>
      <p:sp>
        <p:nvSpPr>
          <p:cNvPr id="6" name="Content Placeholder 2">
            <a:extLst>
              <a:ext uri="{FF2B5EF4-FFF2-40B4-BE49-F238E27FC236}">
                <a16:creationId xmlns:a16="http://schemas.microsoft.com/office/drawing/2014/main" xmlns="" id="{8F63B621-A8A1-4EAA-90ED-8F38A491ECF8}"/>
              </a:ext>
            </a:extLst>
          </p:cNvPr>
          <p:cNvSpPr txBox="1">
            <a:spLocks/>
          </p:cNvSpPr>
          <p:nvPr/>
        </p:nvSpPr>
        <p:spPr bwMode="auto">
          <a:xfrm>
            <a:off x="7221070" y="2519887"/>
            <a:ext cx="4901454" cy="3423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R="0" lvl="0">
              <a:lnSpc>
                <a:spcPct val="107000"/>
              </a:lnSpc>
              <a:spcBef>
                <a:spcPts val="0"/>
              </a:spcBef>
              <a:spcAft>
                <a:spcPts val="0"/>
              </a:spcAft>
              <a:buFont typeface="Arial" panose="020B0604020202020204" pitchFamily="34" charset="0"/>
              <a:buChar char="•"/>
            </a:pPr>
            <a:r>
              <a:rPr lang="en-US" sz="1800" dirty="0">
                <a:effectLst/>
                <a:latin typeface="+mj-lt"/>
                <a:ea typeface="Calibri" panose="020F0502020204030204" pitchFamily="34" charset="0"/>
                <a:cs typeface="Times New Roman" panose="02020603050405020304" pitchFamily="18" charset="0"/>
              </a:rPr>
              <a:t>The NFHS is concerned that unsporting behavior in education-based athletic has increased across all sports. As a result, the NFHS has made sportsmanship the no. 1 Point of Emphasis for the 2022-23 school year.</a:t>
            </a:r>
          </a:p>
          <a:p>
            <a:pPr marR="0" lvl="0">
              <a:lnSpc>
                <a:spcPct val="107000"/>
              </a:lnSpc>
              <a:spcBef>
                <a:spcPts val="0"/>
              </a:spcBef>
              <a:spcAft>
                <a:spcPts val="0"/>
              </a:spcAft>
              <a:buFont typeface="Arial" panose="020B0604020202020204" pitchFamily="34" charset="0"/>
              <a:buChar char="•"/>
            </a:pPr>
            <a:r>
              <a:rPr lang="en-US" sz="1800" dirty="0">
                <a:effectLst/>
                <a:latin typeface="+mj-lt"/>
                <a:ea typeface="Calibri" panose="020F0502020204030204" pitchFamily="34" charset="0"/>
                <a:cs typeface="Times New Roman" panose="02020603050405020304" pitchFamily="18" charset="0"/>
              </a:rPr>
              <a:t>The interscholastic coach is responsible for setting the tone at athletic contests and must act in a sportsmanlike manner.</a:t>
            </a:r>
          </a:p>
          <a:p>
            <a:pPr>
              <a:lnSpc>
                <a:spcPct val="107000"/>
              </a:lnSpc>
              <a:spcBef>
                <a:spcPts val="0"/>
              </a:spcBef>
              <a:spcAft>
                <a:spcPts val="800"/>
              </a:spcAft>
              <a:buFont typeface="Arial" panose="020B0604020202020204" pitchFamily="34" charset="0"/>
              <a:buChar char="•"/>
            </a:pPr>
            <a:r>
              <a:rPr lang="en-US" sz="1800" dirty="0">
                <a:effectLst/>
                <a:latin typeface="+mj-lt"/>
                <a:ea typeface="Calibri" panose="020F0502020204030204" pitchFamily="34" charset="0"/>
              </a:rPr>
              <a:t>If coaches are complaining constantly about the decision of contest officials, spectators are likely to do the same.</a:t>
            </a:r>
            <a:endParaRPr lang="en-US" sz="1800" dirty="0">
              <a:latin typeface="+mj-lt"/>
              <a:cs typeface="Arial" panose="020B0604020202020204" pitchFamily="34" charset="0"/>
            </a:endParaRPr>
          </a:p>
        </p:txBody>
      </p:sp>
      <p:pic>
        <p:nvPicPr>
          <p:cNvPr id="7" name="Content Placeholder 7" descr="A picture containing text, vector graphics&#10;&#10;Description automatically generated">
            <a:extLst>
              <a:ext uri="{FF2B5EF4-FFF2-40B4-BE49-F238E27FC236}">
                <a16:creationId xmlns:a16="http://schemas.microsoft.com/office/drawing/2014/main" xmlns="" id="{95CD3428-B41A-4187-8568-7F1130CCF00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68594" y="1966316"/>
            <a:ext cx="5648498" cy="4427760"/>
          </a:xfrm>
        </p:spPr>
      </p:pic>
    </p:spTree>
    <p:extLst>
      <p:ext uri="{BB962C8B-B14F-4D97-AF65-F5344CB8AC3E}">
        <p14:creationId xmlns:p14="http://schemas.microsoft.com/office/powerpoint/2010/main" val="3926687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319706F-06A3-4741-8123-B538A5DE4D87}"/>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xmlns="" id="{F05DE17B-40D7-4BF5-B804-D565B6A300CB}"/>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5DC64944-E177-4B72-B4D5-A730B5F66835}"/>
              </a:ext>
            </a:extLst>
          </p:cNvPr>
          <p:cNvSpPr txBox="1">
            <a:spLocks/>
          </p:cNvSpPr>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sportsmanship</a:t>
            </a:r>
            <a:endParaRPr lang="en-US" dirty="0"/>
          </a:p>
        </p:txBody>
      </p:sp>
      <p:sp>
        <p:nvSpPr>
          <p:cNvPr id="6" name="TextBox 5">
            <a:extLst>
              <a:ext uri="{FF2B5EF4-FFF2-40B4-BE49-F238E27FC236}">
                <a16:creationId xmlns:a16="http://schemas.microsoft.com/office/drawing/2014/main" xmlns="" id="{7E9FCF0A-BEF0-4E6D-9EF6-B26888A66178}"/>
              </a:ext>
            </a:extLst>
          </p:cNvPr>
          <p:cNvSpPr txBox="1"/>
          <p:nvPr/>
        </p:nvSpPr>
        <p:spPr>
          <a:xfrm>
            <a:off x="7965390" y="2335220"/>
            <a:ext cx="4063255" cy="3733971"/>
          </a:xfrm>
          <a:prstGeom prst="rect">
            <a:avLst/>
          </a:prstGeom>
          <a:noFill/>
        </p:spPr>
        <p:txBody>
          <a:bodyPr wrap="square" rtlCol="0">
            <a:spAutoFit/>
          </a:bodyPr>
          <a:lstStyle/>
          <a:p>
            <a:pPr marL="457200" marR="0" lvl="0" indent="-457200">
              <a:lnSpc>
                <a:spcPct val="107000"/>
              </a:lnSpc>
              <a:spcBef>
                <a:spcPts val="0"/>
              </a:spcBef>
              <a:spcAft>
                <a:spcPts val="80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A positive, open line of communication between officials and coaches ultimately leads to better behavior by student-athletes.</a:t>
            </a:r>
          </a:p>
          <a:p>
            <a:pPr marL="457200" marR="0" lvl="0" indent="-457200">
              <a:lnSpc>
                <a:spcPct val="107000"/>
              </a:lnSpc>
              <a:spcBef>
                <a:spcPts val="0"/>
              </a:spcBef>
              <a:spcAft>
                <a:spcPts val="800"/>
              </a:spcAft>
              <a:buFont typeface="Arial" panose="020B0604020202020204" pitchFamily="34" charset="0"/>
              <a:buChar char="•"/>
            </a:pPr>
            <a:r>
              <a:rPr lang="en-US" sz="2400" dirty="0">
                <a:latin typeface="+mj-lt"/>
                <a:ea typeface="Calibri" panose="020F0502020204030204" pitchFamily="34" charset="0"/>
                <a:cs typeface="Times New Roman" panose="02020603050405020304" pitchFamily="18" charset="0"/>
              </a:rPr>
              <a:t>Good sporting behavior is expected before, during and after every contest.</a:t>
            </a:r>
            <a:endParaRPr lang="en-US" sz="2400" dirty="0">
              <a:effectLst/>
              <a:latin typeface="+mj-lt"/>
              <a:ea typeface="Calibri" panose="020F0502020204030204" pitchFamily="34" charset="0"/>
              <a:cs typeface="Times New Roman" panose="02020603050405020304" pitchFamily="18" charset="0"/>
            </a:endParaRPr>
          </a:p>
        </p:txBody>
      </p:sp>
      <p:pic>
        <p:nvPicPr>
          <p:cNvPr id="7" name="Picture 6" descr="Graphical user interface, application&#10;&#10;Description automatically generated">
            <a:extLst>
              <a:ext uri="{FF2B5EF4-FFF2-40B4-BE49-F238E27FC236}">
                <a16:creationId xmlns:a16="http://schemas.microsoft.com/office/drawing/2014/main" xmlns="" id="{B84CCCE9-575C-4890-932D-5E2A5BFE16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7276" y="1963271"/>
            <a:ext cx="6468034" cy="4477870"/>
          </a:xfrm>
          <a:prstGeom prst="rect">
            <a:avLst/>
          </a:prstGeom>
        </p:spPr>
      </p:pic>
    </p:spTree>
    <p:extLst>
      <p:ext uri="{BB962C8B-B14F-4D97-AF65-F5344CB8AC3E}">
        <p14:creationId xmlns:p14="http://schemas.microsoft.com/office/powerpoint/2010/main" val="1647284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A2C74347-6A68-476C-A5D3-D783F8A9DC5D}"/>
              </a:ext>
            </a:extLst>
          </p:cNvPr>
          <p:cNvSpPr>
            <a:spLocks noGrp="1"/>
          </p:cNvSpPr>
          <p:nvPr>
            <p:ph type="ftr" sz="quarter" idx="11"/>
          </p:nvPr>
        </p:nvSpPr>
        <p:spPr/>
        <p:txBody>
          <a:bodyPr/>
          <a:lstStyle/>
          <a:p>
            <a:pPr>
              <a:defRPr/>
            </a:pPr>
            <a:r>
              <a:rPr lang="en-US"/>
              <a:t>www.nfhs.org</a:t>
            </a:r>
            <a:endParaRPr lang="en-US" dirty="0"/>
          </a:p>
        </p:txBody>
      </p:sp>
      <p:sp>
        <p:nvSpPr>
          <p:cNvPr id="5" name="Title 1">
            <a:extLst>
              <a:ext uri="{FF2B5EF4-FFF2-40B4-BE49-F238E27FC236}">
                <a16:creationId xmlns:a16="http://schemas.microsoft.com/office/drawing/2014/main" xmlns="" id="{511B0D4E-8CF1-424B-BA9A-3E8AF4409765}"/>
              </a:ext>
            </a:extLst>
          </p:cNvPr>
          <p:cNvSpPr>
            <a:spLocks noGrp="1"/>
          </p:cNvSpPr>
          <p:nvPr>
            <p:ph type="title"/>
          </p:nvPr>
        </p:nvSpPr>
        <p:spPr>
          <a:xfrm>
            <a:off x="1940985" y="525463"/>
            <a:ext cx="10026649" cy="1204912"/>
          </a:xfrm>
        </p:spPr>
        <p:txBody>
          <a:bodyPr/>
          <a:lstStyle/>
          <a:p>
            <a:r>
              <a:rPr lang="en-US" dirty="0"/>
              <a:t>sportsmanship</a:t>
            </a:r>
          </a:p>
        </p:txBody>
      </p:sp>
      <p:sp>
        <p:nvSpPr>
          <p:cNvPr id="6" name="Content Placeholder 2">
            <a:extLst>
              <a:ext uri="{FF2B5EF4-FFF2-40B4-BE49-F238E27FC236}">
                <a16:creationId xmlns:a16="http://schemas.microsoft.com/office/drawing/2014/main" xmlns="" id="{8B2CD55B-7DDC-4B46-B787-5BDC47D51306}"/>
              </a:ext>
            </a:extLst>
          </p:cNvPr>
          <p:cNvSpPr>
            <a:spLocks noGrp="1"/>
          </p:cNvSpPr>
          <p:nvPr>
            <p:ph idx="1"/>
          </p:nvPr>
        </p:nvSpPr>
        <p:spPr>
          <a:xfrm>
            <a:off x="5883088" y="2094219"/>
            <a:ext cx="5748619" cy="3426481"/>
          </a:xfrm>
        </p:spPr>
        <p:txBody>
          <a:bodyPr/>
          <a:lstStyle/>
          <a:p>
            <a:pPr marR="0" lvl="0">
              <a:lnSpc>
                <a:spcPct val="107000"/>
              </a:lnSpc>
              <a:spcBef>
                <a:spcPts val="0"/>
              </a:spcBef>
              <a:spcAft>
                <a:spcPts val="0"/>
              </a:spcAft>
              <a:buFont typeface="Arial" panose="020B0604020202020204" pitchFamily="34" charset="0"/>
              <a:buChar char="•"/>
            </a:pPr>
            <a:r>
              <a:rPr lang="en-US" sz="2100" dirty="0">
                <a:effectLst/>
                <a:latin typeface="+mj-lt"/>
                <a:ea typeface="Calibri" panose="020F0502020204030204" pitchFamily="34" charset="0"/>
              </a:rPr>
              <a:t>Contest officials should never engage with spectators who are exhibiting unsporting behavior. Instead, school </a:t>
            </a:r>
            <a:r>
              <a:rPr lang="en-US" sz="2100" dirty="0">
                <a:effectLst/>
                <a:latin typeface="+mj-lt"/>
                <a:ea typeface="Calibri" panose="020F0502020204030204" pitchFamily="34" charset="0"/>
                <a:cs typeface="Times New Roman" panose="02020603050405020304" pitchFamily="18" charset="0"/>
              </a:rPr>
              <a:t>administration, or in their absence, the home team’s head coach is responsible for dealing with unruly spectators.</a:t>
            </a:r>
          </a:p>
          <a:p>
            <a:pPr marR="0" lvl="0">
              <a:lnSpc>
                <a:spcPct val="107000"/>
              </a:lnSpc>
              <a:spcBef>
                <a:spcPts val="0"/>
              </a:spcBef>
              <a:spcAft>
                <a:spcPts val="0"/>
              </a:spcAft>
              <a:buFont typeface="Arial" panose="020B0604020202020204" pitchFamily="34" charset="0"/>
              <a:buChar char="•"/>
            </a:pPr>
            <a:r>
              <a:rPr lang="en-US" sz="2100" dirty="0">
                <a:effectLst/>
                <a:latin typeface="+mj-lt"/>
                <a:ea typeface="Calibri" panose="020F0502020204030204" pitchFamily="34" charset="0"/>
                <a:cs typeface="Times New Roman" panose="02020603050405020304" pitchFamily="18" charset="0"/>
              </a:rPr>
              <a:t>The NFHS is concerned about unsporting behavior inhibiting the recruitment and retainment of officials.</a:t>
            </a:r>
          </a:p>
          <a:p>
            <a:pPr marR="0" lvl="0">
              <a:lnSpc>
                <a:spcPct val="107000"/>
              </a:lnSpc>
              <a:spcBef>
                <a:spcPts val="0"/>
              </a:spcBef>
              <a:spcAft>
                <a:spcPts val="800"/>
              </a:spcAft>
              <a:buFont typeface="Arial" panose="020B0604020202020204" pitchFamily="34" charset="0"/>
              <a:buChar char="•"/>
            </a:pPr>
            <a:r>
              <a:rPr lang="en-US" sz="2100" dirty="0">
                <a:effectLst/>
                <a:latin typeface="+mj-lt"/>
                <a:ea typeface="Calibri" panose="020F0502020204030204" pitchFamily="34" charset="0"/>
              </a:rPr>
              <a:t>In addition, an environment with demeaning language, taunting and/or hate speech directed at players does not further the mission of education-based activity programs.</a:t>
            </a:r>
            <a:endParaRPr lang="en-US" sz="2100" dirty="0">
              <a:latin typeface="+mj-lt"/>
              <a:cs typeface="Arial" panose="020B0604020202020204" pitchFamily="34" charset="0"/>
            </a:endParaRPr>
          </a:p>
        </p:txBody>
      </p:sp>
      <p:pic>
        <p:nvPicPr>
          <p:cNvPr id="9" name="Picture 8" descr="A picture containing text&#10;&#10;Description automatically generated">
            <a:extLst>
              <a:ext uri="{FF2B5EF4-FFF2-40B4-BE49-F238E27FC236}">
                <a16:creationId xmlns:a16="http://schemas.microsoft.com/office/drawing/2014/main" xmlns="" id="{243FC0F5-0695-92B7-BA18-959F715EC0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8677" y="2152252"/>
            <a:ext cx="4309735" cy="4082907"/>
          </a:xfrm>
          <a:prstGeom prst="rect">
            <a:avLst/>
          </a:prstGeom>
        </p:spPr>
      </p:pic>
    </p:spTree>
    <p:extLst>
      <p:ext uri="{BB962C8B-B14F-4D97-AF65-F5344CB8AC3E}">
        <p14:creationId xmlns:p14="http://schemas.microsoft.com/office/powerpoint/2010/main" val="4013494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FBE334B2-A5F2-4A72-BBC9-D7E0DA7F1A41}"/>
              </a:ext>
            </a:extLst>
          </p:cNvPr>
          <p:cNvSpPr>
            <a:spLocks noGrp="1"/>
          </p:cNvSpPr>
          <p:nvPr>
            <p:ph type="ftr" sz="quarter" idx="11"/>
          </p:nvPr>
        </p:nvSpPr>
        <p:spPr/>
        <p:txBody>
          <a:bodyPr/>
          <a:lstStyle/>
          <a:p>
            <a:pPr>
              <a:defRPr/>
            </a:pPr>
            <a:r>
              <a:rPr lang="en-US"/>
              <a:t>www.nfhs.org</a:t>
            </a:r>
            <a:endParaRPr lang="en-US" dirty="0"/>
          </a:p>
        </p:txBody>
      </p:sp>
      <p:sp>
        <p:nvSpPr>
          <p:cNvPr id="7" name="Title 1">
            <a:extLst>
              <a:ext uri="{FF2B5EF4-FFF2-40B4-BE49-F238E27FC236}">
                <a16:creationId xmlns:a16="http://schemas.microsoft.com/office/drawing/2014/main" xmlns="" id="{47C8C7B8-D4AA-427C-B8C2-8245515EA2EB}"/>
              </a:ext>
            </a:extLst>
          </p:cNvPr>
          <p:cNvSpPr>
            <a:spLocks noGrp="1"/>
          </p:cNvSpPr>
          <p:nvPr>
            <p:ph type="title"/>
          </p:nvPr>
        </p:nvSpPr>
        <p:spPr>
          <a:xfrm>
            <a:off x="1940985" y="525463"/>
            <a:ext cx="10026649" cy="1204912"/>
          </a:xfrm>
        </p:spPr>
        <p:txBody>
          <a:bodyPr/>
          <a:lstStyle/>
          <a:p>
            <a:r>
              <a:rPr lang="en-US" dirty="0"/>
              <a:t>Strategic time-wasting techniques</a:t>
            </a:r>
          </a:p>
        </p:txBody>
      </p:sp>
      <p:sp>
        <p:nvSpPr>
          <p:cNvPr id="8" name="Content Placeholder 2">
            <a:extLst>
              <a:ext uri="{FF2B5EF4-FFF2-40B4-BE49-F238E27FC236}">
                <a16:creationId xmlns:a16="http://schemas.microsoft.com/office/drawing/2014/main" xmlns="" id="{97E45D90-7B62-4B02-8499-8F3B6B0E0F36}"/>
              </a:ext>
            </a:extLst>
          </p:cNvPr>
          <p:cNvSpPr>
            <a:spLocks noGrp="1"/>
          </p:cNvSpPr>
          <p:nvPr>
            <p:ph idx="1"/>
          </p:nvPr>
        </p:nvSpPr>
        <p:spPr>
          <a:xfrm>
            <a:off x="1562602" y="2162546"/>
            <a:ext cx="10026649" cy="4265550"/>
          </a:xfrm>
        </p:spPr>
        <p:txBody>
          <a:bodyPr/>
          <a:lstStyle/>
          <a:p>
            <a:pPr marL="0" marR="0" lvl="0" indent="0">
              <a:lnSpc>
                <a:spcPct val="107000"/>
              </a:lnSpc>
              <a:spcBef>
                <a:spcPts val="0"/>
              </a:spcBef>
              <a:spcAft>
                <a:spcPts val="0"/>
              </a:spcAft>
              <a:buNone/>
            </a:pPr>
            <a:r>
              <a:rPr lang="en-US" sz="2800" dirty="0">
                <a:effectLst/>
                <a:latin typeface="+mj-lt"/>
                <a:ea typeface="Calibri" panose="020F0502020204030204" pitchFamily="34" charset="0"/>
                <a:cs typeface="Times New Roman" panose="02020603050405020304" pitchFamily="18" charset="0"/>
              </a:rPr>
              <a:t>Time-wasting techniques disrupt the flow of the game and allow a team to gain an unfair advantage.</a:t>
            </a:r>
          </a:p>
          <a:p>
            <a:pPr marL="0" marR="0" lvl="0" indent="0">
              <a:lnSpc>
                <a:spcPct val="107000"/>
              </a:lnSpc>
              <a:spcBef>
                <a:spcPts val="0"/>
              </a:spcBef>
              <a:spcAft>
                <a:spcPts val="0"/>
              </a:spcAft>
              <a:buNone/>
            </a:pPr>
            <a:r>
              <a:rPr lang="en-US" sz="2800" dirty="0">
                <a:effectLst/>
                <a:latin typeface="+mj-lt"/>
                <a:ea typeface="Calibri" panose="020F0502020204030204" pitchFamily="34" charset="0"/>
                <a:cs typeface="Times New Roman" panose="02020603050405020304" pitchFamily="18" charset="0"/>
              </a:rPr>
              <a:t>Officials must be aware of these tactics including:</a:t>
            </a:r>
          </a:p>
          <a:p>
            <a:pPr marR="0" lvl="0">
              <a:lnSpc>
                <a:spcPct val="107000"/>
              </a:lnSpc>
              <a:spcBef>
                <a:spcPts val="0"/>
              </a:spcBef>
              <a:spcAft>
                <a:spcPts val="0"/>
              </a:spcAft>
              <a:buFont typeface="Arial" panose="020B0604020202020204" pitchFamily="34" charset="0"/>
              <a:buChar char="•"/>
            </a:pPr>
            <a:r>
              <a:rPr lang="en-US" sz="2800" dirty="0">
                <a:effectLst/>
                <a:latin typeface="+mj-lt"/>
                <a:ea typeface="Calibri" panose="020F0502020204030204" pitchFamily="34" charset="0"/>
                <a:cs typeface="Times New Roman" panose="02020603050405020304" pitchFamily="18" charset="0"/>
              </a:rPr>
              <a:t>Goalkeepers holding the ball for longer than 6 seconds before releasing the ball into play.</a:t>
            </a:r>
          </a:p>
          <a:p>
            <a:pPr marR="0" lvl="0">
              <a:lnSpc>
                <a:spcPct val="107000"/>
              </a:lnSpc>
              <a:spcBef>
                <a:spcPts val="0"/>
              </a:spcBef>
              <a:spcAft>
                <a:spcPts val="0"/>
              </a:spcAft>
              <a:buFont typeface="Arial" panose="020B0604020202020204" pitchFamily="34" charset="0"/>
              <a:buChar char="•"/>
            </a:pPr>
            <a:r>
              <a:rPr lang="en-US" sz="2800" dirty="0">
                <a:effectLst/>
                <a:latin typeface="+mj-lt"/>
                <a:ea typeface="Calibri" panose="020F0502020204030204" pitchFamily="34" charset="0"/>
                <a:cs typeface="Times New Roman" panose="02020603050405020304" pitchFamily="18" charset="0"/>
              </a:rPr>
              <a:t>Delays on restarts such as free kicks or throw-ins. For example, when players take unnecessary time to set up a free kick or throw-in by re-tying their shoe or adjusting their uniform.</a:t>
            </a:r>
          </a:p>
          <a:p>
            <a:pPr marR="0" lvl="0">
              <a:lnSpc>
                <a:spcPct val="107000"/>
              </a:lnSpc>
              <a:spcBef>
                <a:spcPts val="0"/>
              </a:spcBef>
              <a:spcAft>
                <a:spcPts val="800"/>
              </a:spcAft>
              <a:buFont typeface="Arial" panose="020B0604020202020204" pitchFamily="34" charset="0"/>
              <a:buChar char="•"/>
            </a:pPr>
            <a:r>
              <a:rPr lang="en-US" sz="2800" dirty="0">
                <a:effectLst/>
                <a:latin typeface="+mj-lt"/>
                <a:ea typeface="Calibri" panose="020F0502020204030204" pitchFamily="34" charset="0"/>
              </a:rPr>
              <a:t>Team excessively substituting before the 5-minute rule applies.</a:t>
            </a:r>
            <a:endParaRPr lang="en-US" sz="2800" dirty="0">
              <a:latin typeface="+mj-lt"/>
              <a:cs typeface="Arial" panose="020B0604020202020204" pitchFamily="34" charset="0"/>
            </a:endParaRPr>
          </a:p>
        </p:txBody>
      </p:sp>
    </p:spTree>
    <p:extLst>
      <p:ext uri="{BB962C8B-B14F-4D97-AF65-F5344CB8AC3E}">
        <p14:creationId xmlns:p14="http://schemas.microsoft.com/office/powerpoint/2010/main" val="2180788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DD5675-1180-4154-9396-6E44B914F308}"/>
              </a:ext>
            </a:extLst>
          </p:cNvPr>
          <p:cNvSpPr>
            <a:spLocks noGrp="1"/>
          </p:cNvSpPr>
          <p:nvPr>
            <p:ph type="title"/>
          </p:nvPr>
        </p:nvSpPr>
        <p:spPr/>
        <p:txBody>
          <a:bodyPr/>
          <a:lstStyle/>
          <a:p>
            <a:r>
              <a:rPr lang="en-US" dirty="0"/>
              <a:t>Penalty kick</a:t>
            </a:r>
          </a:p>
        </p:txBody>
      </p:sp>
      <p:sp>
        <p:nvSpPr>
          <p:cNvPr id="3" name="Content Placeholder 2">
            <a:extLst>
              <a:ext uri="{FF2B5EF4-FFF2-40B4-BE49-F238E27FC236}">
                <a16:creationId xmlns:a16="http://schemas.microsoft.com/office/drawing/2014/main" xmlns="" id="{4342A058-EF14-4FB9-8E9F-4A18F6B47AA6}"/>
              </a:ext>
            </a:extLst>
          </p:cNvPr>
          <p:cNvSpPr>
            <a:spLocks noGrp="1"/>
          </p:cNvSpPr>
          <p:nvPr>
            <p:ph idx="1"/>
          </p:nvPr>
        </p:nvSpPr>
        <p:spPr>
          <a:xfrm>
            <a:off x="1940985" y="2386853"/>
            <a:ext cx="9923355" cy="3871725"/>
          </a:xfrm>
        </p:spPr>
        <p:txBody>
          <a:bodyPr/>
          <a:lstStyle/>
          <a:p>
            <a:pPr marR="0" lvl="0">
              <a:lnSpc>
                <a:spcPct val="107000"/>
              </a:lnSpc>
              <a:spcBef>
                <a:spcPts val="0"/>
              </a:spcBef>
              <a:spcAft>
                <a:spcPts val="0"/>
              </a:spcAft>
              <a:buFont typeface="Arial" panose="020B0604020202020204" pitchFamily="34" charset="0"/>
              <a:buChar char="•"/>
            </a:pPr>
            <a:r>
              <a:rPr lang="en-US" sz="3600" dirty="0">
                <a:effectLst/>
                <a:latin typeface="+mj-lt"/>
                <a:ea typeface="Calibri" panose="020F0502020204030204" pitchFamily="34" charset="0"/>
                <a:cs typeface="Times New Roman" panose="02020603050405020304" pitchFamily="18" charset="0"/>
              </a:rPr>
              <a:t>A stutter step or a hesitation move is permissible.</a:t>
            </a:r>
          </a:p>
          <a:p>
            <a:pPr marR="0" lvl="0">
              <a:lnSpc>
                <a:spcPct val="107000"/>
              </a:lnSpc>
              <a:spcBef>
                <a:spcPts val="0"/>
              </a:spcBef>
              <a:spcAft>
                <a:spcPts val="0"/>
              </a:spcAft>
              <a:buFont typeface="Arial" panose="020B0604020202020204" pitchFamily="34" charset="0"/>
              <a:buChar char="•"/>
            </a:pPr>
            <a:r>
              <a:rPr lang="en-US" sz="3600" dirty="0">
                <a:effectLst/>
                <a:latin typeface="+mj-lt"/>
                <a:ea typeface="Calibri" panose="020F0502020204030204" pitchFamily="34" charset="0"/>
                <a:cs typeface="Times New Roman" panose="02020603050405020304" pitchFamily="18" charset="0"/>
              </a:rPr>
              <a:t>The ball must be kicked forward.</a:t>
            </a:r>
          </a:p>
          <a:p>
            <a:pPr marR="0" lvl="0">
              <a:lnSpc>
                <a:spcPct val="107000"/>
              </a:lnSpc>
              <a:spcBef>
                <a:spcPts val="0"/>
              </a:spcBef>
              <a:spcAft>
                <a:spcPts val="800"/>
              </a:spcAft>
              <a:buFont typeface="Arial" panose="020B0604020202020204" pitchFamily="34" charset="0"/>
              <a:buChar char="•"/>
            </a:pPr>
            <a:r>
              <a:rPr lang="en-US" sz="3600" dirty="0">
                <a:effectLst/>
                <a:latin typeface="+mj-lt"/>
                <a:ea typeface="Calibri" panose="020F0502020204030204" pitchFamily="34" charset="0"/>
              </a:rPr>
              <a:t>If the ball is not kicked forward, an indirect free kick is awarded to the defending team from the penalty kick mark.</a:t>
            </a:r>
            <a:endParaRPr lang="en-US" sz="3600" dirty="0">
              <a:latin typeface="+mj-lt"/>
            </a:endParaRPr>
          </a:p>
        </p:txBody>
      </p:sp>
      <p:sp>
        <p:nvSpPr>
          <p:cNvPr id="4" name="Footer Placeholder 3">
            <a:extLst>
              <a:ext uri="{FF2B5EF4-FFF2-40B4-BE49-F238E27FC236}">
                <a16:creationId xmlns:a16="http://schemas.microsoft.com/office/drawing/2014/main" xmlns="" id="{3E389E09-6E5D-45DA-9B0E-87B00C1D555D}"/>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527000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6C0D02-82BA-4D26-B36E-057589747F13}"/>
              </a:ext>
            </a:extLst>
          </p:cNvPr>
          <p:cNvSpPr>
            <a:spLocks noGrp="1"/>
          </p:cNvSpPr>
          <p:nvPr>
            <p:ph type="title"/>
          </p:nvPr>
        </p:nvSpPr>
        <p:spPr>
          <a:xfrm>
            <a:off x="1940985" y="525463"/>
            <a:ext cx="10251015" cy="1204912"/>
          </a:xfrm>
        </p:spPr>
        <p:txBody>
          <a:bodyPr/>
          <a:lstStyle/>
          <a:p>
            <a:r>
              <a:rPr lang="en-US" dirty="0"/>
              <a:t>dissent</a:t>
            </a:r>
          </a:p>
        </p:txBody>
      </p:sp>
      <p:sp>
        <p:nvSpPr>
          <p:cNvPr id="3" name="Content Placeholder 2">
            <a:extLst>
              <a:ext uri="{FF2B5EF4-FFF2-40B4-BE49-F238E27FC236}">
                <a16:creationId xmlns:a16="http://schemas.microsoft.com/office/drawing/2014/main" xmlns="" id="{88DCC222-9E20-4E0B-BE8B-7F3DCD3706B0}"/>
              </a:ext>
            </a:extLst>
          </p:cNvPr>
          <p:cNvSpPr>
            <a:spLocks noGrp="1"/>
          </p:cNvSpPr>
          <p:nvPr>
            <p:ph idx="1"/>
          </p:nvPr>
        </p:nvSpPr>
        <p:spPr>
          <a:xfrm>
            <a:off x="5520018" y="1951975"/>
            <a:ext cx="6468783" cy="5241238"/>
          </a:xfrm>
        </p:spPr>
        <p:txBody>
          <a:bodyPr/>
          <a:lstStyle/>
          <a:p>
            <a:pPr marL="0" marR="0" lvl="0" indent="0">
              <a:lnSpc>
                <a:spcPct val="107000"/>
              </a:lnSpc>
              <a:spcBef>
                <a:spcPts val="0"/>
              </a:spcBef>
              <a:spcAft>
                <a:spcPts val="800"/>
              </a:spcAft>
              <a:buNone/>
            </a:pPr>
            <a:r>
              <a:rPr lang="en-US" sz="2400" dirty="0">
                <a:effectLst/>
                <a:latin typeface="+mj-lt"/>
                <a:ea typeface="Calibri" panose="020F0502020204030204" pitchFamily="34" charset="0"/>
                <a:cs typeface="Times New Roman" panose="02020603050405020304" pitchFamily="18" charset="0"/>
              </a:rPr>
              <a:t>Rule 12-8-1c defines dissent.</a:t>
            </a:r>
          </a:p>
          <a:p>
            <a:r>
              <a:rPr lang="en-US" sz="2400" dirty="0">
                <a:effectLst/>
                <a:latin typeface="+mj-lt"/>
                <a:ea typeface="Calibri" panose="020F0502020204030204" pitchFamily="34" charset="0"/>
              </a:rPr>
              <a:t>Expressions of frustration or disappointment or private dissatisfaction not directed at anyone can usually be handled by a verbal warning or private discussion with the player.</a:t>
            </a:r>
          </a:p>
          <a:p>
            <a:r>
              <a:rPr lang="en-US" sz="2400" dirty="0">
                <a:effectLst/>
                <a:latin typeface="+mj-lt"/>
                <a:ea typeface="Calibri" panose="020F0502020204030204" pitchFamily="34" charset="0"/>
              </a:rPr>
              <a:t>Simply disagreeing with an official’s decision isn’t always dissent. Several factors to consider in each situation.</a:t>
            </a:r>
          </a:p>
          <a:p>
            <a:r>
              <a:rPr lang="en-US" sz="2400" dirty="0">
                <a:effectLst/>
                <a:latin typeface="+mj-lt"/>
                <a:ea typeface="Calibri" panose="020F0502020204030204" pitchFamily="34" charset="0"/>
              </a:rPr>
              <a:t>Continual public complaining, prolonged and repeated actions or personally directing comments at the referees must be dealt with.</a:t>
            </a:r>
            <a:endParaRPr lang="en-US" sz="2400" dirty="0">
              <a:latin typeface="+mj-lt"/>
              <a:cs typeface="Arial" panose="020B0604020202020204" pitchFamily="34" charset="0"/>
            </a:endParaRPr>
          </a:p>
        </p:txBody>
      </p:sp>
      <p:sp>
        <p:nvSpPr>
          <p:cNvPr id="4" name="Footer Placeholder 3">
            <a:extLst>
              <a:ext uri="{FF2B5EF4-FFF2-40B4-BE49-F238E27FC236}">
                <a16:creationId xmlns:a16="http://schemas.microsoft.com/office/drawing/2014/main" xmlns="" id="{403B9400-C505-42DD-ADE1-AF5B989C33C0}"/>
              </a:ext>
            </a:extLst>
          </p:cNvPr>
          <p:cNvSpPr>
            <a:spLocks noGrp="1"/>
          </p:cNvSpPr>
          <p:nvPr>
            <p:ph type="ftr" sz="quarter" idx="11"/>
          </p:nvPr>
        </p:nvSpPr>
        <p:spPr/>
        <p:txBody>
          <a:bodyPr/>
          <a:lstStyle/>
          <a:p>
            <a:pPr>
              <a:defRPr/>
            </a:pPr>
            <a:r>
              <a:rPr lang="en-US"/>
              <a:t>www.nfhs.org</a:t>
            </a:r>
            <a:endParaRPr lang="en-US" dirty="0"/>
          </a:p>
        </p:txBody>
      </p:sp>
      <p:pic>
        <p:nvPicPr>
          <p:cNvPr id="7" name="Picture 6" descr="A picture containing text, silhouette&#10;&#10;Description automatically generated">
            <a:extLst>
              <a:ext uri="{FF2B5EF4-FFF2-40B4-BE49-F238E27FC236}">
                <a16:creationId xmlns:a16="http://schemas.microsoft.com/office/drawing/2014/main" xmlns="" id="{A1E5069F-4183-4194-ACDA-2567369FE5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9187" y="1951975"/>
            <a:ext cx="3811389" cy="4435378"/>
          </a:xfrm>
          <a:prstGeom prst="rect">
            <a:avLst/>
          </a:prstGeom>
        </p:spPr>
      </p:pic>
    </p:spTree>
    <p:extLst>
      <p:ext uri="{BB962C8B-B14F-4D97-AF65-F5344CB8AC3E}">
        <p14:creationId xmlns:p14="http://schemas.microsoft.com/office/powerpoint/2010/main" val="2919260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542601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1200" cap="all" spc="0" normalizeH="0" baseline="0" noProof="0" dirty="0">
                <a:ln>
                  <a:noFill/>
                </a:ln>
                <a:solidFill>
                  <a:prstClr val="white"/>
                </a:solidFill>
                <a:effectLst/>
                <a:uLnTx/>
                <a:uFillTx/>
                <a:latin typeface="Calibri"/>
                <a:ea typeface="+mj-ea"/>
                <a:cs typeface="+mj-cs"/>
              </a:rPr>
              <a:t>OFFICIALS EDUCATION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900" b="0" i="0" u="none" strike="noStrike" kern="1200" cap="all" spc="0" normalizeH="0" baseline="0" noProof="0" dirty="0">
                <a:ln>
                  <a:noFill/>
                </a:ln>
                <a:solidFill>
                  <a:prstClr val="white"/>
                </a:solidFill>
                <a:effectLst/>
                <a:uLnTx/>
                <a:uFillTx/>
                <a:latin typeface="Calibri"/>
                <a:ea typeface="+mj-ea"/>
                <a:cs typeface="+mj-cs"/>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RULES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VIDEO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OFFICIALS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anose="020B06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a:ln>
                  <a:noFill/>
                </a:ln>
                <a:solidFill>
                  <a:srgbClr val="00205B"/>
                </a:solidFill>
                <a:effectLst/>
                <a:uLnTx/>
                <a:uFillTx/>
                <a:latin typeface="Calibri" panose="020F0502020204030204" pitchFamily="34" charset="0"/>
                <a:ea typeface="+mn-ea"/>
                <a:cs typeface="Calibri" panose="020F0502020204030204" pitchFamily="34" charset="0"/>
              </a:rPr>
              <a:t>14</a:t>
            </a:r>
            <a:endPar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867506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3152610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8DE6EA2-5707-419B-B3B7-E9A96765EABB}" vid="{087EF5C2-B9E4-4004-8053-BC1A13AD483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2020-21 NFHS Stock PowerPoint Slides_Wide Format</Template>
  <TotalTime>3572</TotalTime>
  <Words>3838</Words>
  <Application>Microsoft Office PowerPoint</Application>
  <PresentationFormat>Custom</PresentationFormat>
  <Paragraphs>437</Paragraphs>
  <Slides>38</Slides>
  <Notes>34</Notes>
  <HiddenSlides>0</HiddenSlides>
  <MMClips>0</MMClip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Office Theme</vt:lpstr>
      <vt:lpstr>1_Office Theme</vt:lpstr>
      <vt:lpstr>2022-23 Soccer Rules PowerPoint</vt:lpstr>
      <vt:lpstr>National Federation of  State High School Associations</vt:lpstr>
      <vt:lpstr>NFHS Rules Review Committee</vt:lpstr>
      <vt:lpstr>NFhS Rules Committee</vt:lpstr>
      <vt:lpstr>National Federation of  State High School Associations</vt:lpstr>
      <vt:lpstr>2022-2023 nfhs soccer RULES CHANGES</vt:lpstr>
      <vt:lpstr>OTHER EQUIPMENT 4-2-2</vt:lpstr>
      <vt:lpstr>OTHER EQUIPMENT 4-2-2</vt:lpstr>
      <vt:lpstr>OTHER EQUIPMENT 4-2-2</vt:lpstr>
      <vt:lpstr>OTHER EQUIPMENT 4-2-2</vt:lpstr>
      <vt:lpstr>Equipment and accessories 4-1-6a</vt:lpstr>
      <vt:lpstr>Suspended game 7-1-3</vt:lpstr>
      <vt:lpstr>GOALS 10-1-2f, 10-1-3h new</vt:lpstr>
      <vt:lpstr>Handling 12-2</vt:lpstr>
      <vt:lpstr>Offside definitions of playing terms 11-1-1, 18-1-1s</vt:lpstr>
      <vt:lpstr>Penalty kick 14-1 penalty</vt:lpstr>
      <vt:lpstr>Corner kick 17-1-2, 17-1-3</vt:lpstr>
      <vt:lpstr>2022-2023 NFHS soccer editorial changes</vt:lpstr>
      <vt:lpstr>Required equipment 4-1-1</vt:lpstr>
      <vt:lpstr>Required equipment 4-1-1 (SOCKS)</vt:lpstr>
      <vt:lpstr>Offside 11-1-4b</vt:lpstr>
      <vt:lpstr>Offside 11-1-4b</vt:lpstr>
      <vt:lpstr>Points of emphasis</vt:lpstr>
      <vt:lpstr>sportsmanship</vt:lpstr>
      <vt:lpstr>PowerPoint Presentation</vt:lpstr>
      <vt:lpstr>sportsmanship</vt:lpstr>
      <vt:lpstr>Strategic time-wasting techniques</vt:lpstr>
      <vt:lpstr>Penalty kick</vt:lpstr>
      <vt:lpstr>dissent</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2020-21 NFHS Sport Rules PowerPoint</dc:title>
  <dc:creator>Averi Glover</dc:creator>
  <cp:lastModifiedBy>jay</cp:lastModifiedBy>
  <cp:revision>115</cp:revision>
  <cp:lastPrinted>2020-02-10T18:46:21Z</cp:lastPrinted>
  <dcterms:created xsi:type="dcterms:W3CDTF">2020-03-27T19:01:59Z</dcterms:created>
  <dcterms:modified xsi:type="dcterms:W3CDTF">2022-07-13T19:29:22Z</dcterms:modified>
</cp:coreProperties>
</file>