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34" r:id="rId5"/>
    <p:sldMasterId id="2147483833" r:id="rId6"/>
    <p:sldMasterId id="2147483831" r:id="rId7"/>
    <p:sldMasterId id="2147483846" r:id="rId8"/>
  </p:sldMasterIdLst>
  <p:notesMasterIdLst>
    <p:notesMasterId r:id="rId53"/>
  </p:notesMasterIdLst>
  <p:handoutMasterIdLst>
    <p:handoutMasterId r:id="rId54"/>
  </p:handoutMasterIdLst>
  <p:sldIdLst>
    <p:sldId id="301" r:id="rId9"/>
    <p:sldId id="257" r:id="rId10"/>
    <p:sldId id="258" r:id="rId11"/>
    <p:sldId id="259" r:id="rId12"/>
    <p:sldId id="263" r:id="rId13"/>
    <p:sldId id="288" r:id="rId14"/>
    <p:sldId id="321" r:id="rId15"/>
    <p:sldId id="303" r:id="rId16"/>
    <p:sldId id="271" r:id="rId17"/>
    <p:sldId id="272" r:id="rId18"/>
    <p:sldId id="273" r:id="rId19"/>
    <p:sldId id="305" r:id="rId20"/>
    <p:sldId id="274" r:id="rId21"/>
    <p:sldId id="306" r:id="rId22"/>
    <p:sldId id="318" r:id="rId23"/>
    <p:sldId id="307" r:id="rId24"/>
    <p:sldId id="319" r:id="rId25"/>
    <p:sldId id="309" r:id="rId26"/>
    <p:sldId id="310" r:id="rId27"/>
    <p:sldId id="311" r:id="rId28"/>
    <p:sldId id="320" r:id="rId29"/>
    <p:sldId id="325" r:id="rId30"/>
    <p:sldId id="326" r:id="rId31"/>
    <p:sldId id="331" r:id="rId32"/>
    <p:sldId id="304" r:id="rId33"/>
    <p:sldId id="312" r:id="rId34"/>
    <p:sldId id="313" r:id="rId35"/>
    <p:sldId id="314" r:id="rId36"/>
    <p:sldId id="315" r:id="rId37"/>
    <p:sldId id="316" r:id="rId38"/>
    <p:sldId id="317" r:id="rId39"/>
    <p:sldId id="269" r:id="rId40"/>
    <p:sldId id="275" r:id="rId41"/>
    <p:sldId id="270" r:id="rId42"/>
    <p:sldId id="276" r:id="rId43"/>
    <p:sldId id="291" r:id="rId44"/>
    <p:sldId id="322" r:id="rId45"/>
    <p:sldId id="324" r:id="rId46"/>
    <p:sldId id="294" r:id="rId47"/>
    <p:sldId id="293" r:id="rId48"/>
    <p:sldId id="296" r:id="rId49"/>
    <p:sldId id="297" r:id="rId50"/>
    <p:sldId id="298" r:id="rId51"/>
    <p:sldId id="299" r:id="rId5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Atkinson" initials="LA" lastIdx="6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83" autoAdjust="0"/>
    <p:restoredTop sz="72605" autoAdjust="0"/>
  </p:normalViewPr>
  <p:slideViewPr>
    <p:cSldViewPr snapToGrid="0">
      <p:cViewPr>
        <p:scale>
          <a:sx n="89" d="100"/>
          <a:sy n="89" d="100"/>
        </p:scale>
        <p:origin x="-1188" y="-72"/>
      </p:cViewPr>
      <p:guideLst>
        <p:guide orient="horz" pos="2136"/>
        <p:guide pos="3840"/>
      </p:guideLst>
    </p:cSldViewPr>
  </p:slideViewPr>
  <p:outlineViewPr>
    <p:cViewPr>
      <p:scale>
        <a:sx n="33" d="100"/>
        <a:sy n="33" d="100"/>
      </p:scale>
      <p:origin x="0" y="-16292"/>
    </p:cViewPr>
  </p:outlineViewPr>
  <p:notesTextViewPr>
    <p:cViewPr>
      <p:scale>
        <a:sx n="100" d="100"/>
        <a:sy n="100" d="100"/>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commentAuthors" Target="commen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8/23/2022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8/23/2022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19321100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BISON – THE EXCLUSIVE PARTNER FOR THE SPORT OF BASKETBALL</a:t>
            </a:r>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2</a:t>
            </a:fld>
            <a:endParaRPr lang="en-US"/>
          </a:p>
        </p:txBody>
      </p:sp>
    </p:spTree>
    <p:extLst>
      <p:ext uri="{BB962C8B-B14F-4D97-AF65-F5344CB8AC3E}">
        <p14:creationId xmlns:p14="http://schemas.microsoft.com/office/powerpoint/2010/main" val="3878090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35755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sz="1200" dirty="0"/>
              <a:t>NFHS (located in Indianapolis, IN – Est. 1920):</a:t>
            </a:r>
          </a:p>
          <a:p>
            <a:pPr marL="628650" lvl="1" indent="-171450">
              <a:buFont typeface="Arial" panose="020B0604020202020204" pitchFamily="34" charset="0"/>
              <a:buChar char="•"/>
            </a:pPr>
            <a:r>
              <a:rPr lang="en-US" altLang="en-US" sz="1200" dirty="0"/>
              <a:t>National leader and advocate for </a:t>
            </a:r>
            <a:br>
              <a:rPr lang="en-US" altLang="en-US" sz="1200" dirty="0"/>
            </a:br>
            <a:r>
              <a:rPr lang="en-US" altLang="en-US" sz="1200" dirty="0"/>
              <a:t>high school athletics and </a:t>
            </a:r>
            <a:br>
              <a:rPr lang="en-US" altLang="en-US" sz="1200" dirty="0"/>
            </a:br>
            <a:r>
              <a:rPr lang="en-US" altLang="en-US" sz="1200" dirty="0"/>
              <a:t>performing arts programs.</a:t>
            </a:r>
          </a:p>
          <a:p>
            <a:pPr marL="628650" lvl="1" indent="-171450">
              <a:buFont typeface="Arial" panose="020B0604020202020204" pitchFamily="34" charset="0"/>
              <a:buChar char="•"/>
            </a:pPr>
            <a:r>
              <a:rPr lang="en-US" altLang="en-US" sz="1200" dirty="0"/>
              <a:t>Serves 51 state associations, 19,500 </a:t>
            </a:r>
            <a:br>
              <a:rPr lang="en-US" altLang="en-US" sz="1200" dirty="0"/>
            </a:br>
            <a:r>
              <a:rPr lang="en-US" altLang="en-US" sz="1200" dirty="0"/>
              <a:t>high schools and 12 million student </a:t>
            </a:r>
            <a:br>
              <a:rPr lang="en-US" altLang="en-US" sz="1200" dirty="0"/>
            </a:br>
            <a:r>
              <a:rPr lang="en-US" altLang="en-US" sz="1200" dirty="0"/>
              <a:t>participants.</a:t>
            </a:r>
          </a:p>
          <a:p>
            <a:pPr marL="628650" lvl="1" indent="-171450">
              <a:buFont typeface="Arial" panose="020B0604020202020204" pitchFamily="34" charset="0"/>
              <a:buChar char="•"/>
            </a:pPr>
            <a:r>
              <a:rPr lang="en-US" altLang="en-US" sz="1200" dirty="0"/>
              <a:t>Writes playing rules for 17 high school </a:t>
            </a:r>
            <a:br>
              <a:rPr lang="en-US" altLang="en-US" sz="1200" dirty="0"/>
            </a:br>
            <a:r>
              <a:rPr lang="en-US" altLang="en-US" sz="1200" dirty="0"/>
              <a:t>sports for boys and girls.</a:t>
            </a:r>
          </a:p>
          <a:p>
            <a:pPr marL="628650" lvl="1" indent="-171450">
              <a:buFont typeface="Arial" panose="020B0604020202020204" pitchFamily="34" charset="0"/>
              <a:buChar char="•"/>
            </a:pPr>
            <a:r>
              <a:rPr lang="en-US" altLang="en-US" sz="1200" dirty="0"/>
              <a:t>Offers online education courses for high school coaches, </a:t>
            </a:r>
            <a:br>
              <a:rPr lang="en-US" altLang="en-US" sz="1200" dirty="0"/>
            </a:br>
            <a:r>
              <a:rPr lang="en-US" altLang="en-US" sz="1200" dirty="0"/>
              <a:t>officials, parents, students and others.</a:t>
            </a:r>
          </a:p>
          <a:p>
            <a:pPr marL="628650" lvl="1" indent="-171450">
              <a:buFont typeface="Arial" panose="020B0604020202020204" pitchFamily="34" charset="0"/>
              <a:buChar char="•"/>
            </a:pPr>
            <a:r>
              <a:rPr lang="en-US" altLang="en-US" sz="1200" dirty="0"/>
              <a:t>Ensures that students have opportunity to enjoy healthy participation, achievement and good sportsmanship in education-based athletics.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The NFHS writes playing rules for 17 sports for boys and girls at the high school level.</a:t>
            </a:r>
          </a:p>
          <a:p>
            <a:pPr marL="628650" lvl="1" indent="-171450" eaLnBrk="1" hangingPunct="1">
              <a:buFont typeface="Arial" panose="020B0604020202020204" pitchFamily="34" charset="0"/>
              <a:buChar char="•"/>
            </a:pPr>
            <a:r>
              <a:rPr lang="en-US" altLang="en-US" dirty="0"/>
              <a:t>Publishes 4 million pieces of materials annually.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268076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Rules App features:</a:t>
            </a:r>
          </a:p>
          <a:p>
            <a:pPr marL="628650" lvl="1" indent="-171450" eaLnBrk="1" hangingPunct="1">
              <a:buFontTx/>
              <a:buChar char="•"/>
            </a:pPr>
            <a:r>
              <a:rPr lang="en-US" altLang="en-US" dirty="0"/>
              <a:t>Searchable</a:t>
            </a:r>
          </a:p>
          <a:p>
            <a:pPr marL="628650" lvl="1" indent="-171450" eaLnBrk="1" hangingPunct="1">
              <a:buFontTx/>
              <a:buChar char="•"/>
            </a:pPr>
            <a:r>
              <a:rPr lang="en-US" altLang="en-US" dirty="0"/>
              <a:t>Highlight notes</a:t>
            </a:r>
          </a:p>
          <a:p>
            <a:pPr marL="628650" lvl="1" indent="-171450" eaLnBrk="1" hangingPunct="1">
              <a:buFontTx/>
              <a:buChar char="•"/>
            </a:pPr>
            <a:r>
              <a:rPr lang="en-US" altLang="en-US" dirty="0"/>
              <a:t>Bookmarks</a:t>
            </a:r>
          </a:p>
          <a:p>
            <a:pPr marL="628650" lvl="1" indent="-171450" eaLnBrk="1" hangingPunct="1">
              <a:buFontTx/>
              <a:buChar char="•"/>
            </a:pPr>
            <a:r>
              <a:rPr lang="en-US" altLang="en-US" dirty="0"/>
              <a:t>Quizzes for all sports</a:t>
            </a:r>
          </a:p>
          <a:p>
            <a:pPr marL="628650" lvl="1" indent="-171450" eaLnBrk="1" hangingPunct="1">
              <a:buFontTx/>
              <a:buChar char="•"/>
            </a:pPr>
            <a:r>
              <a:rPr lang="en-US" altLang="en-US" dirty="0"/>
              <a:t>Easy navigation</a:t>
            </a:r>
          </a:p>
          <a:p>
            <a:pPr marL="628650" lvl="1" indent="-171450" eaLnBrk="1" hangingPunct="1">
              <a:buFontTx/>
              <a:buChar char="•"/>
            </a:pPr>
            <a:r>
              <a:rPr lang="en-US" altLang="en-US" dirty="0"/>
              <a:t>Immediate availability</a:t>
            </a:r>
          </a:p>
          <a:p>
            <a:pPr marL="628650" lvl="1" indent="-171450" eaLnBrk="1" hangingPunct="1">
              <a:buFontTx/>
              <a:buChar char="•"/>
            </a:pPr>
            <a:r>
              <a:rPr lang="en-US" altLang="en-US" dirty="0"/>
              <a:t>Free to paid members of the NFHS Coaches </a:t>
            </a:r>
            <a:br>
              <a:rPr lang="en-US" altLang="en-US" dirty="0"/>
            </a:br>
            <a:r>
              <a:rPr lang="en-US" altLang="en-US" dirty="0"/>
              <a:t>and Officials Associations</a:t>
            </a:r>
          </a:p>
          <a:p>
            <a:pPr marL="628650" lvl="1" indent="-171450" eaLnBrk="1" hangingPunct="1">
              <a:buFontTx/>
              <a:buChar char="•"/>
            </a:pPr>
            <a:r>
              <a:rPr lang="en-US" altLang="en-US" dirty="0">
                <a:hlinkClick r:id="rId3"/>
              </a:rPr>
              <a:t>www.nfhs.org/erules</a:t>
            </a:r>
            <a:r>
              <a:rPr lang="en-US" altLang="en-US" dirty="0"/>
              <a:t> for more information</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2022-23 NFHS Basketball Rules Changes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2779797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Hair control devices that are securely fastened close to the head and do not increase risk to the athlete, teammates and opponents are permitted.</a:t>
            </a:r>
          </a:p>
          <a:p>
            <a:pPr marL="285750" indent="-285750">
              <a:buFont typeface="Arial" panose="020B0604020202020204" pitchFamily="34" charset="0"/>
              <a:buChar char="•"/>
            </a:pPr>
            <a:r>
              <a:rPr lang="en-US" sz="1200" dirty="0">
                <a:latin typeface="+mn-lt"/>
              </a:rPr>
              <a:t>Hair clips that are hard, protrude from the head and/or are easily dislodged do not comply and are not legal.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mn-lt"/>
                <a:ea typeface="Times New Roman" panose="02020603050405020304" pitchFamily="18" charset="0"/>
              </a:rPr>
              <a:t>Rationale: </a:t>
            </a:r>
            <a:r>
              <a:rPr lang="en-US" sz="1200" dirty="0">
                <a:effectLst/>
                <a:latin typeface="+mn-lt"/>
                <a:ea typeface="Times New Roman" panose="02020603050405020304" pitchFamily="18" charset="0"/>
              </a:rPr>
              <a:t>Eliminates the restrictions of hair control devices while maintaining that the risk of injury to the athlete, teammates and opponents should not be compromised.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4264925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Aft>
                <a:spcPts val="1000"/>
              </a:spcAft>
              <a:buFont typeface="Arial" panose="020B0604020202020204" pitchFamily="34" charset="0"/>
              <a:buChar char="•"/>
            </a:pPr>
            <a:r>
              <a:rPr lang="en-US" sz="1200" dirty="0">
                <a:latin typeface="+mn-lt"/>
              </a:rPr>
              <a:t>Hair adornments, such as beads, that are </a:t>
            </a:r>
            <a:r>
              <a:rPr lang="en-US" sz="1200" b="1" dirty="0">
                <a:solidFill>
                  <a:srgbClr val="C00000"/>
                </a:solidFill>
                <a:latin typeface="+mn-lt"/>
              </a:rPr>
              <a:t>securely fastened close to the head </a:t>
            </a:r>
            <a:r>
              <a:rPr lang="en-US" sz="1200" dirty="0">
                <a:latin typeface="+mn-lt"/>
              </a:rPr>
              <a:t>and </a:t>
            </a:r>
            <a:r>
              <a:rPr lang="en-US" sz="1200" b="1" dirty="0">
                <a:solidFill>
                  <a:srgbClr val="C00000"/>
                </a:solidFill>
                <a:latin typeface="+mn-lt"/>
              </a:rPr>
              <a:t>do not increase risk</a:t>
            </a:r>
            <a:r>
              <a:rPr lang="en-US" sz="1200" dirty="0">
                <a:latin typeface="+mn-lt"/>
              </a:rPr>
              <a:t> to the player, teammates or opponents are permitted (</a:t>
            </a:r>
            <a:r>
              <a:rPr lang="en-US" sz="1200" dirty="0" err="1">
                <a:latin typeface="+mn-lt"/>
              </a:rPr>
              <a:t>PlayPics</a:t>
            </a:r>
            <a:r>
              <a:rPr lang="en-US" sz="1200" dirty="0">
                <a:latin typeface="+mn-lt"/>
              </a:rPr>
              <a:t> B and D).</a:t>
            </a:r>
          </a:p>
          <a:p>
            <a:pPr marL="285750" indent="-285750">
              <a:buFont typeface="Arial" panose="020B0604020202020204" pitchFamily="34" charset="0"/>
              <a:buChar char="•"/>
            </a:pPr>
            <a:r>
              <a:rPr lang="en-US" sz="1200" dirty="0" err="1">
                <a:latin typeface="+mn-lt"/>
              </a:rPr>
              <a:t>PlayPics</a:t>
            </a:r>
            <a:r>
              <a:rPr lang="en-US" sz="1200" dirty="0">
                <a:latin typeface="+mn-lt"/>
              </a:rPr>
              <a:t> A and C illustrate hair beads that are</a:t>
            </a:r>
            <a:r>
              <a:rPr lang="en-US" sz="1200" b="1" dirty="0">
                <a:solidFill>
                  <a:srgbClr val="C00000"/>
                </a:solidFill>
                <a:latin typeface="+mn-lt"/>
              </a:rPr>
              <a:t> not </a:t>
            </a:r>
            <a:r>
              <a:rPr lang="en-US" sz="1200" dirty="0">
                <a:latin typeface="+mn-lt"/>
              </a:rPr>
              <a:t>securely fastened close to the head and </a:t>
            </a:r>
            <a:r>
              <a:rPr lang="en-US" sz="1200" b="1" dirty="0">
                <a:solidFill>
                  <a:srgbClr val="C00000"/>
                </a:solidFill>
                <a:latin typeface="+mn-lt"/>
              </a:rPr>
              <a:t>do</a:t>
            </a:r>
            <a:r>
              <a:rPr lang="en-US" sz="1200" dirty="0">
                <a:latin typeface="+mn-lt"/>
              </a:rPr>
              <a:t> increase risk of injury; therefore, these examples are non-compliant.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2559206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Hair adornments that are </a:t>
            </a:r>
            <a:r>
              <a:rPr lang="en-US" b="1" u="sng" dirty="0">
                <a:solidFill>
                  <a:srgbClr val="C00000"/>
                </a:solidFill>
              </a:rPr>
              <a:t>not</a:t>
            </a:r>
            <a:r>
              <a:rPr lang="en-US" b="1" dirty="0">
                <a:solidFill>
                  <a:srgbClr val="C00000"/>
                </a:solidFill>
              </a:rPr>
              <a:t> </a:t>
            </a:r>
            <a:r>
              <a:rPr lang="en-US" dirty="0"/>
              <a:t>securely fastened, </a:t>
            </a:r>
            <a:r>
              <a:rPr lang="en-US" b="1" u="sng" dirty="0">
                <a:solidFill>
                  <a:srgbClr val="C00000"/>
                </a:solidFill>
              </a:rPr>
              <a:t>do</a:t>
            </a:r>
            <a:r>
              <a:rPr lang="en-US" dirty="0"/>
              <a:t> increase the risk to the player, teammates or opponents and/or are </a:t>
            </a:r>
            <a:r>
              <a:rPr lang="en-US" b="1" u="sng" dirty="0">
                <a:solidFill>
                  <a:srgbClr val="C00000"/>
                </a:solidFill>
              </a:rPr>
              <a:t>not</a:t>
            </a:r>
            <a:r>
              <a:rPr lang="en-US" dirty="0"/>
              <a:t> secured close to the head should be addressed by the official with the coach.</a:t>
            </a:r>
          </a:p>
          <a:p>
            <a:endParaRPr lang="en-US" dirty="0"/>
          </a:p>
          <a:p>
            <a:pPr marL="285750" indent="-285750">
              <a:buFont typeface="Arial" panose="020B0604020202020204" pitchFamily="34" charset="0"/>
              <a:buChar char="•"/>
            </a:pPr>
            <a:r>
              <a:rPr lang="en-US" dirty="0"/>
              <a:t>The player(s) shall have the opportunity to comply or remove the adornment(s). </a:t>
            </a:r>
          </a:p>
          <a:p>
            <a:pPr marL="0" indent="0">
              <a:buFont typeface="Arial" panose="020B0604020202020204" pitchFamily="34" charset="0"/>
              <a:buNone/>
            </a:pPr>
            <a:endParaRPr lang="en-US"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84611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b="1" dirty="0" err="1"/>
              <a:t>PlayPic</a:t>
            </a:r>
            <a:r>
              <a:rPr lang="en-US" sz="1200" b="1" dirty="0"/>
              <a:t> A </a:t>
            </a:r>
            <a:r>
              <a:rPr lang="en-US" sz="1200" dirty="0"/>
              <a:t>– Rules 3-5-4a &amp; b still require headbands (any item that goes around the entire head) to adhere to the color requirements;  be free of extensions, non-abrasive and unadorned, and no more than 3 inches wide.</a:t>
            </a:r>
          </a:p>
          <a:p>
            <a:pPr marL="285750" indent="-285750">
              <a:buFont typeface="Arial" panose="020B0604020202020204" pitchFamily="34" charset="0"/>
              <a:buChar char="•"/>
            </a:pPr>
            <a:r>
              <a:rPr lang="en-US" sz="1200" b="1" dirty="0" err="1"/>
              <a:t>PlayPics</a:t>
            </a:r>
            <a:r>
              <a:rPr lang="en-US" sz="1200" b="1" dirty="0"/>
              <a:t> B and C </a:t>
            </a:r>
            <a:r>
              <a:rPr lang="en-US" sz="1200" dirty="0"/>
              <a:t>– provide additional examples of compliant hair adornments.</a:t>
            </a:r>
          </a:p>
          <a:p>
            <a:pPr marL="285750" indent="-285750">
              <a:buFont typeface="Arial" panose="020B0604020202020204" pitchFamily="34" charset="0"/>
              <a:buChar char="•"/>
            </a:pPr>
            <a:endParaRPr lang="en-US" sz="12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all other rules related to headbands still apply and maintains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pPr marL="0" indent="0">
              <a:buFont typeface="Arial" panose="020B0604020202020204" pitchFamily="34" charset="0"/>
              <a:buNone/>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1078438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Hair charms are considered jewelry and per rule 3-5-7 would </a:t>
            </a:r>
            <a:r>
              <a:rPr lang="en-US" sz="1200" b="1" u="sng" dirty="0">
                <a:solidFill>
                  <a:srgbClr val="C00000"/>
                </a:solidFill>
                <a:latin typeface="+mn-lt"/>
              </a:rPr>
              <a:t>not</a:t>
            </a:r>
            <a:r>
              <a:rPr lang="en-US" sz="1200" dirty="0">
                <a:latin typeface="+mn-lt"/>
              </a:rPr>
              <a:t> be permitted.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Maintains consistency that charms worn in the hair are considered jewelry and are not allowed.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2183123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2022-23 NFHS Basketball Major Editorial Changes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2940025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Rule 2-14 outlines the rules, effective with the 2022-23 season, for state associations that adopt the shot clock. Those rules include:</a:t>
            </a:r>
          </a:p>
          <a:p>
            <a:pPr marL="628650" lvl="1" indent="-171450">
              <a:buFont typeface="Arial" panose="020B0604020202020204" pitchFamily="34" charset="0"/>
              <a:buChar char="•"/>
            </a:pPr>
            <a:r>
              <a:rPr lang="en-US" dirty="0"/>
              <a:t>The team in control shall attempt a try for field goal within 35 seconds after gaining team control.</a:t>
            </a:r>
          </a:p>
          <a:p>
            <a:pPr marL="628650" lvl="1" indent="-171450">
              <a:buFont typeface="Arial" panose="020B0604020202020204" pitchFamily="34" charset="0"/>
              <a:buChar char="•"/>
            </a:pPr>
            <a:r>
              <a:rPr lang="en-US" dirty="0"/>
              <a:t>The clock shall be visible.</a:t>
            </a:r>
          </a:p>
          <a:p>
            <a:pPr marL="628650" lvl="1" indent="-171450">
              <a:buFont typeface="Arial" panose="020B0604020202020204" pitchFamily="34" charset="0"/>
              <a:buChar char="•"/>
            </a:pPr>
            <a:r>
              <a:rPr lang="en-US" dirty="0"/>
              <a:t>The tap/try for field goal shall leave the shooter’s hand before the expiration of time.</a:t>
            </a:r>
          </a:p>
          <a:p>
            <a:pPr marL="171450" indent="-171450">
              <a:buFont typeface="Arial" panose="020B0604020202020204" pitchFamily="34" charset="0"/>
              <a:buChar char="•"/>
            </a:pPr>
            <a:r>
              <a:rPr lang="en-US" dirty="0"/>
              <a:t>The shot clock guidelines are </a:t>
            </a:r>
            <a:r>
              <a:rPr lang="en-US" b="1" dirty="0"/>
              <a:t>recommendations</a:t>
            </a:r>
            <a:r>
              <a:rPr lang="en-US" dirty="0"/>
              <a:t> by the NFHS Basketball Rules Committee. Modifications to these recommendations will not qualify as rules modifications.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2014501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347662"/>
            <a:r>
              <a:rPr lang="en-US" sz="2000" b="1" dirty="0"/>
              <a:t>OFFICIALS’ GENERAL DUTIES</a:t>
            </a:r>
          </a:p>
          <a:p>
            <a:pPr marL="519113" lvl="1" indent="-346075">
              <a:tabLst>
                <a:tab pos="463550" algn="l"/>
              </a:tabLst>
            </a:pPr>
            <a:r>
              <a:rPr lang="en-US" sz="2000" dirty="0"/>
              <a:t>If using the shot clock to administer the 10-second backcourt count, the 10-second count shall begin when the ball touches or is legally touched by a player in the backcourt.</a:t>
            </a:r>
          </a:p>
          <a:p>
            <a:pPr marL="519113" lvl="1" indent="-346075">
              <a:tabLst>
                <a:tab pos="463550" algn="l"/>
              </a:tabLst>
            </a:pPr>
            <a:r>
              <a:rPr lang="en-US" sz="2000" b="1" dirty="0"/>
              <a:t>Rationale: </a:t>
            </a:r>
            <a:r>
              <a:rPr lang="en-US" sz="2000" dirty="0"/>
              <a:t>Creates consistency for the shot clock operator and game officials. </a:t>
            </a:r>
          </a:p>
          <a:p>
            <a:pPr marL="519113" lvl="1" indent="-346075">
              <a:tabLst>
                <a:tab pos="463550" algn="l"/>
              </a:tabLst>
            </a:pPr>
            <a:endParaRPr lang="en-US" sz="2000" dirty="0"/>
          </a:p>
          <a:p>
            <a:pPr marL="519113" marR="0" lvl="1" indent="-346075" algn="l" defTabSz="914400" rtl="0" eaLnBrk="0" fontAlgn="base" latinLnBrk="0" hangingPunct="0">
              <a:lnSpc>
                <a:spcPct val="100000"/>
              </a:lnSpc>
              <a:spcBef>
                <a:spcPct val="30000"/>
              </a:spcBef>
              <a:spcAft>
                <a:spcPct val="0"/>
              </a:spcAft>
              <a:buClrTx/>
              <a:buSzTx/>
              <a:buFontTx/>
              <a:buNone/>
              <a:tabLst>
                <a:tab pos="463550" algn="l"/>
              </a:tabLst>
              <a:defRPr/>
            </a:pPr>
            <a:r>
              <a:rPr lang="en-US" sz="2000" dirty="0">
                <a:latin typeface="+mn-lt"/>
              </a:rPr>
              <a:t>If the ball is not cleanly caught by a player on the court, the team in control will get the remaining first 10-seconds of the shot clock to exit the backcourt. </a:t>
            </a:r>
          </a:p>
          <a:p>
            <a:pPr marL="519113" lvl="1" indent="-346075">
              <a:tabLst>
                <a:tab pos="463550" algn="l"/>
              </a:tabLst>
            </a:pPr>
            <a:endParaRPr lang="en-US" sz="20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2900586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SHOT CLOCK OPERATOR SHALL:</a:t>
            </a:r>
          </a:p>
          <a:p>
            <a:pPr lvl="1"/>
            <a:r>
              <a:rPr lang="en-US" b="1" dirty="0"/>
              <a:t>Item 2: </a:t>
            </a:r>
            <a:r>
              <a:rPr lang="en-US" dirty="0"/>
              <a:t>Eliminated the reference to turning off the shot clock when 5-5-3 NOTE (Mercy Rules) are implemented. </a:t>
            </a:r>
          </a:p>
          <a:p>
            <a:pPr lvl="1"/>
            <a:r>
              <a:rPr lang="en-US" b="1" dirty="0"/>
              <a:t>Rationale: </a:t>
            </a:r>
            <a:r>
              <a:rPr lang="en-US" dirty="0"/>
              <a:t>This is a state association determination based on state association mercy rules.</a:t>
            </a:r>
          </a:p>
          <a:p>
            <a:pPr lvl="1"/>
            <a:r>
              <a:rPr lang="en-US" b="1" dirty="0"/>
              <a:t>Items 5a-c and 6b v &amp; vi: </a:t>
            </a:r>
            <a:r>
              <a:rPr lang="en-US" dirty="0"/>
              <a:t>Simplified language when the shot clock operator shall start the clock and when the shot clock operator shall stop and reset to the full amount.</a:t>
            </a:r>
          </a:p>
          <a:p>
            <a:pPr lvl="1"/>
            <a:r>
              <a:rPr lang="en-US" b="1" dirty="0"/>
              <a:t>Rationale: </a:t>
            </a:r>
            <a:r>
              <a:rPr lang="en-US" dirty="0"/>
              <a:t>Clarifies shot clock operator duties while aligning language with other rules codes.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2099122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SHOT CLOCK OPERATOR SHALL:</a:t>
            </a:r>
          </a:p>
          <a:p>
            <a:pPr lvl="1"/>
            <a:r>
              <a:rPr lang="en-US" b="1" dirty="0"/>
              <a:t>Item 8: </a:t>
            </a:r>
            <a:r>
              <a:rPr lang="en-US" dirty="0"/>
              <a:t>Eliminated reference to resetting the shot clock not to the full shot clock amount (20 seconds).</a:t>
            </a:r>
          </a:p>
          <a:p>
            <a:pPr lvl="2"/>
            <a:r>
              <a:rPr lang="en-US" b="1" dirty="0"/>
              <a:t>Rationale: </a:t>
            </a:r>
            <a:r>
              <a:rPr lang="en-US" dirty="0"/>
              <a:t>State associations may determine if resetting to not the full shot clock and to what amount based on experience level of shot clock operators. A 35-second shot clock could result in a 25-second reset if/when not resetting to the full shot clock, a different amount or only administer a full reset.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2834305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2022-23 NFHS Basketball Editorial Changes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3549863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 The referee shall not permit any team member to participate if, in the referee’s judgment, any item constitutes a safety concern</a:t>
            </a:r>
            <a:r>
              <a:rPr lang="en-US" strike="sngStrike" dirty="0">
                <a:solidFill>
                  <a:srgbClr val="C00000"/>
                </a:solidFill>
              </a:rPr>
              <a:t>, such as, but not limited to a player’s fingernails or hairstyle</a:t>
            </a:r>
            <a:r>
              <a:rPr lang="en-US" dirty="0"/>
              <a:t>. </a:t>
            </a:r>
          </a:p>
          <a:p>
            <a:pPr marL="0" indent="0">
              <a:buNone/>
            </a:pPr>
            <a:endParaRPr lang="en-US" dirty="0"/>
          </a:p>
          <a:p>
            <a:r>
              <a:rPr lang="en-US" dirty="0"/>
              <a:t>4-19-4: …If technical, it involves dead-ball contact or noncontact </a:t>
            </a:r>
            <a:r>
              <a:rPr lang="en-US" u="sng" dirty="0">
                <a:solidFill>
                  <a:srgbClr val="C00000"/>
                </a:solidFill>
              </a:rPr>
              <a:t>conduct</a:t>
            </a:r>
            <a:r>
              <a:rPr lang="en-US" dirty="0"/>
              <a:t> at any time…</a:t>
            </a:r>
          </a:p>
          <a:p>
            <a:pPr marL="0" indent="0">
              <a:buNone/>
            </a:pPr>
            <a:endParaRPr lang="en-US" dirty="0"/>
          </a:p>
          <a:p>
            <a:r>
              <a:rPr lang="en-US" dirty="0"/>
              <a:t>4-22: Reformatted as 4-22-1 and 4-22-2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1651945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4-28-2: The jump ball begins when the ball leaves the official’s hand(s) and ends when the touched ball contacts a </a:t>
            </a:r>
            <a:r>
              <a:rPr lang="en-US" dirty="0" err="1"/>
              <a:t>nonjumper</a:t>
            </a:r>
            <a:r>
              <a:rPr lang="en-US" dirty="0"/>
              <a:t>, an official </a:t>
            </a:r>
            <a:r>
              <a:rPr lang="en-US" u="sng" dirty="0">
                <a:solidFill>
                  <a:srgbClr val="C00000"/>
                </a:solidFill>
              </a:rPr>
              <a:t>or</a:t>
            </a:r>
            <a:r>
              <a:rPr lang="en-US" dirty="0"/>
              <a:t> the floor</a:t>
            </a:r>
            <a:r>
              <a:rPr lang="en-US" strike="sngStrike" dirty="0">
                <a:solidFill>
                  <a:srgbClr val="C00000"/>
                </a:solidFill>
              </a:rPr>
              <a:t>, a basket or backboard</a:t>
            </a:r>
            <a:r>
              <a:rPr lang="en-US" dirty="0"/>
              <a:t>. </a:t>
            </a:r>
          </a:p>
          <a:p>
            <a:pPr marL="0" indent="0">
              <a:buNone/>
            </a:pPr>
            <a:endParaRPr lang="en-US" dirty="0"/>
          </a:p>
          <a:p>
            <a:r>
              <a:rPr lang="en-US" dirty="0"/>
              <a:t>6-4-3f NOTE: When the alternating-possession procedure has not been established, the jump ball shall be in the center retraining circle between the two players involved in the </a:t>
            </a:r>
            <a:r>
              <a:rPr lang="en-US" strike="sngStrike" dirty="0">
                <a:solidFill>
                  <a:srgbClr val="C00000"/>
                </a:solidFill>
              </a:rPr>
              <a:t>subsequent</a:t>
            </a:r>
            <a:r>
              <a:rPr lang="en-US" dirty="0"/>
              <a:t> </a:t>
            </a:r>
            <a:r>
              <a:rPr lang="en-US" u="sng" dirty="0">
                <a:solidFill>
                  <a:srgbClr val="C00000"/>
                </a:solidFill>
              </a:rPr>
              <a:t>previous</a:t>
            </a:r>
            <a:r>
              <a:rPr lang="en-US" dirty="0"/>
              <a:t> action.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3629331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2022-23 NFHS Basketball Rules Change Reminders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135688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xmlns="" id="{ABA8E7F9-DF73-4BA4-B5FA-713F47F75B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xmlns="" id="{C3C58DEF-F318-4FDE-AF47-031AB7D306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defRPr/>
            </a:pPr>
            <a:r>
              <a:rPr lang="en-US" sz="1200" b="1" dirty="0">
                <a:ea typeface="Calibri" panose="020F0502020204030204" pitchFamily="34" charset="0"/>
              </a:rPr>
              <a:t>Beginning in the 2024-25 season, t</a:t>
            </a:r>
            <a:r>
              <a:rPr lang="en-US" sz="1200" b="1" dirty="0">
                <a:effectLst/>
                <a:ea typeface="Calibri" panose="020F0502020204030204" pitchFamily="34" charset="0"/>
              </a:rPr>
              <a:t>he body of the number must clearly contrast from the body of the uniform regardless of trim.</a:t>
            </a:r>
          </a:p>
          <a:p>
            <a:pPr marL="171450" indent="-171450">
              <a:buFont typeface="Arial" panose="020B0604020202020204" pitchFamily="34" charset="0"/>
              <a:buChar char="•"/>
              <a:defRPr/>
            </a:pPr>
            <a:r>
              <a:rPr lang="en-US" altLang="en-US" sz="1200" dirty="0"/>
              <a:t>This option [3-4-3e(2)] will no longer be compliant.</a:t>
            </a:r>
          </a:p>
          <a:p>
            <a:endParaRPr lang="en-US" altLang="en-US" dirty="0"/>
          </a:p>
        </p:txBody>
      </p:sp>
      <p:sp>
        <p:nvSpPr>
          <p:cNvPr id="61444" name="Slide Number Placeholder 3">
            <a:extLst>
              <a:ext uri="{FF2B5EF4-FFF2-40B4-BE49-F238E27FC236}">
                <a16:creationId xmlns:a16="http://schemas.microsoft.com/office/drawing/2014/main" xmlns="" id="{D1A1B0D5-A8C3-4701-8100-36B63873B92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B3DD84-7835-4052-A53A-7DC50925EBBD}" type="slidenum">
              <a:rPr lang="en-US" altLang="en-US"/>
              <a:pPr/>
              <a:t>23</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xmlns="" id="{269B64B8-D6D8-41AC-8EEF-94A9D75AE9E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xmlns="" id="{732C3729-A39C-42BE-B6DE-9B42E999060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r>
              <a:rPr lang="en-US" altLang="en-US" sz="1200" dirty="0"/>
              <a:t>Two legal jersey numbering options will remain: </a:t>
            </a:r>
          </a:p>
          <a:p>
            <a:pPr marL="800100" lvl="1" indent="-342900">
              <a:buFont typeface="Arial" panose="020B0604020202020204" pitchFamily="34" charset="0"/>
              <a:buChar char="•"/>
            </a:pPr>
            <a:r>
              <a:rPr lang="en-US" altLang="en-US" sz="1200" dirty="0"/>
              <a:t>A solid contrasting number with no more than two solid color ¼-inch borders around the entire number (</a:t>
            </a:r>
            <a:r>
              <a:rPr lang="en-US" altLang="en-US" sz="1200" dirty="0" err="1"/>
              <a:t>PlayPic</a:t>
            </a:r>
            <a:r>
              <a:rPr lang="en-US" altLang="en-US" sz="1200" dirty="0"/>
              <a:t> A);</a:t>
            </a:r>
          </a:p>
          <a:p>
            <a:pPr marL="800100" lvl="1" indent="-342900">
              <a:buFont typeface="Arial" panose="020B0604020202020204" pitchFamily="34" charset="0"/>
              <a:buChar char="•"/>
            </a:pPr>
            <a:r>
              <a:rPr lang="en-US" altLang="en-US" sz="1200" dirty="0"/>
              <a:t>A solid contrasting color with a “shadow” trim of a contrasting color on part of the number not to exceed ½ inch in width and may be used with one ¼-inch border (</a:t>
            </a:r>
            <a:r>
              <a:rPr lang="en-US" altLang="en-US" sz="1200" dirty="0" err="1"/>
              <a:t>PlayPic</a:t>
            </a:r>
            <a:r>
              <a:rPr lang="en-US" altLang="en-US" sz="1200" dirty="0"/>
              <a:t> B).</a:t>
            </a:r>
          </a:p>
          <a:p>
            <a:pPr eaLnBrk="1" hangingPunct="1">
              <a:buFontTx/>
              <a:buNone/>
            </a:pPr>
            <a:r>
              <a:rPr lang="en-US" altLang="en-US" dirty="0">
                <a:solidFill>
                  <a:srgbClr val="000000"/>
                </a:solidFill>
              </a:rPr>
              <a:t/>
            </a:r>
            <a:br>
              <a:rPr lang="en-US" altLang="en-US" dirty="0">
                <a:solidFill>
                  <a:srgbClr val="000000"/>
                </a:solidFill>
              </a:rPr>
            </a:br>
            <a:endParaRPr lang="en-US" altLang="en-US" dirty="0">
              <a:solidFill>
                <a:srgbClr val="000000"/>
              </a:solidFill>
            </a:endParaRPr>
          </a:p>
          <a:p>
            <a:endParaRPr lang="en-US" altLang="en-US" dirty="0"/>
          </a:p>
        </p:txBody>
      </p:sp>
      <p:sp>
        <p:nvSpPr>
          <p:cNvPr id="63492" name="Slide Number Placeholder 3">
            <a:extLst>
              <a:ext uri="{FF2B5EF4-FFF2-40B4-BE49-F238E27FC236}">
                <a16:creationId xmlns:a16="http://schemas.microsoft.com/office/drawing/2014/main" xmlns="" id="{AA71CC43-054C-4AF2-A252-6D40A8A8CA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D284328-A1CE-4D90-917F-411E70681633}" type="slidenum">
              <a:rPr lang="en-US" altLang="en-US"/>
              <a:pPr/>
              <a:t>24</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2022-23 NFHS Basketball Points of Emphasis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3247598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To maintain the sound traditions of all sports, encourage sportsmanship, and minimize the inherent risk of injury, playing rules are developed to serve the varying skill levels of the involved participants.</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officials allow personal philosophies to enter into their enforcement of the rules, unintended advantages can be provided to players or teams, advantages that can determine the outcome of a contest.   </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a:t>
            </a:r>
            <a:r>
              <a:rPr lang="en-US" sz="1200" dirty="0">
                <a:effectLst/>
                <a:latin typeface="Calibri" panose="020F0502020204030204" pitchFamily="34" charset="0"/>
                <a:ea typeface="Calibri" panose="020F0502020204030204" pitchFamily="34" charset="0"/>
                <a:cs typeface="Times New Roman" panose="02020603050405020304" pitchFamily="18" charset="0"/>
              </a:rPr>
              <a:t>t’s incumbent on contest officials to enforce the rules as written.</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Participants should expect nothing less from contest officials on a nightly basis, and the enforcement of all playing rules should be made without regard for time and circumstance.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 foul or violation in the first quarter is expected to be a foul or violation in the last minute of a contest.  </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1183069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Hand Checks:</a:t>
            </a:r>
            <a:r>
              <a:rPr lang="en-US" sz="1200" dirty="0">
                <a:effectLst/>
                <a:latin typeface="Calibri" panose="020F0502020204030204" pitchFamily="34" charset="0"/>
                <a:ea typeface="Calibri" panose="020F0502020204030204" pitchFamily="34" charset="0"/>
                <a:cs typeface="Times New Roman" panose="02020603050405020304" pitchFamily="18" charset="0"/>
              </a:rPr>
              <a:t> Rule 10-7-12 is very clear for officials to apply.  Over the recent years, freedom of movement for players has improved, and officials need to remember the simple concepts of Rule 10-7-12 that prohibit defensive players from:</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P</a:t>
            </a:r>
            <a:r>
              <a:rPr lang="en-US" sz="1200" dirty="0">
                <a:effectLst/>
                <a:latin typeface="Calibri" panose="020F0502020204030204" pitchFamily="34" charset="0"/>
                <a:ea typeface="Calibri" panose="020F0502020204030204" pitchFamily="34" charset="0"/>
                <a:cs typeface="Times New Roman" panose="02020603050405020304" pitchFamily="18" charset="0"/>
              </a:rPr>
              <a:t>lacing two hands on the player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200" dirty="0">
                <a:effectLst/>
                <a:latin typeface="Calibri" panose="020F0502020204030204" pitchFamily="34" charset="0"/>
                <a:ea typeface="Calibri" panose="020F0502020204030204" pitchFamily="34" charset="0"/>
                <a:cs typeface="Times New Roman" panose="02020603050405020304" pitchFamily="18" charset="0"/>
              </a:rPr>
              <a:t> A), </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Placing an </a:t>
            </a:r>
            <a:r>
              <a:rPr lang="en-US" sz="1200" dirty="0">
                <a:effectLst/>
                <a:latin typeface="Calibri" panose="020F0502020204030204" pitchFamily="34" charset="0"/>
                <a:ea typeface="Calibri" panose="020F0502020204030204" pitchFamily="34" charset="0"/>
                <a:cs typeface="Times New Roman" panose="02020603050405020304" pitchFamily="18" charset="0"/>
              </a:rPr>
              <a:t>extended arm bar on the player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200" dirty="0">
                <a:effectLst/>
                <a:latin typeface="Calibri" panose="020F0502020204030204" pitchFamily="34" charset="0"/>
                <a:ea typeface="Calibri" panose="020F0502020204030204" pitchFamily="34" charset="0"/>
                <a:cs typeface="Times New Roman" panose="02020603050405020304" pitchFamily="18" charset="0"/>
              </a:rPr>
              <a:t> B), </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Placing and </a:t>
            </a:r>
            <a:r>
              <a:rPr lang="en-US" sz="1200" dirty="0">
                <a:effectLst/>
                <a:latin typeface="Calibri" panose="020F0502020204030204" pitchFamily="34" charset="0"/>
                <a:ea typeface="Calibri" panose="020F0502020204030204" pitchFamily="34" charset="0"/>
                <a:cs typeface="Times New Roman" panose="02020603050405020304" pitchFamily="18" charset="0"/>
              </a:rPr>
              <a:t>keeping a hand on an opponent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200" dirty="0">
                <a:effectLst/>
                <a:latin typeface="Calibri" panose="020F0502020204030204" pitchFamily="34" charset="0"/>
                <a:ea typeface="Calibri" panose="020F0502020204030204" pitchFamily="34" charset="0"/>
                <a:cs typeface="Times New Roman" panose="02020603050405020304" pitchFamily="18" charset="0"/>
              </a:rPr>
              <a:t> C), or </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C</a:t>
            </a:r>
            <a:r>
              <a:rPr lang="en-US" sz="1200" dirty="0">
                <a:effectLst/>
                <a:latin typeface="Calibri" panose="020F0502020204030204" pitchFamily="34" charset="0"/>
                <a:ea typeface="Calibri" panose="020F0502020204030204" pitchFamily="34" charset="0"/>
                <a:cs typeface="Times New Roman" panose="02020603050405020304" pitchFamily="18" charset="0"/>
              </a:rPr>
              <a:t>ontacting an opponent more than once with the same hand or alternating hands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200" dirty="0">
                <a:effectLst/>
                <a:latin typeface="Calibri" panose="020F0502020204030204" pitchFamily="34" charset="0"/>
                <a:ea typeface="Calibri" panose="020F0502020204030204" pitchFamily="34" charset="0"/>
                <a:cs typeface="Times New Roman" panose="02020603050405020304" pitchFamily="18" charset="0"/>
              </a:rPr>
              <a:t> D).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Keeping these simple principles in mind are critical for officials and need to be ruled when they occur.</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3005969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Post Play:</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rPr>
              <a:t>The High School RIO National High School Sports-Related I</a:t>
            </a:r>
            <a:r>
              <a:rPr lang="en-US" sz="1200" dirty="0">
                <a:effectLst/>
                <a:latin typeface="Calibri" panose="020F0502020204030204" pitchFamily="34" charset="0"/>
                <a:ea typeface="Calibri" panose="020F0502020204030204" pitchFamily="34" charset="0"/>
                <a:cs typeface="Times New Roman" panose="02020603050405020304" pitchFamily="18" charset="0"/>
              </a:rPr>
              <a:t>njury Surveillance Study revealed more basketball injuries occur in the post than any other place on the floor. Officials need to monitor play in the post, whether the ball is involved or not.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Players who either illegally carve out space for themselves (</a:t>
            </a:r>
            <a:r>
              <a:rPr lang="en-US"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dirty="0">
                <a:effectLst/>
                <a:latin typeface="Calibri" panose="020F0502020204030204" pitchFamily="34" charset="0"/>
                <a:ea typeface="Calibri" panose="020F0502020204030204" pitchFamily="34" charset="0"/>
                <a:cs typeface="Times New Roman" panose="02020603050405020304" pitchFamily="18" charset="0"/>
              </a:rPr>
              <a:t> A) or defenders who repeatedly push, knee, or otherwise attempt to knock offensive players off balance (</a:t>
            </a:r>
            <a:r>
              <a:rPr lang="en-US"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dirty="0">
                <a:effectLst/>
                <a:latin typeface="Calibri" panose="020F0502020204030204" pitchFamily="34" charset="0"/>
                <a:ea typeface="Calibri" panose="020F0502020204030204" pitchFamily="34" charset="0"/>
                <a:cs typeface="Times New Roman" panose="02020603050405020304" pitchFamily="18" charset="0"/>
              </a:rPr>
              <a:t> B) need to be penalized for their actions.</a:t>
            </a:r>
          </a:p>
          <a:p>
            <a:pPr marL="285750"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Failure to address the first illegal contact leads to more physical play.</a:t>
            </a:r>
          </a:p>
          <a:p>
            <a:pPr marL="285750"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Regardless of the player’s location on the floor, when a player’s rhythm, speed, balance, or quickness is impeded, a foul has occurred.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8434370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Off-ball play</a:t>
            </a:r>
            <a:r>
              <a:rPr lang="en-US" sz="1200" dirty="0">
                <a:effectLst/>
                <a:latin typeface="Calibri" panose="020F0502020204030204" pitchFamily="34" charset="0"/>
                <a:ea typeface="Calibri" panose="020F0502020204030204" pitchFamily="34" charset="0"/>
                <a:cs typeface="Times New Roman" panose="02020603050405020304" pitchFamily="18" charset="0"/>
              </a:rPr>
              <a:t>:  Keeping eyes on off-ball plays is also necessary to help reduce the physicality in the game.  Officials need to keep their focus on their primary coverage area, and no place is that more critical than off-ball plays.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Officials who tend to ‘ball watch’ will miss screening plays in front of them that involve illegal contact.  Allowable action by screeners, cutters, and defenders are outlined in the rules, and officials who stay in their primary area will naturally better officiate these kinds of plays.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either the offense or defense are allowed to play outside the screening and defending rules off-ball, more physical and illegal play tends to follow.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2557349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Rule 2-4-5 requires that game officials verify with each head coach, prior to the start of a contest, that the teams’ uniforms and equipment are legal and will be worn properly, and that all participants will exhibit proper sporting behavior throughout the contest.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Before and after this pre-game verification, officials should monitor players and notify the head coach if they notice anything that needs to be addressed, including the color of uniforms, undershirts/undergarments, jewelry, casts, braces, or hair control devices.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3735259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an official identifies any uniform or equipment issue that is of concern, the official should allow head coaches to address the problem and not take it upon themselves to deal directly with the player.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Even during the pre-game period, players must be legally attired, and paying attention to these details in pre-game will set the tone for the contest.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32484435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36658348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There must be a collaborative, working relationship between contest officials and game administration to promote good sportsmanship and safely conduct the contest. </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Everyone has their roles to play in creating a positive, sportsmanlike atmosphere at contests.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791841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spcBef>
                <a:spcPts val="0"/>
              </a:spcBef>
              <a:spcAft>
                <a:spcPts val="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Contest officials should never engage with spectators who are exhibiting unsporting behavior.</a:t>
            </a:r>
          </a:p>
          <a:p>
            <a:pPr marL="285750" marR="0" indent="-285750">
              <a:spcBef>
                <a:spcPts val="0"/>
              </a:spcBef>
              <a:spcAft>
                <a:spcPts val="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S</a:t>
            </a:r>
            <a:r>
              <a:rPr lang="en-US" dirty="0">
                <a:effectLst/>
                <a:latin typeface="Calibri" panose="020F0502020204030204" pitchFamily="34" charset="0"/>
                <a:ea typeface="Calibri" panose="020F0502020204030204" pitchFamily="34" charset="0"/>
                <a:cs typeface="Times New Roman" panose="02020603050405020304" pitchFamily="18" charset="0"/>
              </a:rPr>
              <a:t>chool administration is responsible for dealing with unruly spectators prior to, during and after the contest.</a:t>
            </a:r>
          </a:p>
          <a:p>
            <a:pPr marL="285750" marR="0" indent="-285750">
              <a:spcBef>
                <a:spcPts val="0"/>
              </a:spcBef>
              <a:spcAft>
                <a:spcPts val="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coaches or players – or at others in the stands – those individuals should be removed from the contest by school administration.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3914429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Good sports win with </a:t>
            </a:r>
            <a:r>
              <a:rPr lang="en-US" sz="12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humility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lose with </a:t>
            </a:r>
            <a:r>
              <a:rPr lang="en-US" sz="12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grace</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do both with </a:t>
            </a:r>
            <a:r>
              <a:rPr lang="en-US" sz="12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dignity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It takes the efforts of everyone every day to ensure that sportsmanship remains one of the top priorities in education-based activity programs. </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40672499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36</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37</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42</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3.xml"/><Relationship Id="rId4" Type="http://schemas.openxmlformats.org/officeDocument/2006/relationships/hyperlink" Target="mailto:dwhitfield@nfhs.org" TargetMode="Externa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5.xml"/><Relationship Id="rId4" Type="http://schemas.openxmlformats.org/officeDocument/2006/relationships/hyperlink" Target="mailto:dwhitfield@nfhs.org" TargetMode="Externa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FF3F3682-7299-4F0B-A706-4323AECD52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321"/>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8/23/2022</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8/23/2022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8/23/2022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a:t>
            </a:r>
            <a:r>
              <a:rPr lang="en-US" sz="2000" dirty="0">
                <a:solidFill>
                  <a:schemeClr val="bg1"/>
                </a:solidFill>
                <a:latin typeface="+mn-lt"/>
                <a:cs typeface="Arial" charset="0"/>
              </a:rPr>
              <a:t>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8/23/2022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8/23/2022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49220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8/23/2022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8/23/2022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298F3DAB-4F40-4646-9954-C30E4F8CBE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10"/>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8/23/2022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C8B418-CA46-4ED8-89C2-D17B5DD2AA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40970D9-EC79-4945-9D95-8DB73C5AF5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07C27FD8-EF66-4D36-8F9D-7A1BBFA9C65F}"/>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5" name="Footer Placeholder 4">
            <a:extLst>
              <a:ext uri="{FF2B5EF4-FFF2-40B4-BE49-F238E27FC236}">
                <a16:creationId xmlns:a16="http://schemas.microsoft.com/office/drawing/2014/main" xmlns="" id="{61DFCD89-86D6-49EF-A9F1-77C0B831B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C576DDE-462B-42A5-B7EC-788828FB3925}"/>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329207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C349AB-FC09-4F68-8534-88B7BB7B88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62D34DF-84B9-45FB-97D5-85CB68C97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815F529-B2A4-4CF8-A1A6-E41977B9D213}"/>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5" name="Footer Placeholder 4">
            <a:extLst>
              <a:ext uri="{FF2B5EF4-FFF2-40B4-BE49-F238E27FC236}">
                <a16:creationId xmlns:a16="http://schemas.microsoft.com/office/drawing/2014/main" xmlns="" id="{B6519379-187B-4E4A-A689-121C371AC4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B934517-097E-4708-B2EA-8F59C0073ADE}"/>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1047754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002586-DFE7-4E6D-9262-A88CF4CA04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C0A3B55-3451-434B-A0DF-D51221B177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36BE7B9A-E0B0-4C55-A626-8C3CC881E4C4}"/>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5" name="Footer Placeholder 4">
            <a:extLst>
              <a:ext uri="{FF2B5EF4-FFF2-40B4-BE49-F238E27FC236}">
                <a16:creationId xmlns:a16="http://schemas.microsoft.com/office/drawing/2014/main" xmlns="" id="{A0064944-11E5-46F9-86F5-1170FE303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B047F3A-14FD-450D-B97E-95403914B925}"/>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9445636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EC5356-6145-49D9-B539-383AB2A0F7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8A66A51-E6EB-4780-AEB6-A40A699728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6AECAED-0DA0-4F6D-A258-6884B0007D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DEB68FB-C93E-415C-AD94-81AE74D17DA3}"/>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6" name="Footer Placeholder 5">
            <a:extLst>
              <a:ext uri="{FF2B5EF4-FFF2-40B4-BE49-F238E27FC236}">
                <a16:creationId xmlns:a16="http://schemas.microsoft.com/office/drawing/2014/main" xmlns="" id="{27D42AA2-69D4-4B41-9D7F-CBCCA481A4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1098E82-7889-4D18-AE79-F9651AB67C47}"/>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1729325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E61F0F-F62E-46AA-885E-BDEF6F90E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EF61A33-0C2E-4429-A193-AC949F6DC8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12EAA2D-5BDA-498F-B979-3FDDF2114A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3C2A170B-9A86-4ACC-8109-5A6FCFF755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3BDE93D-E954-45F5-B8CA-7F3EE903C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16400FE-13A6-4FCF-8974-96EAEBA86BCE}"/>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8" name="Footer Placeholder 7">
            <a:extLst>
              <a:ext uri="{FF2B5EF4-FFF2-40B4-BE49-F238E27FC236}">
                <a16:creationId xmlns:a16="http://schemas.microsoft.com/office/drawing/2014/main" xmlns="" id="{635D3883-7F95-43D9-8D77-BECAA656E3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4ECEA3DC-4562-408F-8FAE-12671394488F}"/>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2816851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B04D03-7B6F-48AA-BBC1-AA13A59553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2DD33398-913F-4ABC-8E8A-AA442EAE9D0A}"/>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4" name="Footer Placeholder 3">
            <a:extLst>
              <a:ext uri="{FF2B5EF4-FFF2-40B4-BE49-F238E27FC236}">
                <a16:creationId xmlns:a16="http://schemas.microsoft.com/office/drawing/2014/main" xmlns="" id="{2E257DF3-A740-403C-BB86-D70DC00BE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9C2715E-E97D-4C06-AB5F-580682BB098C}"/>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3220633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60A4622-30DE-4542-8453-7471FDA8CCE7}"/>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3" name="Footer Placeholder 2">
            <a:extLst>
              <a:ext uri="{FF2B5EF4-FFF2-40B4-BE49-F238E27FC236}">
                <a16:creationId xmlns:a16="http://schemas.microsoft.com/office/drawing/2014/main" xmlns="" id="{B4C33011-CBA6-4538-9B6E-C14BD28229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D4E0BBC7-8A30-48F3-A3BF-6165A4243411}"/>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2973050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162F5-181F-49B1-89F2-DC52756AD7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0A06D405-C6BF-4DA7-B968-8AEFDC6E2F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86FA1D0-6780-4E81-A90E-F402EAD517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88FC0FD-EFAE-44E8-99F6-7FFE1D339A52}"/>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6" name="Footer Placeholder 5">
            <a:extLst>
              <a:ext uri="{FF2B5EF4-FFF2-40B4-BE49-F238E27FC236}">
                <a16:creationId xmlns:a16="http://schemas.microsoft.com/office/drawing/2014/main" xmlns="" id="{8EF55F13-9083-4464-A612-B665C2AA20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B6AC2DC-E09C-4CC8-8FAA-D8CD0EB57227}"/>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3461205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0714F1-18BB-49B6-A889-29F756A76C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FB742B3-71FE-47EC-9AB0-F0B8DFC274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8B6DE558-8F85-4F2F-A585-5ED5852EB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25C62EE-B7FB-4F04-B128-46FB3AAF68AB}"/>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6" name="Footer Placeholder 5">
            <a:extLst>
              <a:ext uri="{FF2B5EF4-FFF2-40B4-BE49-F238E27FC236}">
                <a16:creationId xmlns:a16="http://schemas.microsoft.com/office/drawing/2014/main" xmlns="" id="{52EE2A15-74FD-4D8B-8E07-DF080210EF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715B165-EB55-4BA7-8463-C616448FC04C}"/>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569548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372EC9-AFCD-4CB4-827F-A7444FDFFC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91D5C51-D0BC-4D5A-881B-E66E20C6C4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EE20B1-114C-46D1-9312-16C94E5A9E9B}"/>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5" name="Footer Placeholder 4">
            <a:extLst>
              <a:ext uri="{FF2B5EF4-FFF2-40B4-BE49-F238E27FC236}">
                <a16:creationId xmlns:a16="http://schemas.microsoft.com/office/drawing/2014/main" xmlns="" id="{E6676425-C419-4B5B-99A0-74D2D67287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F373E1F-207B-40A7-ADCF-ECD1CCE457AC}"/>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2577446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A5372E4-7D05-42A1-87A9-DE1CE1F970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5DC6BF01-C60A-4372-8352-432ED2E0C3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2DCC3D7-5D86-46A6-9061-38101BF33266}"/>
              </a:ext>
            </a:extLst>
          </p:cNvPr>
          <p:cNvSpPr>
            <a:spLocks noGrp="1"/>
          </p:cNvSpPr>
          <p:nvPr>
            <p:ph type="dt" sz="half" idx="10"/>
          </p:nvPr>
        </p:nvSpPr>
        <p:spPr/>
        <p:txBody>
          <a:bodyPr/>
          <a:lstStyle/>
          <a:p>
            <a:fld id="{46578AC2-724E-4670-ABA5-BA8FC4A03064}" type="datetimeFigureOut">
              <a:rPr lang="en-US" smtClean="0"/>
              <a:t>8/23/2022</a:t>
            </a:fld>
            <a:endParaRPr lang="en-US"/>
          </a:p>
        </p:txBody>
      </p:sp>
      <p:sp>
        <p:nvSpPr>
          <p:cNvPr id="5" name="Footer Placeholder 4">
            <a:extLst>
              <a:ext uri="{FF2B5EF4-FFF2-40B4-BE49-F238E27FC236}">
                <a16:creationId xmlns:a16="http://schemas.microsoft.com/office/drawing/2014/main" xmlns="" id="{3FD0257A-442A-4CCC-84D2-C9D75E454A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E867605-50FA-49C9-85C2-34ABCCCE357B}"/>
              </a:ext>
            </a:extLst>
          </p:cNvPr>
          <p:cNvSpPr>
            <a:spLocks noGrp="1"/>
          </p:cNvSpPr>
          <p:nvPr>
            <p:ph type="sldNum" sz="quarter" idx="12"/>
          </p:nvPr>
        </p:nvSpPr>
        <p:spPr/>
        <p:txBody>
          <a:bodyPr/>
          <a:lstStyle/>
          <a:p>
            <a:fld id="{9DBC5EFC-E1F7-44EE-B4AF-6EF5766B19A6}" type="slidenum">
              <a:rPr lang="en-US" smtClean="0"/>
              <a:t>‹#›</a:t>
            </a:fld>
            <a:endParaRPr lang="en-US"/>
          </a:p>
        </p:txBody>
      </p:sp>
    </p:spTree>
    <p:extLst>
      <p:ext uri="{BB962C8B-B14F-4D97-AF65-F5344CB8AC3E}">
        <p14:creationId xmlns:p14="http://schemas.microsoft.com/office/powerpoint/2010/main" val="15877480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D0E9CFD6-8603-42AB-8FF6-BDE636565D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8/23/2022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4957EC5E-851E-4FAF-95B7-B639BB4367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8/23/2022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8/23/2022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3508954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3953914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8/23/2022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4348553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19033328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13025099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40075467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39150415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8/23/2022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5853523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945450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72665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465961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8/23/2022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10757310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4694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8/23/2022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801" r:id="rId7"/>
    <p:sldLayoutId id="2147483795" r:id="rId8"/>
    <p:sldLayoutId id="2147483796" r:id="rId9"/>
    <p:sldLayoutId id="2147483797" r:id="rId10"/>
    <p:sldLayoutId id="2147483798" r:id="rId11"/>
    <p:sldLayoutId id="2147483799"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5A36392-0241-4E13-86E9-1ADC59F065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CC1B66B9-124B-45CD-8616-EDFD5BE1C6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6143FD1-8640-430E-9033-2FF97A191F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78AC2-724E-4670-ABA5-BA8FC4A03064}" type="datetimeFigureOut">
              <a:rPr lang="en-US" smtClean="0"/>
              <a:t>8/23/2022</a:t>
            </a:fld>
            <a:endParaRPr lang="en-US"/>
          </a:p>
        </p:txBody>
      </p:sp>
      <p:sp>
        <p:nvSpPr>
          <p:cNvPr id="5" name="Footer Placeholder 4">
            <a:extLst>
              <a:ext uri="{FF2B5EF4-FFF2-40B4-BE49-F238E27FC236}">
                <a16:creationId xmlns:a16="http://schemas.microsoft.com/office/drawing/2014/main" xmlns="" id="{6016E43A-A067-48E5-AEB8-75BA1D7271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D1627CAE-0B65-40B0-9FA8-761AD948E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BC5EFC-E1F7-44EE-B4AF-6EF5766B19A6}" type="slidenum">
              <a:rPr lang="en-US" smtClean="0"/>
              <a:t>‹#›</a:t>
            </a:fld>
            <a:endParaRPr lang="en-US"/>
          </a:p>
        </p:txBody>
      </p:sp>
    </p:spTree>
    <p:extLst>
      <p:ext uri="{BB962C8B-B14F-4D97-AF65-F5344CB8AC3E}">
        <p14:creationId xmlns:p14="http://schemas.microsoft.com/office/powerpoint/2010/main" val="267503511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8/23/2022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8/23/2022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8/23/2022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511428"/>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notesSlide" Target="../notesSlides/notesSlide5.xml"/><Relationship Id="rId16" Type="http://schemas.openxmlformats.org/officeDocument/2006/relationships/image" Target="../media/image33.jpeg"/><Relationship Id="rId20" Type="http://schemas.openxmlformats.org/officeDocument/2006/relationships/image" Target="../media/image37.jpeg"/><Relationship Id="rId1" Type="http://schemas.openxmlformats.org/officeDocument/2006/relationships/slideLayout" Target="../slideLayouts/slideLayout26.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19" Type="http://schemas.openxmlformats.org/officeDocument/2006/relationships/image" Target="../media/image36.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38.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36.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51.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8.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9.xml"/><Relationship Id="rId1" Type="http://schemas.openxmlformats.org/officeDocument/2006/relationships/slideLayout" Target="../slideLayouts/slideLayout26.xml"/><Relationship Id="rId4" Type="http://schemas.openxmlformats.org/officeDocument/2006/relationships/image" Target="../media/image66.jpeg"/></Relationships>
</file>

<file path=ppt/slides/_rels/slide4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0.xml"/><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1D5B0-8C53-4781-9046-A605E7724DC6}"/>
              </a:ext>
            </a:extLst>
          </p:cNvPr>
          <p:cNvSpPr>
            <a:spLocks noGrp="1"/>
          </p:cNvSpPr>
          <p:nvPr>
            <p:ph type="ctrTitle"/>
          </p:nvPr>
        </p:nvSpPr>
        <p:spPr/>
        <p:txBody>
          <a:bodyPr/>
          <a:lstStyle/>
          <a:p>
            <a:r>
              <a:rPr lang="en-US" dirty="0"/>
              <a:t>2022-23 NFHS Basketball Rules PowerPoint</a:t>
            </a:r>
          </a:p>
        </p:txBody>
      </p:sp>
      <p:sp>
        <p:nvSpPr>
          <p:cNvPr id="3" name="Subtitle 2">
            <a:extLst>
              <a:ext uri="{FF2B5EF4-FFF2-40B4-BE49-F238E27FC236}">
                <a16:creationId xmlns:a16="http://schemas.microsoft.com/office/drawing/2014/main" xmlns="" id="{9EE7EA81-E282-4AE7-817B-DB50C5363BC7}"/>
              </a:ext>
            </a:extLst>
          </p:cNvPr>
          <p:cNvSpPr>
            <a:spLocks noGrp="1"/>
          </p:cNvSpPr>
          <p:nvPr>
            <p:ph type="subTitle" idx="1"/>
          </p:nvPr>
        </p:nvSpPr>
        <p:spPr/>
        <p:txBody>
          <a:bodyPr/>
          <a:lstStyle/>
          <a:p>
            <a:r>
              <a:rPr lang="en-US" dirty="0"/>
              <a:t>Rules Changes</a:t>
            </a:r>
          </a:p>
          <a:p>
            <a:r>
              <a:rPr lang="en-US" dirty="0"/>
              <a:t>Editorial Changes</a:t>
            </a:r>
          </a:p>
          <a:p>
            <a:r>
              <a:rPr lang="en-US" dirty="0"/>
              <a:t>Points of Emphasis</a:t>
            </a:r>
          </a:p>
        </p:txBody>
      </p:sp>
    </p:spTree>
    <p:extLst>
      <p:ext uri="{BB962C8B-B14F-4D97-AF65-F5344CB8AC3E}">
        <p14:creationId xmlns:p14="http://schemas.microsoft.com/office/powerpoint/2010/main" val="3205712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a:extLst>
              <a:ext uri="{FF2B5EF4-FFF2-40B4-BE49-F238E27FC236}">
                <a16:creationId xmlns:a16="http://schemas.microsoft.com/office/drawing/2014/main" xmlns="" id="{47328F64-7B87-47A8-A08F-AF27CB0A6B01}"/>
              </a:ext>
            </a:extLst>
          </p:cNvPr>
          <p:cNvSpPr txBox="1">
            <a:spLocks noChangeArrowheads="1"/>
          </p:cNvSpPr>
          <p:nvPr/>
        </p:nvSpPr>
        <p:spPr bwMode="auto">
          <a:xfrm>
            <a:off x="3462338" y="2916238"/>
            <a:ext cx="5267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800" b="1">
                <a:solidFill>
                  <a:schemeClr val="bg1"/>
                </a:solidFill>
                <a:latin typeface="Arial" panose="020B0604020202020204" pitchFamily="34" charset="0"/>
              </a:rPr>
              <a:t>Sponsor Slide </a:t>
            </a:r>
          </a:p>
          <a:p>
            <a:pPr algn="ctr" eaLnBrk="1" hangingPunct="1">
              <a:buFontTx/>
              <a:buNone/>
            </a:pPr>
            <a:r>
              <a:rPr lang="en-US" altLang="en-US" sz="1800">
                <a:solidFill>
                  <a:schemeClr val="bg1"/>
                </a:solidFill>
                <a:latin typeface="Arial" panose="020B0604020202020204" pitchFamily="34" charset="0"/>
              </a:rPr>
              <a:t>remove this text and place artwork centered here</a:t>
            </a:r>
          </a:p>
        </p:txBody>
      </p:sp>
      <p:pic>
        <p:nvPicPr>
          <p:cNvPr id="4" name="Picture 3">
            <a:extLst>
              <a:ext uri="{FF2B5EF4-FFF2-40B4-BE49-F238E27FC236}">
                <a16:creationId xmlns:a16="http://schemas.microsoft.com/office/drawing/2014/main" xmlns="" id="{AFDE5973-A65C-43DC-C0D1-A62336B45BC1}"/>
              </a:ext>
            </a:extLst>
          </p:cNvPr>
          <p:cNvPicPr>
            <a:picLocks noChangeAspect="1"/>
          </p:cNvPicPr>
          <p:nvPr/>
        </p:nvPicPr>
        <p:blipFill>
          <a:blip r:embed="rId3"/>
          <a:stretch>
            <a:fillRect/>
          </a:stretch>
        </p:blipFill>
        <p:spPr>
          <a:xfrm>
            <a:off x="1524" y="0"/>
            <a:ext cx="12188952"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dirty="0"/>
              <a:t>National federation of</a:t>
            </a:r>
            <a:br>
              <a:rPr lang="en-US" dirty="0"/>
            </a:br>
            <a:r>
              <a:rPr lang="en-US" dirty="0"/>
              <a:t>state high school associations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extLst>
      <p:ext uri="{BB962C8B-B14F-4D97-AF65-F5344CB8AC3E}">
        <p14:creationId xmlns:p14="http://schemas.microsoft.com/office/powerpoint/2010/main" val="2461792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19BEC-0F53-40E5-9E07-C5CE61D96B10}"/>
              </a:ext>
            </a:extLst>
          </p:cNvPr>
          <p:cNvSpPr>
            <a:spLocks noGrp="1"/>
          </p:cNvSpPr>
          <p:nvPr>
            <p:ph type="title"/>
          </p:nvPr>
        </p:nvSpPr>
        <p:spPr/>
        <p:txBody>
          <a:bodyPr/>
          <a:lstStyle/>
          <a:p>
            <a:r>
              <a:rPr lang="en-US" dirty="0"/>
              <a:t>2022-23 NFHS Basketball </a:t>
            </a:r>
          </a:p>
        </p:txBody>
      </p:sp>
      <p:sp>
        <p:nvSpPr>
          <p:cNvPr id="3" name="Text Placeholder 2">
            <a:extLst>
              <a:ext uri="{FF2B5EF4-FFF2-40B4-BE49-F238E27FC236}">
                <a16:creationId xmlns:a16="http://schemas.microsoft.com/office/drawing/2014/main" xmlns="" id="{5F58A997-E5AE-4371-AB65-2EDC9C54D155}"/>
              </a:ext>
            </a:extLst>
          </p:cNvPr>
          <p:cNvSpPr>
            <a:spLocks noGrp="1"/>
          </p:cNvSpPr>
          <p:nvPr>
            <p:ph type="body" idx="1"/>
          </p:nvPr>
        </p:nvSpPr>
        <p:spPr/>
        <p:txBody>
          <a:bodyPr/>
          <a:lstStyle/>
          <a:p>
            <a:r>
              <a:rPr lang="en-US" altLang="en-US" dirty="0">
                <a:latin typeface="Calibri" panose="020F0502020204030204" pitchFamily="34" charset="0"/>
                <a:cs typeface="Calibri" panose="020F0502020204030204" pitchFamily="34" charset="0"/>
              </a:rPr>
              <a:t>Rules Changes</a:t>
            </a:r>
          </a:p>
        </p:txBody>
      </p:sp>
    </p:spTree>
    <p:extLst>
      <p:ext uri="{BB962C8B-B14F-4D97-AF65-F5344CB8AC3E}">
        <p14:creationId xmlns:p14="http://schemas.microsoft.com/office/powerpoint/2010/main" val="3609775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806BE5-4D22-4F87-A12B-8EA8D14925B1}"/>
              </a:ext>
            </a:extLst>
          </p:cNvPr>
          <p:cNvSpPr>
            <a:spLocks noGrp="1"/>
          </p:cNvSpPr>
          <p:nvPr>
            <p:ph type="title"/>
          </p:nvPr>
        </p:nvSpPr>
        <p:spPr/>
        <p:txBody>
          <a:bodyPr/>
          <a:lstStyle/>
          <a:p>
            <a:r>
              <a:rPr lang="en-US" dirty="0"/>
              <a:t>Team Member’s Equipment, Apparel</a:t>
            </a:r>
            <a:br>
              <a:rPr lang="en-US" dirty="0"/>
            </a:br>
            <a:r>
              <a:rPr lang="en-US" dirty="0"/>
              <a:t>3-5-4</a:t>
            </a:r>
            <a:r>
              <a:rPr lang="en-US" sz="4000" cap="none" dirty="0"/>
              <a:t>d</a:t>
            </a:r>
            <a:endParaRPr lang="en-US" dirty="0"/>
          </a:p>
        </p:txBody>
      </p:sp>
      <p:sp>
        <p:nvSpPr>
          <p:cNvPr id="4" name="Footer Placeholder 3">
            <a:extLst>
              <a:ext uri="{FF2B5EF4-FFF2-40B4-BE49-F238E27FC236}">
                <a16:creationId xmlns:a16="http://schemas.microsoft.com/office/drawing/2014/main" xmlns="" id="{E663400E-B919-4491-A5C6-54482B78C2A2}"/>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C4E3761C-474A-4B13-9FB5-5145D508A91B}"/>
              </a:ext>
            </a:extLst>
          </p:cNvPr>
          <p:cNvSpPr txBox="1"/>
          <p:nvPr/>
        </p:nvSpPr>
        <p:spPr>
          <a:xfrm>
            <a:off x="1617520" y="5175485"/>
            <a:ext cx="9257846"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mn-lt"/>
              </a:rPr>
              <a:t>Hair control devices that </a:t>
            </a:r>
            <a:r>
              <a:rPr lang="en-US" sz="2000" b="1" dirty="0">
                <a:solidFill>
                  <a:srgbClr val="C00000"/>
                </a:solidFill>
                <a:latin typeface="+mn-lt"/>
              </a:rPr>
              <a:t>are securely fastened close to the head </a:t>
            </a:r>
            <a:r>
              <a:rPr lang="en-US" sz="2000" dirty="0">
                <a:latin typeface="+mn-lt"/>
              </a:rPr>
              <a:t>and </a:t>
            </a:r>
            <a:r>
              <a:rPr lang="en-US" sz="2000" b="1" dirty="0">
                <a:solidFill>
                  <a:srgbClr val="C00000"/>
                </a:solidFill>
                <a:latin typeface="+mn-lt"/>
              </a:rPr>
              <a:t>do not increase risk </a:t>
            </a:r>
            <a:r>
              <a:rPr lang="en-US" sz="2000" dirty="0">
                <a:latin typeface="+mn-lt"/>
              </a:rPr>
              <a:t>to the athlete, teammates and opponents are permitted.</a:t>
            </a:r>
          </a:p>
          <a:p>
            <a:pPr marL="285750" indent="-285750">
              <a:buFont typeface="Arial" panose="020B0604020202020204" pitchFamily="34" charset="0"/>
              <a:buChar char="•"/>
            </a:pPr>
            <a:r>
              <a:rPr lang="en-US" sz="2000" dirty="0">
                <a:latin typeface="+mn-lt"/>
              </a:rPr>
              <a:t>Hair clips that are hard, protrude from the head and/or are easily dislodged do not comply and are not legal. </a:t>
            </a:r>
          </a:p>
        </p:txBody>
      </p:sp>
      <p:pic>
        <p:nvPicPr>
          <p:cNvPr id="12" name="Picture 11" descr="A picture containing graphical user interface&#10;&#10;Description automatically generated">
            <a:extLst>
              <a:ext uri="{FF2B5EF4-FFF2-40B4-BE49-F238E27FC236}">
                <a16:creationId xmlns:a16="http://schemas.microsoft.com/office/drawing/2014/main" xmlns="" id="{CD13D29C-9409-4065-9517-4EF57ED228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2751" y="2104834"/>
            <a:ext cx="8787384" cy="3044952"/>
          </a:xfrm>
          <a:prstGeom prst="rect">
            <a:avLst/>
          </a:prstGeom>
        </p:spPr>
      </p:pic>
    </p:spTree>
    <p:extLst>
      <p:ext uri="{BB962C8B-B14F-4D97-AF65-F5344CB8AC3E}">
        <p14:creationId xmlns:p14="http://schemas.microsoft.com/office/powerpoint/2010/main" val="3081554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F77C79-5622-4BB1-BAC1-6930262DA8B0}"/>
              </a:ext>
            </a:extLst>
          </p:cNvPr>
          <p:cNvSpPr>
            <a:spLocks noGrp="1"/>
          </p:cNvSpPr>
          <p:nvPr>
            <p:ph type="title"/>
          </p:nvPr>
        </p:nvSpPr>
        <p:spPr>
          <a:xfrm>
            <a:off x="1988687" y="549041"/>
            <a:ext cx="10026649" cy="1204912"/>
          </a:xfrm>
        </p:spPr>
        <p:txBody>
          <a:bodyPr/>
          <a:lstStyle/>
          <a:p>
            <a:r>
              <a:rPr lang="en-US" dirty="0"/>
              <a:t>Team Member’s Equipment, Apparel</a:t>
            </a:r>
            <a:br>
              <a:rPr lang="en-US" dirty="0"/>
            </a:br>
            <a:r>
              <a:rPr lang="en-US" dirty="0"/>
              <a:t>3-5-4</a:t>
            </a:r>
            <a:r>
              <a:rPr lang="en-US" sz="4000" cap="none" dirty="0"/>
              <a:t>d</a:t>
            </a:r>
            <a:endParaRPr lang="en-US" dirty="0"/>
          </a:p>
        </p:txBody>
      </p:sp>
      <p:sp>
        <p:nvSpPr>
          <p:cNvPr id="4" name="Footer Placeholder 3">
            <a:extLst>
              <a:ext uri="{FF2B5EF4-FFF2-40B4-BE49-F238E27FC236}">
                <a16:creationId xmlns:a16="http://schemas.microsoft.com/office/drawing/2014/main" xmlns="" id="{92153579-9EB1-42E0-9BF8-2C4FC0CC8AD9}"/>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xmlns="" id="{D19F169B-6821-4557-A764-C670D084A562}"/>
              </a:ext>
            </a:extLst>
          </p:cNvPr>
          <p:cNvSpPr txBox="1"/>
          <p:nvPr/>
        </p:nvSpPr>
        <p:spPr>
          <a:xfrm>
            <a:off x="1577893" y="4817483"/>
            <a:ext cx="9970640" cy="1451679"/>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US" sz="2000" dirty="0">
                <a:latin typeface="+mn-lt"/>
              </a:rPr>
              <a:t>Hair adornments, such as beads, that are </a:t>
            </a:r>
            <a:r>
              <a:rPr lang="en-US" sz="2000" b="1" dirty="0">
                <a:solidFill>
                  <a:srgbClr val="C00000"/>
                </a:solidFill>
                <a:latin typeface="+mn-lt"/>
              </a:rPr>
              <a:t>securely fastened close to the head </a:t>
            </a:r>
            <a:r>
              <a:rPr lang="en-US" sz="2000" dirty="0">
                <a:latin typeface="+mn-lt"/>
              </a:rPr>
              <a:t>and </a:t>
            </a:r>
            <a:r>
              <a:rPr lang="en-US" sz="2000" b="1" dirty="0">
                <a:solidFill>
                  <a:srgbClr val="C00000"/>
                </a:solidFill>
                <a:latin typeface="+mn-lt"/>
              </a:rPr>
              <a:t>do not increase risk</a:t>
            </a:r>
            <a:r>
              <a:rPr lang="en-US" sz="2000" dirty="0">
                <a:latin typeface="+mn-lt"/>
              </a:rPr>
              <a:t> to the player, teammates or opponents are permitted (</a:t>
            </a:r>
            <a:r>
              <a:rPr lang="en-US" sz="2000" dirty="0" err="1">
                <a:latin typeface="+mn-lt"/>
              </a:rPr>
              <a:t>PlayPics</a:t>
            </a:r>
            <a:r>
              <a:rPr lang="en-US" sz="2000" dirty="0">
                <a:latin typeface="+mn-lt"/>
              </a:rPr>
              <a:t> B and D).</a:t>
            </a:r>
          </a:p>
          <a:p>
            <a:pPr marL="285750" indent="-285750">
              <a:buFont typeface="Arial" panose="020B0604020202020204" pitchFamily="34" charset="0"/>
              <a:buChar char="•"/>
            </a:pPr>
            <a:r>
              <a:rPr lang="en-US" sz="2000" dirty="0" err="1">
                <a:latin typeface="+mn-lt"/>
              </a:rPr>
              <a:t>PlayPics</a:t>
            </a:r>
            <a:r>
              <a:rPr lang="en-US" sz="2000" dirty="0">
                <a:latin typeface="+mn-lt"/>
              </a:rPr>
              <a:t> A and C illustrate hair beads that are</a:t>
            </a:r>
            <a:r>
              <a:rPr lang="en-US" sz="2000" b="1" dirty="0">
                <a:solidFill>
                  <a:srgbClr val="C00000"/>
                </a:solidFill>
                <a:latin typeface="+mn-lt"/>
              </a:rPr>
              <a:t> not </a:t>
            </a:r>
            <a:r>
              <a:rPr lang="en-US" sz="2000" dirty="0">
                <a:latin typeface="+mn-lt"/>
              </a:rPr>
              <a:t>securely fastened close to the head and </a:t>
            </a:r>
            <a:r>
              <a:rPr lang="en-US" sz="2000" b="1" dirty="0">
                <a:solidFill>
                  <a:srgbClr val="C00000"/>
                </a:solidFill>
                <a:latin typeface="+mn-lt"/>
              </a:rPr>
              <a:t>do</a:t>
            </a:r>
            <a:r>
              <a:rPr lang="en-US" sz="2000" dirty="0">
                <a:latin typeface="+mn-lt"/>
              </a:rPr>
              <a:t> increase risk of injury; therefore, these examples are non-compliant. </a:t>
            </a:r>
          </a:p>
        </p:txBody>
      </p:sp>
      <p:pic>
        <p:nvPicPr>
          <p:cNvPr id="5" name="Picture 4" descr="Graphical user interface, application&#10;&#10;Description automatically generated">
            <a:extLst>
              <a:ext uri="{FF2B5EF4-FFF2-40B4-BE49-F238E27FC236}">
                <a16:creationId xmlns:a16="http://schemas.microsoft.com/office/drawing/2014/main" xmlns="" id="{F0AF233D-F7E8-F2D6-E242-ED6502DF6C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2689" y="1922506"/>
            <a:ext cx="10344156" cy="2839365"/>
          </a:xfrm>
          <a:prstGeom prst="rect">
            <a:avLst/>
          </a:prstGeom>
        </p:spPr>
      </p:pic>
    </p:spTree>
    <p:extLst>
      <p:ext uri="{BB962C8B-B14F-4D97-AF65-F5344CB8AC3E}">
        <p14:creationId xmlns:p14="http://schemas.microsoft.com/office/powerpoint/2010/main" val="765921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266217-EDB1-450C-9E80-D692188DA3B0}"/>
              </a:ext>
            </a:extLst>
          </p:cNvPr>
          <p:cNvSpPr>
            <a:spLocks noGrp="1"/>
          </p:cNvSpPr>
          <p:nvPr>
            <p:ph type="title"/>
          </p:nvPr>
        </p:nvSpPr>
        <p:spPr/>
        <p:txBody>
          <a:bodyPr/>
          <a:lstStyle/>
          <a:p>
            <a:r>
              <a:rPr lang="en-US" dirty="0"/>
              <a:t>Team Member’s Equipment, Apparel</a:t>
            </a:r>
            <a:br>
              <a:rPr lang="en-US" dirty="0"/>
            </a:br>
            <a:r>
              <a:rPr lang="en-US" dirty="0"/>
              <a:t>3-5-4</a:t>
            </a:r>
            <a:r>
              <a:rPr lang="en-US" sz="4000" cap="none" dirty="0"/>
              <a:t>d</a:t>
            </a:r>
            <a:endParaRPr lang="en-US" dirty="0"/>
          </a:p>
        </p:txBody>
      </p:sp>
      <p:sp>
        <p:nvSpPr>
          <p:cNvPr id="4" name="Footer Placeholder 3">
            <a:extLst>
              <a:ext uri="{FF2B5EF4-FFF2-40B4-BE49-F238E27FC236}">
                <a16:creationId xmlns:a16="http://schemas.microsoft.com/office/drawing/2014/main" xmlns="" id="{37A4C365-9DF8-4A38-8300-868049739A9D}"/>
              </a:ext>
            </a:extLst>
          </p:cNvPr>
          <p:cNvSpPr>
            <a:spLocks noGrp="1"/>
          </p:cNvSpPr>
          <p:nvPr>
            <p:ph type="ftr" sz="quarter" idx="11"/>
          </p:nvPr>
        </p:nvSpPr>
        <p:spPr/>
        <p:txBody>
          <a:bodyPr/>
          <a:lstStyle/>
          <a:p>
            <a:pPr>
              <a:defRPr/>
            </a:pPr>
            <a:r>
              <a:rPr lang="en-US"/>
              <a:t>www.nfhs.org</a:t>
            </a:r>
          </a:p>
        </p:txBody>
      </p:sp>
      <p:sp>
        <p:nvSpPr>
          <p:cNvPr id="9" name="TextBox 8">
            <a:extLst>
              <a:ext uri="{FF2B5EF4-FFF2-40B4-BE49-F238E27FC236}">
                <a16:creationId xmlns:a16="http://schemas.microsoft.com/office/drawing/2014/main" xmlns="" id="{FDACCECF-EBAC-498F-AA5D-5A2191DBB80B}"/>
              </a:ext>
            </a:extLst>
          </p:cNvPr>
          <p:cNvSpPr txBox="1"/>
          <p:nvPr/>
        </p:nvSpPr>
        <p:spPr>
          <a:xfrm>
            <a:off x="7741328" y="2104008"/>
            <a:ext cx="4203023" cy="3139321"/>
          </a:xfrm>
          <a:prstGeom prst="rect">
            <a:avLst/>
          </a:prstGeom>
          <a:noFill/>
        </p:spPr>
        <p:txBody>
          <a:bodyPr wrap="square" rtlCol="0">
            <a:spAutoFit/>
          </a:bodyPr>
          <a:lstStyle/>
          <a:p>
            <a:pPr marL="285750" indent="-285750">
              <a:buFont typeface="Arial" panose="020B0604020202020204" pitchFamily="34" charset="0"/>
              <a:buChar char="•"/>
            </a:pPr>
            <a:r>
              <a:rPr lang="en-US" dirty="0"/>
              <a:t>Hair adornments that are </a:t>
            </a:r>
            <a:r>
              <a:rPr lang="en-US" b="1" u="sng" dirty="0">
                <a:solidFill>
                  <a:srgbClr val="C00000"/>
                </a:solidFill>
              </a:rPr>
              <a:t>not</a:t>
            </a:r>
            <a:r>
              <a:rPr lang="en-US" b="1" dirty="0">
                <a:solidFill>
                  <a:srgbClr val="C00000"/>
                </a:solidFill>
              </a:rPr>
              <a:t> </a:t>
            </a:r>
            <a:r>
              <a:rPr lang="en-US" dirty="0"/>
              <a:t>securely fastened, </a:t>
            </a:r>
            <a:r>
              <a:rPr lang="en-US" b="1" u="sng" dirty="0">
                <a:solidFill>
                  <a:srgbClr val="C00000"/>
                </a:solidFill>
              </a:rPr>
              <a:t>do</a:t>
            </a:r>
            <a:r>
              <a:rPr lang="en-US" dirty="0"/>
              <a:t> increase the risk to the player, teammates or opponents and/or are </a:t>
            </a:r>
            <a:r>
              <a:rPr lang="en-US" b="1" u="sng" dirty="0">
                <a:solidFill>
                  <a:srgbClr val="C00000"/>
                </a:solidFill>
              </a:rPr>
              <a:t>not</a:t>
            </a:r>
            <a:r>
              <a:rPr lang="en-US" dirty="0"/>
              <a:t> secured close to the head should be addressed by the official with the </a:t>
            </a:r>
            <a:r>
              <a:rPr lang="en-US" b="1" dirty="0">
                <a:solidFill>
                  <a:srgbClr val="C00000"/>
                </a:solidFill>
              </a:rPr>
              <a:t>coach</a:t>
            </a:r>
            <a:r>
              <a:rPr lang="en-US" dirty="0"/>
              <a:t>.</a:t>
            </a:r>
          </a:p>
          <a:p>
            <a:endParaRPr lang="en-US" dirty="0"/>
          </a:p>
          <a:p>
            <a:pPr marL="285750" indent="-285750">
              <a:buFont typeface="Arial" panose="020B0604020202020204" pitchFamily="34" charset="0"/>
              <a:buChar char="•"/>
            </a:pPr>
            <a:r>
              <a:rPr lang="en-US" dirty="0"/>
              <a:t>The player(s) shall have the opportunity to comply or remove the adornment(s). </a:t>
            </a:r>
          </a:p>
        </p:txBody>
      </p:sp>
      <p:cxnSp>
        <p:nvCxnSpPr>
          <p:cNvPr id="6" name="Straight Arrow Connector 5">
            <a:extLst>
              <a:ext uri="{FF2B5EF4-FFF2-40B4-BE49-F238E27FC236}">
                <a16:creationId xmlns:a16="http://schemas.microsoft.com/office/drawing/2014/main" xmlns="" id="{6C9C470A-2385-40E9-B044-44F116121F02}"/>
              </a:ext>
            </a:extLst>
          </p:cNvPr>
          <p:cNvCxnSpPr>
            <a:cxnSpLocks/>
          </p:cNvCxnSpPr>
          <p:nvPr/>
        </p:nvCxnSpPr>
        <p:spPr>
          <a:xfrm flipV="1">
            <a:off x="3318934" y="2810933"/>
            <a:ext cx="2652888" cy="1148645"/>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pic>
        <p:nvPicPr>
          <p:cNvPr id="8" name="Picture 7" descr="Text&#10;&#10;Description automatically generated with medium confidence">
            <a:extLst>
              <a:ext uri="{FF2B5EF4-FFF2-40B4-BE49-F238E27FC236}">
                <a16:creationId xmlns:a16="http://schemas.microsoft.com/office/drawing/2014/main" xmlns="" id="{B15DDABC-30E3-43F7-934F-676C55663A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619" y="2125493"/>
            <a:ext cx="5474107" cy="4399131"/>
          </a:xfrm>
          <a:prstGeom prst="rect">
            <a:avLst/>
          </a:prstGeom>
        </p:spPr>
      </p:pic>
    </p:spTree>
    <p:extLst>
      <p:ext uri="{BB962C8B-B14F-4D97-AF65-F5344CB8AC3E}">
        <p14:creationId xmlns:p14="http://schemas.microsoft.com/office/powerpoint/2010/main" val="2718264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65A3D-39ED-4761-A109-EC199F30586C}"/>
              </a:ext>
            </a:extLst>
          </p:cNvPr>
          <p:cNvSpPr>
            <a:spLocks noGrp="1"/>
          </p:cNvSpPr>
          <p:nvPr>
            <p:ph type="title"/>
          </p:nvPr>
        </p:nvSpPr>
        <p:spPr/>
        <p:txBody>
          <a:bodyPr/>
          <a:lstStyle/>
          <a:p>
            <a:r>
              <a:rPr lang="en-US" dirty="0"/>
              <a:t>Team Member’s Equipment, Apparel</a:t>
            </a:r>
            <a:br>
              <a:rPr lang="en-US" dirty="0"/>
            </a:br>
            <a:r>
              <a:rPr lang="en-US" dirty="0"/>
              <a:t>3-5-4</a:t>
            </a:r>
            <a:r>
              <a:rPr lang="en-US" sz="4000" cap="none" dirty="0"/>
              <a:t>d</a:t>
            </a:r>
            <a:endParaRPr lang="en-US" dirty="0"/>
          </a:p>
        </p:txBody>
      </p:sp>
      <p:sp>
        <p:nvSpPr>
          <p:cNvPr id="4" name="Footer Placeholder 3">
            <a:extLst>
              <a:ext uri="{FF2B5EF4-FFF2-40B4-BE49-F238E27FC236}">
                <a16:creationId xmlns:a16="http://schemas.microsoft.com/office/drawing/2014/main" xmlns="" id="{C01C81C4-39B4-4E29-9654-BDE8AFD6F3DC}"/>
              </a:ext>
            </a:extLst>
          </p:cNvPr>
          <p:cNvSpPr>
            <a:spLocks noGrp="1"/>
          </p:cNvSpPr>
          <p:nvPr>
            <p:ph type="ftr" sz="quarter" idx="11"/>
          </p:nvPr>
        </p:nvSpPr>
        <p:spPr/>
        <p:txBody>
          <a:bodyPr/>
          <a:lstStyle/>
          <a:p>
            <a:pPr>
              <a:defRPr/>
            </a:pPr>
            <a:r>
              <a:rPr lang="en-US"/>
              <a:t>www.nfhs.org</a:t>
            </a:r>
          </a:p>
        </p:txBody>
      </p:sp>
      <p:sp>
        <p:nvSpPr>
          <p:cNvPr id="12" name="TextBox 11">
            <a:extLst>
              <a:ext uri="{FF2B5EF4-FFF2-40B4-BE49-F238E27FC236}">
                <a16:creationId xmlns:a16="http://schemas.microsoft.com/office/drawing/2014/main" xmlns="" id="{6F466E3C-7362-4D51-AAA7-2B2447CFA41F}"/>
              </a:ext>
            </a:extLst>
          </p:cNvPr>
          <p:cNvSpPr txBox="1"/>
          <p:nvPr/>
        </p:nvSpPr>
        <p:spPr>
          <a:xfrm>
            <a:off x="1616322" y="5501540"/>
            <a:ext cx="10351312" cy="830997"/>
          </a:xfrm>
          <a:prstGeom prst="rect">
            <a:avLst/>
          </a:prstGeom>
          <a:noFill/>
        </p:spPr>
        <p:txBody>
          <a:bodyPr wrap="square" rtlCol="0">
            <a:spAutoFit/>
          </a:bodyPr>
          <a:lstStyle/>
          <a:p>
            <a:pPr marL="285750" indent="-285750">
              <a:buFont typeface="Arial" panose="020B0604020202020204" pitchFamily="34" charset="0"/>
              <a:buChar char="•"/>
            </a:pPr>
            <a:r>
              <a:rPr lang="en-US" sz="1600" b="1" dirty="0" err="1"/>
              <a:t>PlayPic</a:t>
            </a:r>
            <a:r>
              <a:rPr lang="en-US" sz="1600" b="1" dirty="0"/>
              <a:t> A </a:t>
            </a:r>
            <a:r>
              <a:rPr lang="en-US" sz="1600" dirty="0"/>
              <a:t>– Rules 3-5-4a &amp; b still require headbands (any item that goes around the entire head) to adhere to the color requirements;  be free of extensions, non-abrasive and unadorned, and no more than 3 inches wide.</a:t>
            </a:r>
          </a:p>
          <a:p>
            <a:pPr marL="285750" indent="-285750">
              <a:buFont typeface="Arial" panose="020B0604020202020204" pitchFamily="34" charset="0"/>
              <a:buChar char="•"/>
            </a:pPr>
            <a:r>
              <a:rPr lang="en-US" sz="1600" b="1" dirty="0" err="1"/>
              <a:t>PlayPics</a:t>
            </a:r>
            <a:r>
              <a:rPr lang="en-US" sz="1600" b="1" dirty="0"/>
              <a:t> B and C </a:t>
            </a:r>
            <a:r>
              <a:rPr lang="en-US" sz="1600" dirty="0"/>
              <a:t>– provide additional examples of </a:t>
            </a:r>
            <a:r>
              <a:rPr lang="en-US" sz="1600" b="1" dirty="0">
                <a:solidFill>
                  <a:srgbClr val="C00000"/>
                </a:solidFill>
              </a:rPr>
              <a:t>compliant</a:t>
            </a:r>
            <a:r>
              <a:rPr lang="en-US" sz="1600" dirty="0"/>
              <a:t> hair adornments.</a:t>
            </a:r>
          </a:p>
        </p:txBody>
      </p:sp>
      <p:pic>
        <p:nvPicPr>
          <p:cNvPr id="7" name="Content Placeholder 6" descr="Diagram&#10;&#10;Description automatically generated with low confidence">
            <a:extLst>
              <a:ext uri="{FF2B5EF4-FFF2-40B4-BE49-F238E27FC236}">
                <a16:creationId xmlns:a16="http://schemas.microsoft.com/office/drawing/2014/main" xmlns="" id="{60C9E1D0-B70A-1FFE-E9E1-C90C211B60A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71720" y="1992896"/>
            <a:ext cx="9233939" cy="3439715"/>
          </a:xfrm>
        </p:spPr>
      </p:pic>
    </p:spTree>
    <p:extLst>
      <p:ext uri="{BB962C8B-B14F-4D97-AF65-F5344CB8AC3E}">
        <p14:creationId xmlns:p14="http://schemas.microsoft.com/office/powerpoint/2010/main" val="3509820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Team Member’s Equipment, Apparel</a:t>
            </a:r>
            <a:br>
              <a:rPr lang="en-US" dirty="0"/>
            </a:br>
            <a:r>
              <a:rPr lang="en-US" dirty="0"/>
              <a:t>3-5-4</a:t>
            </a:r>
            <a:r>
              <a:rPr lang="en-US" sz="4000" cap="none" dirty="0"/>
              <a:t>d</a:t>
            </a:r>
            <a:endParaRPr lang="en-US" dirty="0"/>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a:defRPr/>
            </a:pPr>
            <a:r>
              <a:rPr lang="en-US"/>
              <a:t>www.nfhs.org</a:t>
            </a:r>
          </a:p>
        </p:txBody>
      </p:sp>
      <p:sp>
        <p:nvSpPr>
          <p:cNvPr id="6" name="TextBox 5">
            <a:extLst>
              <a:ext uri="{FF2B5EF4-FFF2-40B4-BE49-F238E27FC236}">
                <a16:creationId xmlns:a16="http://schemas.microsoft.com/office/drawing/2014/main" xmlns="" id="{032391F4-56CA-4FF1-86B9-401A0FC255F3}"/>
              </a:ext>
            </a:extLst>
          </p:cNvPr>
          <p:cNvSpPr txBox="1"/>
          <p:nvPr/>
        </p:nvSpPr>
        <p:spPr>
          <a:xfrm>
            <a:off x="1940985" y="5378430"/>
            <a:ext cx="9222315"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mn-lt"/>
              </a:rPr>
              <a:t>Hair charms are considered jewelry and per rule 3-5-7 would </a:t>
            </a:r>
            <a:r>
              <a:rPr lang="en-US" sz="2800" b="1" u="sng" dirty="0">
                <a:solidFill>
                  <a:srgbClr val="C00000"/>
                </a:solidFill>
                <a:latin typeface="+mn-lt"/>
              </a:rPr>
              <a:t>not</a:t>
            </a:r>
            <a:r>
              <a:rPr lang="en-US" sz="2800" dirty="0">
                <a:latin typeface="+mn-lt"/>
              </a:rPr>
              <a:t> be permitted. </a:t>
            </a:r>
          </a:p>
        </p:txBody>
      </p:sp>
      <p:pic>
        <p:nvPicPr>
          <p:cNvPr id="7" name="Picture 6" descr="A picture containing accessory, key&#10;&#10;Description automatically generated">
            <a:extLst>
              <a:ext uri="{FF2B5EF4-FFF2-40B4-BE49-F238E27FC236}">
                <a16:creationId xmlns:a16="http://schemas.microsoft.com/office/drawing/2014/main" xmlns="" id="{4B55CF90-15E9-4990-B6CB-CA2B68DF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1282" y="2296922"/>
            <a:ext cx="10536352" cy="3214878"/>
          </a:xfrm>
          <a:prstGeom prst="rect">
            <a:avLst/>
          </a:prstGeom>
        </p:spPr>
      </p:pic>
    </p:spTree>
    <p:extLst>
      <p:ext uri="{BB962C8B-B14F-4D97-AF65-F5344CB8AC3E}">
        <p14:creationId xmlns:p14="http://schemas.microsoft.com/office/powerpoint/2010/main" val="1672997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C3A56CC-297F-4C34-84AC-4315240DC14E}"/>
              </a:ext>
            </a:extLst>
          </p:cNvPr>
          <p:cNvSpPr>
            <a:spLocks noGrp="1"/>
          </p:cNvSpPr>
          <p:nvPr>
            <p:ph type="title"/>
          </p:nvPr>
        </p:nvSpPr>
        <p:spPr/>
        <p:txBody>
          <a:bodyPr/>
          <a:lstStyle/>
          <a:p>
            <a:r>
              <a:rPr lang="en-US" dirty="0"/>
              <a:t>2022-23 NFHS Basketball</a:t>
            </a:r>
          </a:p>
        </p:txBody>
      </p:sp>
      <p:sp>
        <p:nvSpPr>
          <p:cNvPr id="6" name="Text Placeholder 5">
            <a:extLst>
              <a:ext uri="{FF2B5EF4-FFF2-40B4-BE49-F238E27FC236}">
                <a16:creationId xmlns:a16="http://schemas.microsoft.com/office/drawing/2014/main" xmlns="" id="{223D2E06-D01E-4CA1-8FE9-3C6B4BCA4C4B}"/>
              </a:ext>
            </a:extLst>
          </p:cNvPr>
          <p:cNvSpPr>
            <a:spLocks noGrp="1"/>
          </p:cNvSpPr>
          <p:nvPr>
            <p:ph type="body" idx="1"/>
          </p:nvPr>
        </p:nvSpPr>
        <p:spPr/>
        <p:txBody>
          <a:bodyPr/>
          <a:lstStyle/>
          <a:p>
            <a:r>
              <a:rPr lang="en-US" dirty="0"/>
              <a:t>Major Editorial Changes</a:t>
            </a:r>
          </a:p>
        </p:txBody>
      </p:sp>
      <p:sp>
        <p:nvSpPr>
          <p:cNvPr id="4" name="Footer Placeholder 3">
            <a:extLst>
              <a:ext uri="{FF2B5EF4-FFF2-40B4-BE49-F238E27FC236}">
                <a16:creationId xmlns:a16="http://schemas.microsoft.com/office/drawing/2014/main" xmlns="" id="{68DFD20F-B9DC-44A0-8A0F-EF4F5B42E21B}"/>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spTree>
    <p:extLst>
      <p:ext uri="{BB962C8B-B14F-4D97-AF65-F5344CB8AC3E}">
        <p14:creationId xmlns:p14="http://schemas.microsoft.com/office/powerpoint/2010/main" val="136182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22C8B45-5619-4529-B6BF-CB3A50C71808}"/>
              </a:ext>
            </a:extLst>
          </p:cNvPr>
          <p:cNvSpPr>
            <a:spLocks noGrp="1"/>
          </p:cNvSpPr>
          <p:nvPr>
            <p:ph type="title"/>
          </p:nvPr>
        </p:nvSpPr>
        <p:spPr/>
        <p:txBody>
          <a:bodyPr/>
          <a:lstStyle/>
          <a:p>
            <a:r>
              <a:rPr lang="en-US" dirty="0"/>
              <a:t>Shot clock – state association adoption</a:t>
            </a:r>
          </a:p>
        </p:txBody>
      </p:sp>
      <p:sp>
        <p:nvSpPr>
          <p:cNvPr id="5" name="Content Placeholder 4">
            <a:extLst>
              <a:ext uri="{FF2B5EF4-FFF2-40B4-BE49-F238E27FC236}">
                <a16:creationId xmlns:a16="http://schemas.microsoft.com/office/drawing/2014/main" xmlns="" id="{52F291AB-69B3-410A-B487-A2A425CBBBEB}"/>
              </a:ext>
            </a:extLst>
          </p:cNvPr>
          <p:cNvSpPr>
            <a:spLocks noGrp="1"/>
          </p:cNvSpPr>
          <p:nvPr>
            <p:ph idx="1"/>
          </p:nvPr>
        </p:nvSpPr>
        <p:spPr/>
        <p:txBody>
          <a:bodyPr/>
          <a:lstStyle/>
          <a:p>
            <a:r>
              <a:rPr lang="en-US" dirty="0"/>
              <a:t>Rule 2-14 outlines the rules, effective with the 2022-23 season, for state associations that adopt the shot clock. Those rules include:</a:t>
            </a:r>
          </a:p>
          <a:p>
            <a:pPr lvl="1"/>
            <a:r>
              <a:rPr lang="en-US" dirty="0"/>
              <a:t>The team in control shall attempt a try for field goal within 35 seconds after gaining team control.</a:t>
            </a:r>
          </a:p>
          <a:p>
            <a:pPr lvl="1"/>
            <a:r>
              <a:rPr lang="en-US" dirty="0"/>
              <a:t>The clock shall be visible.</a:t>
            </a:r>
          </a:p>
          <a:p>
            <a:pPr lvl="1"/>
            <a:r>
              <a:rPr lang="en-US" dirty="0"/>
              <a:t>The tap/try for field goal shall leave the shooter’s hand before the expiration of time.</a:t>
            </a:r>
          </a:p>
          <a:p>
            <a:r>
              <a:rPr lang="en-US" dirty="0"/>
              <a:t>The shot clock guidelines are </a:t>
            </a:r>
            <a:r>
              <a:rPr lang="en-US" b="1" dirty="0"/>
              <a:t>recommendations</a:t>
            </a:r>
            <a:r>
              <a:rPr lang="en-US" dirty="0"/>
              <a:t> by the NFHS Basketball Rules Committee. Modifications to these recommendations will not qualify as rules modifications. </a:t>
            </a:r>
          </a:p>
          <a:p>
            <a:pPr marL="0" indent="0">
              <a:buNone/>
            </a:pPr>
            <a:endParaRPr lang="en-US" dirty="0"/>
          </a:p>
        </p:txBody>
      </p:sp>
    </p:spTree>
    <p:extLst>
      <p:ext uri="{BB962C8B-B14F-4D97-AF65-F5344CB8AC3E}">
        <p14:creationId xmlns:p14="http://schemas.microsoft.com/office/powerpoint/2010/main" val="214634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1643142-7800-4C0C-B867-1ACC7756D7C6}"/>
              </a:ext>
            </a:extLst>
          </p:cNvPr>
          <p:cNvSpPr>
            <a:spLocks noGrp="1"/>
          </p:cNvSpPr>
          <p:nvPr>
            <p:ph type="title"/>
          </p:nvPr>
        </p:nvSpPr>
        <p:spPr/>
        <p:txBody>
          <a:bodyPr/>
          <a:lstStyle/>
          <a:p>
            <a:r>
              <a:rPr lang="en-US" dirty="0"/>
              <a:t>Shot clock – state association adoption</a:t>
            </a:r>
          </a:p>
        </p:txBody>
      </p:sp>
      <p:sp>
        <p:nvSpPr>
          <p:cNvPr id="5" name="Content Placeholder 4">
            <a:extLst>
              <a:ext uri="{FF2B5EF4-FFF2-40B4-BE49-F238E27FC236}">
                <a16:creationId xmlns:a16="http://schemas.microsoft.com/office/drawing/2014/main" xmlns="" id="{C1631BF8-DC4E-44B6-9427-B42750424E61}"/>
              </a:ext>
            </a:extLst>
          </p:cNvPr>
          <p:cNvSpPr>
            <a:spLocks noGrp="1"/>
          </p:cNvSpPr>
          <p:nvPr>
            <p:ph idx="1"/>
          </p:nvPr>
        </p:nvSpPr>
        <p:spPr>
          <a:xfrm>
            <a:off x="1066098" y="2035521"/>
            <a:ext cx="3934880" cy="4516732"/>
          </a:xfrm>
        </p:spPr>
        <p:txBody>
          <a:bodyPr/>
          <a:lstStyle/>
          <a:p>
            <a:pPr marL="0" indent="-347662"/>
            <a:r>
              <a:rPr lang="en-US" sz="2000" b="1" dirty="0"/>
              <a:t>OFFICIALS’ GENERAL DUTIES</a:t>
            </a:r>
          </a:p>
          <a:p>
            <a:pPr marL="519113" lvl="1" indent="-346075">
              <a:tabLst>
                <a:tab pos="463550" algn="l"/>
              </a:tabLst>
            </a:pPr>
            <a:r>
              <a:rPr lang="en-US" sz="2000" dirty="0"/>
              <a:t>If using the shot clock to administer the 10-second backcourt count, the 10-second count begins when the ball touches or is legally touched by a player in the backcourt.</a:t>
            </a:r>
          </a:p>
          <a:p>
            <a:pPr marL="519113" lvl="1" indent="-346075">
              <a:tabLst>
                <a:tab pos="463550" algn="l"/>
              </a:tabLst>
            </a:pPr>
            <a:r>
              <a:rPr lang="en-US" sz="2000" b="1" dirty="0"/>
              <a:t>Rationale: </a:t>
            </a:r>
            <a:r>
              <a:rPr lang="en-US" sz="2000" dirty="0"/>
              <a:t>Creates consistency for the shot clock operator and game officials. </a:t>
            </a:r>
          </a:p>
        </p:txBody>
      </p:sp>
      <p:sp>
        <p:nvSpPr>
          <p:cNvPr id="2" name="TextBox 1">
            <a:extLst>
              <a:ext uri="{FF2B5EF4-FFF2-40B4-BE49-F238E27FC236}">
                <a16:creationId xmlns:a16="http://schemas.microsoft.com/office/drawing/2014/main" xmlns="" id="{11DCF130-74FF-49DC-97F8-7EED3705EF17}"/>
              </a:ext>
            </a:extLst>
          </p:cNvPr>
          <p:cNvSpPr txBox="1"/>
          <p:nvPr/>
        </p:nvSpPr>
        <p:spPr>
          <a:xfrm>
            <a:off x="4876775" y="5469242"/>
            <a:ext cx="6931402"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mn-lt"/>
              </a:rPr>
              <a:t>If the ball is not cleanly caught by a player on the court, the team in control will get the remaining first 10-seconds of the shot clock to exit the backcourt. </a:t>
            </a:r>
          </a:p>
        </p:txBody>
      </p:sp>
      <p:pic>
        <p:nvPicPr>
          <p:cNvPr id="6" name="Picture 5" descr="A group of people playing basketball&#10;&#10;Description automatically generated with medium confidence">
            <a:extLst>
              <a:ext uri="{FF2B5EF4-FFF2-40B4-BE49-F238E27FC236}">
                <a16:creationId xmlns:a16="http://schemas.microsoft.com/office/drawing/2014/main" xmlns="" id="{99D29771-955B-4A8E-88B6-9C3D3038A3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24" y="1967650"/>
            <a:ext cx="6934508" cy="3569463"/>
          </a:xfrm>
          <a:prstGeom prst="rect">
            <a:avLst/>
          </a:prstGeom>
        </p:spPr>
      </p:pic>
    </p:spTree>
    <p:extLst>
      <p:ext uri="{BB962C8B-B14F-4D97-AF65-F5344CB8AC3E}">
        <p14:creationId xmlns:p14="http://schemas.microsoft.com/office/powerpoint/2010/main" val="2628210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10DD2F-A24E-46A5-9C75-C2E519060793}"/>
              </a:ext>
            </a:extLst>
          </p:cNvPr>
          <p:cNvSpPr>
            <a:spLocks noGrp="1"/>
          </p:cNvSpPr>
          <p:nvPr>
            <p:ph type="title"/>
          </p:nvPr>
        </p:nvSpPr>
        <p:spPr/>
        <p:txBody>
          <a:bodyPr/>
          <a:lstStyle/>
          <a:p>
            <a:r>
              <a:rPr lang="en-US" dirty="0"/>
              <a:t>Shot clock – state association adoption</a:t>
            </a:r>
          </a:p>
        </p:txBody>
      </p:sp>
      <p:sp>
        <p:nvSpPr>
          <p:cNvPr id="3" name="Content Placeholder 2">
            <a:extLst>
              <a:ext uri="{FF2B5EF4-FFF2-40B4-BE49-F238E27FC236}">
                <a16:creationId xmlns:a16="http://schemas.microsoft.com/office/drawing/2014/main" xmlns="" id="{68F77028-7264-462E-9D1F-1D80299F6030}"/>
              </a:ext>
            </a:extLst>
          </p:cNvPr>
          <p:cNvSpPr>
            <a:spLocks noGrp="1"/>
          </p:cNvSpPr>
          <p:nvPr>
            <p:ph idx="1"/>
          </p:nvPr>
        </p:nvSpPr>
        <p:spPr/>
        <p:txBody>
          <a:bodyPr/>
          <a:lstStyle/>
          <a:p>
            <a:r>
              <a:rPr lang="en-US" b="1" dirty="0"/>
              <a:t>THE SHOT CLOCK OPERATOR SHALL:</a:t>
            </a:r>
          </a:p>
          <a:p>
            <a:pPr lvl="1"/>
            <a:r>
              <a:rPr lang="en-US" b="1" dirty="0"/>
              <a:t>Item 2: </a:t>
            </a:r>
            <a:r>
              <a:rPr lang="en-US" dirty="0"/>
              <a:t>Eliminated the reference to turning off the shot clock when 5-5-3 NOTE (Mercy Rules) are implemented. </a:t>
            </a:r>
          </a:p>
          <a:p>
            <a:pPr lvl="1"/>
            <a:r>
              <a:rPr lang="en-US" b="1" dirty="0"/>
              <a:t>Rationale: </a:t>
            </a:r>
            <a:r>
              <a:rPr lang="en-US" dirty="0"/>
              <a:t>This is a state association determination based on state association mercy rules.</a:t>
            </a:r>
          </a:p>
          <a:p>
            <a:pPr lvl="1"/>
            <a:r>
              <a:rPr lang="en-US" b="1" dirty="0"/>
              <a:t>Items 5a-c and 6b v &amp; vi: </a:t>
            </a:r>
            <a:r>
              <a:rPr lang="en-US" dirty="0"/>
              <a:t>Simplified language when the shot clock operator shall start the clock and when the shot clock operator shall stop and reset to the full amount.</a:t>
            </a:r>
          </a:p>
          <a:p>
            <a:pPr lvl="1"/>
            <a:r>
              <a:rPr lang="en-US" b="1" dirty="0"/>
              <a:t>Rationale: </a:t>
            </a:r>
            <a:r>
              <a:rPr lang="en-US" dirty="0"/>
              <a:t>Clarifies shot clock operator duties while aligning language with other rules codes.</a:t>
            </a:r>
          </a:p>
          <a:p>
            <a:pPr lvl="1"/>
            <a:endParaRPr lang="en-US" dirty="0"/>
          </a:p>
          <a:p>
            <a:pPr lvl="1"/>
            <a:endParaRPr lang="en-US" dirty="0"/>
          </a:p>
          <a:p>
            <a:pPr lvl="1"/>
            <a:endParaRPr lang="en-US" dirty="0"/>
          </a:p>
          <a:p>
            <a:pPr lvl="1"/>
            <a:endParaRPr lang="en-US" dirty="0"/>
          </a:p>
          <a:p>
            <a:endParaRPr lang="en-US" dirty="0"/>
          </a:p>
        </p:txBody>
      </p:sp>
      <p:sp>
        <p:nvSpPr>
          <p:cNvPr id="4" name="Footer Placeholder 3">
            <a:extLst>
              <a:ext uri="{FF2B5EF4-FFF2-40B4-BE49-F238E27FC236}">
                <a16:creationId xmlns:a16="http://schemas.microsoft.com/office/drawing/2014/main" xmlns="" id="{BFB2D1FA-1FE4-4F3D-B7EC-554F92B5652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06031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44A5EA-803E-4CBF-9CD5-60427D955CD7}"/>
              </a:ext>
            </a:extLst>
          </p:cNvPr>
          <p:cNvSpPr>
            <a:spLocks noGrp="1"/>
          </p:cNvSpPr>
          <p:nvPr>
            <p:ph type="title"/>
          </p:nvPr>
        </p:nvSpPr>
        <p:spPr/>
        <p:txBody>
          <a:bodyPr/>
          <a:lstStyle/>
          <a:p>
            <a:r>
              <a:rPr lang="en-US" dirty="0"/>
              <a:t>Shot clock – state association adoption</a:t>
            </a:r>
          </a:p>
        </p:txBody>
      </p:sp>
      <p:sp>
        <p:nvSpPr>
          <p:cNvPr id="3" name="Content Placeholder 2">
            <a:extLst>
              <a:ext uri="{FF2B5EF4-FFF2-40B4-BE49-F238E27FC236}">
                <a16:creationId xmlns:a16="http://schemas.microsoft.com/office/drawing/2014/main" xmlns="" id="{569130B8-6EAD-40D4-98A1-232B13DC6157}"/>
              </a:ext>
            </a:extLst>
          </p:cNvPr>
          <p:cNvSpPr>
            <a:spLocks noGrp="1"/>
          </p:cNvSpPr>
          <p:nvPr>
            <p:ph idx="1"/>
          </p:nvPr>
        </p:nvSpPr>
        <p:spPr>
          <a:xfrm>
            <a:off x="1358283" y="3710866"/>
            <a:ext cx="10609351" cy="2616910"/>
          </a:xfrm>
        </p:spPr>
        <p:txBody>
          <a:bodyPr/>
          <a:lstStyle/>
          <a:p>
            <a:r>
              <a:rPr lang="en-US" b="1" dirty="0"/>
              <a:t>THE SHOT CLOCK OPERATOR SHALL:</a:t>
            </a:r>
          </a:p>
          <a:p>
            <a:pPr lvl="1"/>
            <a:r>
              <a:rPr lang="en-US" b="1" dirty="0"/>
              <a:t>Item 8: </a:t>
            </a:r>
            <a:r>
              <a:rPr lang="en-US" dirty="0"/>
              <a:t>Eliminated reference to resetting the shot clock not to the full shot clock amount (20 seconds).</a:t>
            </a:r>
          </a:p>
          <a:p>
            <a:pPr lvl="2"/>
            <a:r>
              <a:rPr lang="en-US" b="1" dirty="0"/>
              <a:t>Rationale: </a:t>
            </a:r>
            <a:r>
              <a:rPr lang="en-US" dirty="0"/>
              <a:t>State associations may determine if resetting to not the full shot clock and to what amount based on experience level of shot clock operators. A 35-second shot clock could result in a 25-second reset if/when not resetting to the full shot clock, a different amount or only administer a full reset. </a:t>
            </a:r>
          </a:p>
          <a:p>
            <a:pPr lvl="1"/>
            <a:endParaRPr lang="en-US" dirty="0"/>
          </a:p>
          <a:p>
            <a:endParaRPr lang="en-US" dirty="0"/>
          </a:p>
        </p:txBody>
      </p:sp>
      <p:sp>
        <p:nvSpPr>
          <p:cNvPr id="4" name="Footer Placeholder 3">
            <a:extLst>
              <a:ext uri="{FF2B5EF4-FFF2-40B4-BE49-F238E27FC236}">
                <a16:creationId xmlns:a16="http://schemas.microsoft.com/office/drawing/2014/main" xmlns="" id="{A38D2BDE-CA47-4F09-B16F-0873C2F7F8DD}"/>
              </a:ext>
            </a:extLst>
          </p:cNvPr>
          <p:cNvSpPr>
            <a:spLocks noGrp="1"/>
          </p:cNvSpPr>
          <p:nvPr>
            <p:ph type="ftr" sz="quarter" idx="11"/>
          </p:nvPr>
        </p:nvSpPr>
        <p:spPr/>
        <p:txBody>
          <a:bodyPr/>
          <a:lstStyle/>
          <a:p>
            <a:pPr>
              <a:defRPr/>
            </a:pPr>
            <a:r>
              <a:rPr lang="en-US"/>
              <a:t>www.nfhs.org</a:t>
            </a:r>
          </a:p>
        </p:txBody>
      </p:sp>
      <p:pic>
        <p:nvPicPr>
          <p:cNvPr id="6" name="Picture 5" descr="A picture containing clipart&#10;&#10;Description automatically generated">
            <a:extLst>
              <a:ext uri="{FF2B5EF4-FFF2-40B4-BE49-F238E27FC236}">
                <a16:creationId xmlns:a16="http://schemas.microsoft.com/office/drawing/2014/main" xmlns="" id="{67A382FB-9D1B-9EC0-19C6-BFA59F5021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2301" y="1927223"/>
            <a:ext cx="8028432" cy="1810512"/>
          </a:xfrm>
          <a:prstGeom prst="rect">
            <a:avLst/>
          </a:prstGeom>
        </p:spPr>
      </p:pic>
    </p:spTree>
    <p:extLst>
      <p:ext uri="{BB962C8B-B14F-4D97-AF65-F5344CB8AC3E}">
        <p14:creationId xmlns:p14="http://schemas.microsoft.com/office/powerpoint/2010/main" val="4228722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9D3037B3-08E3-4916-9FA6-05AA42AADE16}"/>
              </a:ext>
            </a:extLst>
          </p:cNvPr>
          <p:cNvSpPr>
            <a:spLocks noGrp="1"/>
          </p:cNvSpPr>
          <p:nvPr>
            <p:ph type="title"/>
          </p:nvPr>
        </p:nvSpPr>
        <p:spPr/>
        <p:txBody>
          <a:bodyPr/>
          <a:lstStyle/>
          <a:p>
            <a:r>
              <a:rPr lang="en-US" dirty="0"/>
              <a:t>2022-23 NFHS Basketball</a:t>
            </a:r>
          </a:p>
        </p:txBody>
      </p:sp>
      <p:sp>
        <p:nvSpPr>
          <p:cNvPr id="6" name="Text Placeholder 5">
            <a:extLst>
              <a:ext uri="{FF2B5EF4-FFF2-40B4-BE49-F238E27FC236}">
                <a16:creationId xmlns:a16="http://schemas.microsoft.com/office/drawing/2014/main" xmlns="" id="{C0E5ED67-7FCB-4E63-8D3F-352E2C68F969}"/>
              </a:ext>
            </a:extLst>
          </p:cNvPr>
          <p:cNvSpPr>
            <a:spLocks noGrp="1"/>
          </p:cNvSpPr>
          <p:nvPr>
            <p:ph type="body" idx="1"/>
          </p:nvPr>
        </p:nvSpPr>
        <p:spPr/>
        <p:txBody>
          <a:bodyPr/>
          <a:lstStyle/>
          <a:p>
            <a:r>
              <a:rPr lang="en-US" dirty="0"/>
              <a:t>Editorial Changes</a:t>
            </a:r>
          </a:p>
        </p:txBody>
      </p:sp>
      <p:sp>
        <p:nvSpPr>
          <p:cNvPr id="4" name="Footer Placeholder 3">
            <a:extLst>
              <a:ext uri="{FF2B5EF4-FFF2-40B4-BE49-F238E27FC236}">
                <a16:creationId xmlns:a16="http://schemas.microsoft.com/office/drawing/2014/main" xmlns="" id="{DFFD5A47-8283-47B8-80FC-05B49309FF09}"/>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spTree>
    <p:extLst>
      <p:ext uri="{BB962C8B-B14F-4D97-AF65-F5344CB8AC3E}">
        <p14:creationId xmlns:p14="http://schemas.microsoft.com/office/powerpoint/2010/main" val="3012393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4FA604C3-269E-4ED6-9391-519428195777}"/>
              </a:ext>
            </a:extLst>
          </p:cNvPr>
          <p:cNvSpPr>
            <a:spLocks noGrp="1"/>
          </p:cNvSpPr>
          <p:nvPr>
            <p:ph type="title"/>
          </p:nvPr>
        </p:nvSpPr>
        <p:spPr/>
        <p:txBody>
          <a:bodyPr/>
          <a:lstStyle/>
          <a:p>
            <a:r>
              <a:rPr lang="en-US" dirty="0"/>
              <a:t>editorial changes</a:t>
            </a:r>
          </a:p>
        </p:txBody>
      </p:sp>
      <p:sp>
        <p:nvSpPr>
          <p:cNvPr id="5" name="Content Placeholder 4">
            <a:extLst>
              <a:ext uri="{FF2B5EF4-FFF2-40B4-BE49-F238E27FC236}">
                <a16:creationId xmlns:a16="http://schemas.microsoft.com/office/drawing/2014/main" xmlns="" id="{5C641D21-0B33-4E20-9C7B-C310ECF1E4B8}"/>
              </a:ext>
            </a:extLst>
          </p:cNvPr>
          <p:cNvSpPr>
            <a:spLocks noGrp="1"/>
          </p:cNvSpPr>
          <p:nvPr>
            <p:ph idx="1"/>
          </p:nvPr>
        </p:nvSpPr>
        <p:spPr/>
        <p:txBody>
          <a:bodyPr/>
          <a:lstStyle/>
          <a:p>
            <a:r>
              <a:rPr lang="en-US" dirty="0"/>
              <a:t>3-7:	The referee shall not permit any team member to participate if, in the referee’s judgment, any item constitutes a safety concern</a:t>
            </a:r>
            <a:r>
              <a:rPr lang="en-US" strike="sngStrike" dirty="0">
                <a:solidFill>
                  <a:srgbClr val="C00000"/>
                </a:solidFill>
              </a:rPr>
              <a:t>, such as, but not limited to a player’s fingernails or hairstyle</a:t>
            </a:r>
            <a:r>
              <a:rPr lang="en-US" dirty="0"/>
              <a:t>. </a:t>
            </a:r>
          </a:p>
          <a:p>
            <a:pPr marL="0" indent="0">
              <a:buNone/>
            </a:pPr>
            <a:endParaRPr lang="en-US" dirty="0"/>
          </a:p>
          <a:p>
            <a:r>
              <a:rPr lang="en-US" dirty="0"/>
              <a:t>4-19-4: …If technical, it involves dead-ball contact or noncontact </a:t>
            </a:r>
            <a:r>
              <a:rPr lang="en-US" u="sng" dirty="0">
                <a:solidFill>
                  <a:srgbClr val="C00000"/>
                </a:solidFill>
              </a:rPr>
              <a:t>conduct</a:t>
            </a:r>
            <a:r>
              <a:rPr lang="en-US" dirty="0"/>
              <a:t> at any time…</a:t>
            </a:r>
          </a:p>
          <a:p>
            <a:pPr marL="0" indent="0">
              <a:buNone/>
            </a:pPr>
            <a:endParaRPr lang="en-US" dirty="0"/>
          </a:p>
          <a:p>
            <a:r>
              <a:rPr lang="en-US" dirty="0"/>
              <a:t>4-22: Reformatted as 4-22-1 and 4-22-2 </a:t>
            </a:r>
          </a:p>
        </p:txBody>
      </p:sp>
    </p:spTree>
    <p:extLst>
      <p:ext uri="{BB962C8B-B14F-4D97-AF65-F5344CB8AC3E}">
        <p14:creationId xmlns:p14="http://schemas.microsoft.com/office/powerpoint/2010/main" val="3447997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D66568-CB13-4C94-BD6B-40F8707327CC}"/>
              </a:ext>
            </a:extLst>
          </p:cNvPr>
          <p:cNvSpPr>
            <a:spLocks noGrp="1"/>
          </p:cNvSpPr>
          <p:nvPr>
            <p:ph type="title"/>
          </p:nvPr>
        </p:nvSpPr>
        <p:spPr/>
        <p:txBody>
          <a:bodyPr/>
          <a:lstStyle/>
          <a:p>
            <a:r>
              <a:rPr lang="en-US" dirty="0"/>
              <a:t>Editorial Changes</a:t>
            </a:r>
          </a:p>
        </p:txBody>
      </p:sp>
      <p:sp>
        <p:nvSpPr>
          <p:cNvPr id="3" name="Content Placeholder 2">
            <a:extLst>
              <a:ext uri="{FF2B5EF4-FFF2-40B4-BE49-F238E27FC236}">
                <a16:creationId xmlns:a16="http://schemas.microsoft.com/office/drawing/2014/main" xmlns="" id="{ECB3CE5A-B038-4475-91F3-C72F2B5C9093}"/>
              </a:ext>
            </a:extLst>
          </p:cNvPr>
          <p:cNvSpPr>
            <a:spLocks noGrp="1"/>
          </p:cNvSpPr>
          <p:nvPr>
            <p:ph idx="1"/>
          </p:nvPr>
        </p:nvSpPr>
        <p:spPr/>
        <p:txBody>
          <a:bodyPr/>
          <a:lstStyle/>
          <a:p>
            <a:r>
              <a:rPr lang="en-US" dirty="0"/>
              <a:t>4-28-2: The jump ball begins when the ball leaves the official’s hand(s) and ends when the touched ball contacts a </a:t>
            </a:r>
            <a:r>
              <a:rPr lang="en-US" dirty="0" err="1"/>
              <a:t>nonjumper</a:t>
            </a:r>
            <a:r>
              <a:rPr lang="en-US" dirty="0"/>
              <a:t>, an official </a:t>
            </a:r>
            <a:r>
              <a:rPr lang="en-US" u="sng" dirty="0">
                <a:solidFill>
                  <a:srgbClr val="C00000"/>
                </a:solidFill>
              </a:rPr>
              <a:t>or</a:t>
            </a:r>
            <a:r>
              <a:rPr lang="en-US" dirty="0"/>
              <a:t> the floor</a:t>
            </a:r>
            <a:r>
              <a:rPr lang="en-US" strike="sngStrike" dirty="0">
                <a:solidFill>
                  <a:srgbClr val="C00000"/>
                </a:solidFill>
              </a:rPr>
              <a:t>, a basket or backboard</a:t>
            </a:r>
            <a:r>
              <a:rPr lang="en-US" dirty="0"/>
              <a:t>. </a:t>
            </a:r>
          </a:p>
          <a:p>
            <a:pPr marL="0" indent="0">
              <a:buNone/>
            </a:pPr>
            <a:endParaRPr lang="en-US" dirty="0"/>
          </a:p>
          <a:p>
            <a:r>
              <a:rPr lang="en-US" dirty="0"/>
              <a:t>6-4-3f NOTE: When the alternating-possession procedure has not been established, the jump ball shall be in the center retraining circle between the two players involved in the </a:t>
            </a:r>
            <a:r>
              <a:rPr lang="en-US" strike="sngStrike" dirty="0">
                <a:solidFill>
                  <a:srgbClr val="C00000"/>
                </a:solidFill>
              </a:rPr>
              <a:t>subsequent</a:t>
            </a:r>
            <a:r>
              <a:rPr lang="en-US" dirty="0"/>
              <a:t> </a:t>
            </a:r>
            <a:r>
              <a:rPr lang="en-US" u="sng" dirty="0">
                <a:solidFill>
                  <a:srgbClr val="C00000"/>
                </a:solidFill>
              </a:rPr>
              <a:t>previous</a:t>
            </a:r>
            <a:r>
              <a:rPr lang="en-US" dirty="0"/>
              <a:t> action. </a:t>
            </a:r>
          </a:p>
          <a:p>
            <a:endParaRPr lang="en-US" dirty="0"/>
          </a:p>
        </p:txBody>
      </p:sp>
      <p:sp>
        <p:nvSpPr>
          <p:cNvPr id="4" name="Footer Placeholder 3">
            <a:extLst>
              <a:ext uri="{FF2B5EF4-FFF2-40B4-BE49-F238E27FC236}">
                <a16:creationId xmlns:a16="http://schemas.microsoft.com/office/drawing/2014/main" xmlns="" id="{1851188B-130D-4015-A532-7D5CE203D45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37246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BDAE8-3B32-4705-B0AF-26E9AF63B50F}"/>
              </a:ext>
            </a:extLst>
          </p:cNvPr>
          <p:cNvSpPr>
            <a:spLocks noGrp="1"/>
          </p:cNvSpPr>
          <p:nvPr>
            <p:ph type="title"/>
          </p:nvPr>
        </p:nvSpPr>
        <p:spPr/>
        <p:txBody>
          <a:bodyPr/>
          <a:lstStyle/>
          <a:p>
            <a:r>
              <a:rPr lang="en-US" dirty="0"/>
              <a:t>2022-23 NFHS Basketball</a:t>
            </a:r>
          </a:p>
        </p:txBody>
      </p:sp>
      <p:sp>
        <p:nvSpPr>
          <p:cNvPr id="3" name="Text Placeholder 2">
            <a:extLst>
              <a:ext uri="{FF2B5EF4-FFF2-40B4-BE49-F238E27FC236}">
                <a16:creationId xmlns:a16="http://schemas.microsoft.com/office/drawing/2014/main" xmlns="" id="{EBE6857E-E838-4B07-B963-F96C704F6F7B}"/>
              </a:ext>
            </a:extLst>
          </p:cNvPr>
          <p:cNvSpPr>
            <a:spLocks noGrp="1"/>
          </p:cNvSpPr>
          <p:nvPr>
            <p:ph type="body" idx="1"/>
          </p:nvPr>
        </p:nvSpPr>
        <p:spPr/>
        <p:txBody>
          <a:bodyPr/>
          <a:lstStyle/>
          <a:p>
            <a:r>
              <a:rPr lang="en-US" dirty="0"/>
              <a:t>Rule Change Reminders</a:t>
            </a:r>
          </a:p>
        </p:txBody>
      </p:sp>
    </p:spTree>
    <p:extLst>
      <p:ext uri="{BB962C8B-B14F-4D97-AF65-F5344CB8AC3E}">
        <p14:creationId xmlns:p14="http://schemas.microsoft.com/office/powerpoint/2010/main" val="3596616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48378-169D-402A-A2AD-F04937DC9371}"/>
              </a:ext>
            </a:extLst>
          </p:cNvPr>
          <p:cNvSpPr>
            <a:spLocks noGrp="1"/>
          </p:cNvSpPr>
          <p:nvPr>
            <p:ph type="title"/>
          </p:nvPr>
        </p:nvSpPr>
        <p:spPr/>
        <p:txBody>
          <a:bodyPr/>
          <a:lstStyle/>
          <a:p>
            <a:pPr eaLnBrk="1" hangingPunct="1">
              <a:defRPr/>
            </a:pPr>
            <a:r>
              <a:rPr lang="en-US" cap="none" dirty="0"/>
              <a:t>JERSEY NUMBERS </a:t>
            </a:r>
            <a:br>
              <a:rPr lang="en-US" cap="none" dirty="0"/>
            </a:br>
            <a:r>
              <a:rPr lang="en-US" dirty="0"/>
              <a:t>3-4-3</a:t>
            </a:r>
            <a:r>
              <a:rPr lang="en-US" cap="none" dirty="0"/>
              <a:t>e(2)</a:t>
            </a:r>
            <a:endParaRPr lang="en-US" dirty="0"/>
          </a:p>
        </p:txBody>
      </p:sp>
      <p:sp>
        <p:nvSpPr>
          <p:cNvPr id="39939" name="Content Placeholder 2">
            <a:extLst>
              <a:ext uri="{FF2B5EF4-FFF2-40B4-BE49-F238E27FC236}">
                <a16:creationId xmlns:a16="http://schemas.microsoft.com/office/drawing/2014/main" xmlns="" id="{4964FC67-C9FA-4103-860F-BE72317B1506}"/>
              </a:ext>
            </a:extLst>
          </p:cNvPr>
          <p:cNvSpPr>
            <a:spLocks noGrp="1" noChangeArrowheads="1"/>
          </p:cNvSpPr>
          <p:nvPr>
            <p:ph idx="1"/>
          </p:nvPr>
        </p:nvSpPr>
        <p:spPr>
          <a:xfrm>
            <a:off x="5837238" y="1989138"/>
            <a:ext cx="5722937" cy="3995737"/>
          </a:xfrm>
        </p:spPr>
        <p:txBody>
          <a:bodyPr/>
          <a:lstStyle/>
          <a:p>
            <a:pPr>
              <a:defRPr/>
            </a:pPr>
            <a:endParaRPr lang="en-US" altLang="en-US" sz="2800" dirty="0"/>
          </a:p>
          <a:p>
            <a:pPr>
              <a:defRPr/>
            </a:pPr>
            <a:r>
              <a:rPr lang="en-US" sz="2800" b="1" dirty="0">
                <a:ea typeface="Calibri" panose="020F0502020204030204" pitchFamily="34" charset="0"/>
              </a:rPr>
              <a:t>Beginning in the 2024-25 season, t</a:t>
            </a:r>
            <a:r>
              <a:rPr lang="en-US" sz="2800" b="1" dirty="0">
                <a:effectLst/>
                <a:ea typeface="Calibri" panose="020F0502020204030204" pitchFamily="34" charset="0"/>
              </a:rPr>
              <a:t>he body of the number must clearly contrast from the body of the uniform regardless of trim.</a:t>
            </a:r>
          </a:p>
          <a:p>
            <a:pPr>
              <a:defRPr/>
            </a:pPr>
            <a:r>
              <a:rPr lang="en-US" altLang="en-US" sz="2800" dirty="0"/>
              <a:t>This option [3-4-3e(2)] will no longer be compliant.</a:t>
            </a:r>
          </a:p>
          <a:p>
            <a:pPr>
              <a:defRPr/>
            </a:pPr>
            <a:endParaRPr lang="en-US" altLang="en-US" sz="2800" dirty="0"/>
          </a:p>
        </p:txBody>
      </p:sp>
      <p:sp>
        <p:nvSpPr>
          <p:cNvPr id="4" name="Footer Placeholder 3">
            <a:extLst>
              <a:ext uri="{FF2B5EF4-FFF2-40B4-BE49-F238E27FC236}">
                <a16:creationId xmlns:a16="http://schemas.microsoft.com/office/drawing/2014/main" xmlns="" id="{8BF21E72-4F85-4271-95A5-15BAD1BF7B4A}"/>
              </a:ext>
            </a:extLst>
          </p:cNvPr>
          <p:cNvSpPr>
            <a:spLocks noGrp="1"/>
          </p:cNvSpPr>
          <p:nvPr>
            <p:ph type="ftr" sz="quarter" idx="11"/>
          </p:nvPr>
        </p:nvSpPr>
        <p:spPr/>
        <p:txBody>
          <a:bodyPr/>
          <a:lstStyle/>
          <a:p>
            <a:pPr>
              <a:defRPr/>
            </a:pPr>
            <a:r>
              <a:rPr lang="en-US"/>
              <a:t>www.nfhs.org</a:t>
            </a:r>
          </a:p>
        </p:txBody>
      </p:sp>
      <p:pic>
        <p:nvPicPr>
          <p:cNvPr id="60421" name="Picture 6" descr="A drawing of a person&#10;&#10;Description automatically generated">
            <a:extLst>
              <a:ext uri="{FF2B5EF4-FFF2-40B4-BE49-F238E27FC236}">
                <a16:creationId xmlns:a16="http://schemas.microsoft.com/office/drawing/2014/main" xmlns="" id="{835D0BFB-BD18-485A-859F-3AD74787E1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1989138"/>
            <a:ext cx="3236912" cy="39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7" descr="A drawing of a person&#10;&#10;Description automatically generated">
            <a:extLst>
              <a:ext uri="{FF2B5EF4-FFF2-40B4-BE49-F238E27FC236}">
                <a16:creationId xmlns:a16="http://schemas.microsoft.com/office/drawing/2014/main" xmlns="" id="{2746257D-F48D-4F6C-8831-525508254E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0239" y="2553124"/>
            <a:ext cx="5008499" cy="3016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Content Placeholder 2">
            <a:extLst>
              <a:ext uri="{FF2B5EF4-FFF2-40B4-BE49-F238E27FC236}">
                <a16:creationId xmlns:a16="http://schemas.microsoft.com/office/drawing/2014/main" xmlns="" id="{4401CD7F-91DE-4C05-B473-947D91370499}"/>
              </a:ext>
            </a:extLst>
          </p:cNvPr>
          <p:cNvSpPr>
            <a:spLocks noGrp="1" noChangeArrowheads="1"/>
          </p:cNvSpPr>
          <p:nvPr>
            <p:ph idx="1"/>
          </p:nvPr>
        </p:nvSpPr>
        <p:spPr>
          <a:xfrm>
            <a:off x="6408738" y="1989138"/>
            <a:ext cx="5243512" cy="4144962"/>
          </a:xfrm>
        </p:spPr>
        <p:txBody>
          <a:bodyPr/>
          <a:lstStyle/>
          <a:p>
            <a:r>
              <a:rPr lang="en-US" altLang="en-US" dirty="0"/>
              <a:t>Two legal jersey numbering options will remain: </a:t>
            </a:r>
          </a:p>
          <a:p>
            <a:pPr lvl="1"/>
            <a:r>
              <a:rPr lang="en-US" altLang="en-US" sz="2200" dirty="0"/>
              <a:t>A solid contrasting number with no more than two solid color ¼-inch borders around the entire number (</a:t>
            </a:r>
            <a:r>
              <a:rPr lang="en-US" altLang="en-US" sz="2200" dirty="0" err="1"/>
              <a:t>PlayPic</a:t>
            </a:r>
            <a:r>
              <a:rPr lang="en-US" altLang="en-US" sz="2200" dirty="0"/>
              <a:t> A);</a:t>
            </a:r>
          </a:p>
          <a:p>
            <a:pPr lvl="1"/>
            <a:r>
              <a:rPr lang="en-US" altLang="en-US" sz="2200" dirty="0"/>
              <a:t>A solid contrasting color with a “shadow” trim of a contrasting color on part of the number not to exceed ½ inch in width and may be used with one ¼-inch border (</a:t>
            </a:r>
            <a:r>
              <a:rPr lang="en-US" altLang="en-US" sz="2200" dirty="0" err="1"/>
              <a:t>PlayPic</a:t>
            </a:r>
            <a:r>
              <a:rPr lang="en-US" altLang="en-US" sz="2200" dirty="0"/>
              <a:t> B).</a:t>
            </a:r>
          </a:p>
          <a:p>
            <a:pPr marL="0" indent="0" eaLnBrk="1" hangingPunct="1">
              <a:buFont typeface="Wingdings" panose="05000000000000000000" pitchFamily="2" charset="2"/>
              <a:buNone/>
            </a:pPr>
            <a:endParaRPr lang="en-US" altLang="en-US" dirty="0"/>
          </a:p>
        </p:txBody>
      </p:sp>
      <p:sp>
        <p:nvSpPr>
          <p:cNvPr id="2" name="Title 1">
            <a:extLst>
              <a:ext uri="{FF2B5EF4-FFF2-40B4-BE49-F238E27FC236}">
                <a16:creationId xmlns:a16="http://schemas.microsoft.com/office/drawing/2014/main" xmlns="" id="{53B48378-169D-402A-A2AD-F04937DC9371}"/>
              </a:ext>
            </a:extLst>
          </p:cNvPr>
          <p:cNvSpPr>
            <a:spLocks noGrp="1"/>
          </p:cNvSpPr>
          <p:nvPr>
            <p:ph type="title"/>
          </p:nvPr>
        </p:nvSpPr>
        <p:spPr/>
        <p:txBody>
          <a:bodyPr/>
          <a:lstStyle/>
          <a:p>
            <a:pPr eaLnBrk="1" hangingPunct="1">
              <a:defRPr/>
            </a:pPr>
            <a:r>
              <a:rPr lang="en-US" cap="none" dirty="0"/>
              <a:t/>
            </a:r>
            <a:br>
              <a:rPr lang="en-US" cap="none" dirty="0"/>
            </a:br>
            <a:r>
              <a:rPr lang="en-US" cap="none" dirty="0"/>
              <a:t>JERSEY NUMBERS </a:t>
            </a:r>
            <a:br>
              <a:rPr lang="en-US" cap="none" dirty="0"/>
            </a:br>
            <a:r>
              <a:rPr lang="en-US" dirty="0"/>
              <a:t>3-4-3</a:t>
            </a:r>
            <a:r>
              <a:rPr lang="en-US" cap="none" dirty="0"/>
              <a:t>e(1 &amp; 3)</a:t>
            </a:r>
            <a:br>
              <a:rPr lang="en-US" cap="none" dirty="0"/>
            </a:br>
            <a:endParaRPr lang="en-US" dirty="0"/>
          </a:p>
        </p:txBody>
      </p:sp>
      <p:sp>
        <p:nvSpPr>
          <p:cNvPr id="4" name="Footer Placeholder 3">
            <a:extLst>
              <a:ext uri="{FF2B5EF4-FFF2-40B4-BE49-F238E27FC236}">
                <a16:creationId xmlns:a16="http://schemas.microsoft.com/office/drawing/2014/main" xmlns="" id="{8BF21E72-4F85-4271-95A5-15BAD1BF7B4A}"/>
              </a:ext>
            </a:extLst>
          </p:cNvPr>
          <p:cNvSpPr>
            <a:spLocks noGrp="1"/>
          </p:cNvSpPr>
          <p:nvPr>
            <p:ph type="ftr" sz="quarter" idx="11"/>
          </p:nvPr>
        </p:nvSpPr>
        <p:spPr/>
        <p:txBody>
          <a:bodyPr/>
          <a:lstStyle/>
          <a:p>
            <a:pPr eaLnBrk="1" hangingPunct="1">
              <a:defRPr/>
            </a:pPr>
            <a:r>
              <a:rPr lang="en-US">
                <a:solidFill>
                  <a:srgbClr val="414B56"/>
                </a:solidFill>
              </a:rPr>
              <a:t>www.nfhs.org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0A464B-6240-4475-A610-44CC6B20934C}"/>
              </a:ext>
            </a:extLst>
          </p:cNvPr>
          <p:cNvSpPr>
            <a:spLocks noGrp="1"/>
          </p:cNvSpPr>
          <p:nvPr>
            <p:ph type="title"/>
          </p:nvPr>
        </p:nvSpPr>
        <p:spPr/>
        <p:txBody>
          <a:bodyPr/>
          <a:lstStyle/>
          <a:p>
            <a:r>
              <a:rPr lang="en-US" dirty="0"/>
              <a:t>2022-23 NFHS Basketball</a:t>
            </a:r>
          </a:p>
        </p:txBody>
      </p:sp>
      <p:sp>
        <p:nvSpPr>
          <p:cNvPr id="3" name="Text Placeholder 2">
            <a:extLst>
              <a:ext uri="{FF2B5EF4-FFF2-40B4-BE49-F238E27FC236}">
                <a16:creationId xmlns:a16="http://schemas.microsoft.com/office/drawing/2014/main" xmlns="" id="{2A9C7F43-32D7-43A3-8A47-F653AFE5B366}"/>
              </a:ext>
            </a:extLst>
          </p:cNvPr>
          <p:cNvSpPr>
            <a:spLocks noGrp="1"/>
          </p:cNvSpPr>
          <p:nvPr>
            <p:ph type="body" idx="1"/>
          </p:nvPr>
        </p:nvSpPr>
        <p:spPr/>
        <p:txBody>
          <a:bodyPr/>
          <a:lstStyle/>
          <a:p>
            <a:r>
              <a:rPr lang="en-US" dirty="0"/>
              <a:t>Points of Emphasis</a:t>
            </a:r>
          </a:p>
        </p:txBody>
      </p:sp>
    </p:spTree>
    <p:extLst>
      <p:ext uri="{BB962C8B-B14F-4D97-AF65-F5344CB8AC3E}">
        <p14:creationId xmlns:p14="http://schemas.microsoft.com/office/powerpoint/2010/main" val="443179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Reducing Illegal Contact</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p:txBody>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To maintain the sound traditions of all sports, encourage sportsmanship, and minimize the inherent risk of injury, playing rules are developed to serve the varying skill levels of the involved participants.</a:t>
            </a:r>
          </a:p>
          <a:p>
            <a:r>
              <a:rPr lang="en-US" sz="2000" dirty="0">
                <a:effectLst/>
                <a:latin typeface="Calibri" panose="020F0502020204030204" pitchFamily="34" charset="0"/>
                <a:ea typeface="Calibri" panose="020F0502020204030204" pitchFamily="34" charset="0"/>
                <a:cs typeface="Times New Roman" panose="02020603050405020304" pitchFamily="18" charset="0"/>
              </a:rPr>
              <a:t>When officials allow personal philosophies to enter into their enforcement of the rules, unintended advantages can be provided to players or teams, advantages that can determine the outcome of a contest.   </a:t>
            </a:r>
          </a:p>
          <a:p>
            <a:r>
              <a:rPr lang="en-US" sz="2000" dirty="0">
                <a:latin typeface="Calibri" panose="020F0502020204030204" pitchFamily="34" charset="0"/>
                <a:ea typeface="Calibri" panose="020F0502020204030204" pitchFamily="34" charset="0"/>
                <a:cs typeface="Times New Roman" panose="02020603050405020304" pitchFamily="18" charset="0"/>
              </a:rPr>
              <a:t>I</a:t>
            </a:r>
            <a:r>
              <a:rPr lang="en-US" sz="2000" dirty="0">
                <a:effectLst/>
                <a:latin typeface="Calibri" panose="020F0502020204030204" pitchFamily="34" charset="0"/>
                <a:ea typeface="Calibri" panose="020F0502020204030204" pitchFamily="34" charset="0"/>
                <a:cs typeface="Times New Roman" panose="02020603050405020304" pitchFamily="18" charset="0"/>
              </a:rPr>
              <a:t>t’s incumbent on contest officials to enforce the rules as written.</a:t>
            </a:r>
          </a:p>
          <a:p>
            <a:r>
              <a:rPr lang="en-US" sz="2000" dirty="0">
                <a:effectLst/>
                <a:latin typeface="Calibri" panose="020F0502020204030204" pitchFamily="34" charset="0"/>
                <a:ea typeface="Calibri" panose="020F0502020204030204" pitchFamily="34" charset="0"/>
                <a:cs typeface="Times New Roman" panose="02020603050405020304" pitchFamily="18" charset="0"/>
              </a:rPr>
              <a:t>Participants should expect nothing less from contest officials on a nightly basis, and the enforcement of all playing rules should be made without regard for time and circumstance.    </a:t>
            </a:r>
          </a:p>
          <a:p>
            <a:r>
              <a:rPr lang="en-US" sz="2000" dirty="0">
                <a:effectLst/>
                <a:latin typeface="Calibri" panose="020F0502020204030204" pitchFamily="34" charset="0"/>
                <a:ea typeface="Calibri" panose="020F0502020204030204" pitchFamily="34" charset="0"/>
                <a:cs typeface="Times New Roman" panose="02020603050405020304" pitchFamily="18" charset="0"/>
              </a:rPr>
              <a:t>A foul or violation in the first quarter is expected to be a foul or violation in the last minute of a contest.  </a:t>
            </a:r>
            <a:endParaRPr lang="en-US" sz="2000" dirty="0"/>
          </a:p>
        </p:txBody>
      </p:sp>
    </p:spTree>
    <p:extLst>
      <p:ext uri="{BB962C8B-B14F-4D97-AF65-F5344CB8AC3E}">
        <p14:creationId xmlns:p14="http://schemas.microsoft.com/office/powerpoint/2010/main" val="2391527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1D1F9-3382-4EB4-8FFE-004237DCA25B}"/>
              </a:ext>
            </a:extLst>
          </p:cNvPr>
          <p:cNvSpPr>
            <a:spLocks noGrp="1"/>
          </p:cNvSpPr>
          <p:nvPr>
            <p:ph type="title"/>
          </p:nvPr>
        </p:nvSpPr>
        <p:spPr/>
        <p:txBody>
          <a:bodyPr/>
          <a:lstStyle/>
          <a:p>
            <a:r>
              <a:rPr lang="en-US" dirty="0"/>
              <a:t>Reducing Illegal Contact</a:t>
            </a:r>
          </a:p>
        </p:txBody>
      </p:sp>
      <p:sp>
        <p:nvSpPr>
          <p:cNvPr id="3" name="Content Placeholder 2">
            <a:extLst>
              <a:ext uri="{FF2B5EF4-FFF2-40B4-BE49-F238E27FC236}">
                <a16:creationId xmlns:a16="http://schemas.microsoft.com/office/drawing/2014/main" xmlns="" id="{78F8752F-6D7C-4A27-AED7-C51860CE1FFA}"/>
              </a:ext>
            </a:extLst>
          </p:cNvPr>
          <p:cNvSpPr>
            <a:spLocks noGrp="1"/>
          </p:cNvSpPr>
          <p:nvPr>
            <p:ph idx="1"/>
          </p:nvPr>
        </p:nvSpPr>
        <p:spPr>
          <a:xfrm>
            <a:off x="1585878" y="4305670"/>
            <a:ext cx="10518333" cy="2026867"/>
          </a:xfrm>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Hand Checks:</a:t>
            </a:r>
            <a:r>
              <a:rPr lang="en-US" sz="1800" dirty="0">
                <a:effectLst/>
                <a:latin typeface="Calibri" panose="020F0502020204030204" pitchFamily="34" charset="0"/>
                <a:ea typeface="Calibri" panose="020F0502020204030204" pitchFamily="34" charset="0"/>
                <a:cs typeface="Times New Roman" panose="02020603050405020304" pitchFamily="18" charset="0"/>
              </a:rPr>
              <a:t> Rule 10-7-12 is very clear for officials to apply.  Over the recent years, freedom of movement for players has improved, and officials need to remember the simple concepts of Rule 10-7-12 that prohibit defensive players from:</a:t>
            </a:r>
          </a:p>
          <a:p>
            <a:pPr lvl="1"/>
            <a:r>
              <a:rPr lang="en-US" sz="1600" dirty="0">
                <a:latin typeface="Calibri" panose="020F0502020204030204" pitchFamily="34" charset="0"/>
                <a:ea typeface="Calibri" panose="020F0502020204030204" pitchFamily="34" charset="0"/>
                <a:cs typeface="Times New Roman" panose="02020603050405020304" pitchFamily="18" charset="0"/>
              </a:rPr>
              <a:t>P</a:t>
            </a:r>
            <a:r>
              <a:rPr lang="en-US" sz="1600" dirty="0">
                <a:effectLst/>
                <a:latin typeface="Calibri" panose="020F0502020204030204" pitchFamily="34" charset="0"/>
                <a:ea typeface="Calibri" panose="020F0502020204030204" pitchFamily="34" charset="0"/>
                <a:cs typeface="Times New Roman" panose="02020603050405020304" pitchFamily="18" charset="0"/>
              </a:rPr>
              <a:t>lacing two hands on the player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600" dirty="0">
                <a:effectLst/>
                <a:latin typeface="Calibri" panose="020F0502020204030204" pitchFamily="34" charset="0"/>
                <a:ea typeface="Calibri" panose="020F0502020204030204" pitchFamily="34" charset="0"/>
                <a:cs typeface="Times New Roman" panose="02020603050405020304" pitchFamily="18" charset="0"/>
              </a:rPr>
              <a:t> A), </a:t>
            </a:r>
          </a:p>
          <a:p>
            <a:pPr lvl="1"/>
            <a:r>
              <a:rPr lang="en-US" sz="1600" dirty="0">
                <a:latin typeface="Calibri" panose="020F0502020204030204" pitchFamily="34" charset="0"/>
                <a:ea typeface="Calibri" panose="020F0502020204030204" pitchFamily="34" charset="0"/>
                <a:cs typeface="Times New Roman" panose="02020603050405020304" pitchFamily="18" charset="0"/>
              </a:rPr>
              <a:t>Placing an </a:t>
            </a:r>
            <a:r>
              <a:rPr lang="en-US" sz="1600" dirty="0">
                <a:effectLst/>
                <a:latin typeface="Calibri" panose="020F0502020204030204" pitchFamily="34" charset="0"/>
                <a:ea typeface="Calibri" panose="020F0502020204030204" pitchFamily="34" charset="0"/>
                <a:cs typeface="Times New Roman" panose="02020603050405020304" pitchFamily="18" charset="0"/>
              </a:rPr>
              <a:t>extended arm bar on the player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600" dirty="0">
                <a:effectLst/>
                <a:latin typeface="Calibri" panose="020F0502020204030204" pitchFamily="34" charset="0"/>
                <a:ea typeface="Calibri" panose="020F0502020204030204" pitchFamily="34" charset="0"/>
                <a:cs typeface="Times New Roman" panose="02020603050405020304" pitchFamily="18" charset="0"/>
              </a:rPr>
              <a:t> B), </a:t>
            </a:r>
          </a:p>
          <a:p>
            <a:pPr lvl="1"/>
            <a:r>
              <a:rPr lang="en-US" sz="1600" dirty="0">
                <a:latin typeface="Calibri" panose="020F0502020204030204" pitchFamily="34" charset="0"/>
                <a:ea typeface="Calibri" panose="020F0502020204030204" pitchFamily="34" charset="0"/>
                <a:cs typeface="Times New Roman" panose="02020603050405020304" pitchFamily="18" charset="0"/>
              </a:rPr>
              <a:t>Placing and </a:t>
            </a:r>
            <a:r>
              <a:rPr lang="en-US" sz="1600" dirty="0">
                <a:effectLst/>
                <a:latin typeface="Calibri" panose="020F0502020204030204" pitchFamily="34" charset="0"/>
                <a:ea typeface="Calibri" panose="020F0502020204030204" pitchFamily="34" charset="0"/>
                <a:cs typeface="Times New Roman" panose="02020603050405020304" pitchFamily="18" charset="0"/>
              </a:rPr>
              <a:t>keeping a hand on an opponent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600" dirty="0">
                <a:effectLst/>
                <a:latin typeface="Calibri" panose="020F0502020204030204" pitchFamily="34" charset="0"/>
                <a:ea typeface="Calibri" panose="020F0502020204030204" pitchFamily="34" charset="0"/>
                <a:cs typeface="Times New Roman" panose="02020603050405020304" pitchFamily="18" charset="0"/>
              </a:rPr>
              <a:t> C), or </a:t>
            </a:r>
          </a:p>
          <a:p>
            <a:pPr lvl="1"/>
            <a:r>
              <a:rPr lang="en-US" sz="1600" dirty="0">
                <a:latin typeface="Calibri" panose="020F0502020204030204" pitchFamily="34" charset="0"/>
                <a:ea typeface="Calibri" panose="020F0502020204030204" pitchFamily="34" charset="0"/>
                <a:cs typeface="Times New Roman" panose="02020603050405020304" pitchFamily="18" charset="0"/>
              </a:rPr>
              <a:t>C</a:t>
            </a:r>
            <a:r>
              <a:rPr lang="en-US" sz="1600" dirty="0">
                <a:effectLst/>
                <a:latin typeface="Calibri" panose="020F0502020204030204" pitchFamily="34" charset="0"/>
                <a:ea typeface="Calibri" panose="020F0502020204030204" pitchFamily="34" charset="0"/>
                <a:cs typeface="Times New Roman" panose="02020603050405020304" pitchFamily="18" charset="0"/>
              </a:rPr>
              <a:t>ontacting an opponent more than once with the same hand or alternating hands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sz="1600" dirty="0">
                <a:effectLst/>
                <a:latin typeface="Calibri" panose="020F0502020204030204" pitchFamily="34" charset="0"/>
                <a:ea typeface="Calibri" panose="020F0502020204030204" pitchFamily="34" charset="0"/>
                <a:cs typeface="Times New Roman" panose="02020603050405020304" pitchFamily="18" charset="0"/>
              </a:rPr>
              <a:t> 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Keeping these simple principles in mind are critical for officials and need to be ruled when they occur.</a:t>
            </a:r>
          </a:p>
          <a:p>
            <a:endParaRPr lang="en-US" dirty="0"/>
          </a:p>
        </p:txBody>
      </p:sp>
      <p:sp>
        <p:nvSpPr>
          <p:cNvPr id="4" name="Footer Placeholder 3">
            <a:extLst>
              <a:ext uri="{FF2B5EF4-FFF2-40B4-BE49-F238E27FC236}">
                <a16:creationId xmlns:a16="http://schemas.microsoft.com/office/drawing/2014/main" xmlns="" id="{7677B287-CFB9-403C-83A2-58E3042984EA}"/>
              </a:ext>
            </a:extLst>
          </p:cNvPr>
          <p:cNvSpPr>
            <a:spLocks noGrp="1"/>
          </p:cNvSpPr>
          <p:nvPr>
            <p:ph type="ftr" sz="quarter" idx="11"/>
          </p:nvPr>
        </p:nvSpPr>
        <p:spPr/>
        <p:txBody>
          <a:bodyPr/>
          <a:lstStyle/>
          <a:p>
            <a:pPr>
              <a:defRPr/>
            </a:pPr>
            <a:r>
              <a:rPr lang="en-US"/>
              <a:t>www.nfhs.org</a:t>
            </a:r>
          </a:p>
        </p:txBody>
      </p:sp>
      <p:pic>
        <p:nvPicPr>
          <p:cNvPr id="7" name="Picture 6" descr="A picture containing text, military uniform, clipart, automaton&#10;&#10;Description automatically generated">
            <a:extLst>
              <a:ext uri="{FF2B5EF4-FFF2-40B4-BE49-F238E27FC236}">
                <a16:creationId xmlns:a16="http://schemas.microsoft.com/office/drawing/2014/main" xmlns="" id="{C3579062-7F36-4A71-BA85-D326B67485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9435" y="2031812"/>
            <a:ext cx="10287835" cy="2191121"/>
          </a:xfrm>
          <a:prstGeom prst="rect">
            <a:avLst/>
          </a:prstGeom>
        </p:spPr>
      </p:pic>
    </p:spTree>
    <p:extLst>
      <p:ext uri="{BB962C8B-B14F-4D97-AF65-F5344CB8AC3E}">
        <p14:creationId xmlns:p14="http://schemas.microsoft.com/office/powerpoint/2010/main" val="1507209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FFE847-3762-4B2C-9425-0A6EC80F4D81}"/>
              </a:ext>
            </a:extLst>
          </p:cNvPr>
          <p:cNvSpPr>
            <a:spLocks noGrp="1"/>
          </p:cNvSpPr>
          <p:nvPr>
            <p:ph type="title"/>
          </p:nvPr>
        </p:nvSpPr>
        <p:spPr/>
        <p:txBody>
          <a:bodyPr/>
          <a:lstStyle/>
          <a:p>
            <a:r>
              <a:rPr lang="en-US" dirty="0"/>
              <a:t>Reducing Illegal Contact</a:t>
            </a:r>
          </a:p>
        </p:txBody>
      </p:sp>
      <p:sp>
        <p:nvSpPr>
          <p:cNvPr id="3" name="Content Placeholder 2">
            <a:extLst>
              <a:ext uri="{FF2B5EF4-FFF2-40B4-BE49-F238E27FC236}">
                <a16:creationId xmlns:a16="http://schemas.microsoft.com/office/drawing/2014/main" xmlns="" id="{56B40B88-3F82-44D4-8577-20C10A389F49}"/>
              </a:ext>
            </a:extLst>
          </p:cNvPr>
          <p:cNvSpPr>
            <a:spLocks noGrp="1"/>
          </p:cNvSpPr>
          <p:nvPr>
            <p:ph idx="1"/>
          </p:nvPr>
        </p:nvSpPr>
        <p:spPr>
          <a:xfrm>
            <a:off x="1224412" y="2002236"/>
            <a:ext cx="2806672" cy="2982267"/>
          </a:xfrm>
        </p:spPr>
        <p:txBody>
          <a:bodyPr/>
          <a:lstStyle/>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Post Play:</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latin typeface="Calibri" panose="020F0502020204030204" pitchFamily="34" charset="0"/>
                <a:ea typeface="Calibri" panose="020F0502020204030204" pitchFamily="34" charset="0"/>
                <a:cs typeface="Times New Roman" panose="02020603050405020304" pitchFamily="18" charset="0"/>
              </a:rPr>
              <a:t>The High School RIO National High School Sports-Related I</a:t>
            </a:r>
            <a:r>
              <a:rPr lang="en-US" sz="1800" dirty="0">
                <a:effectLst/>
                <a:latin typeface="Calibri" panose="020F0502020204030204" pitchFamily="34" charset="0"/>
                <a:ea typeface="Calibri" panose="020F0502020204030204" pitchFamily="34" charset="0"/>
                <a:cs typeface="Times New Roman" panose="02020603050405020304" pitchFamily="18" charset="0"/>
              </a:rPr>
              <a:t>njury Surveillance Study revealed more basketball injuries occur in the post than any other place on the floor. Officials need to monitor play in the post, whether the ball is involved or not.  </a:t>
            </a:r>
          </a:p>
          <a:p>
            <a:endParaRPr lang="en-US" sz="2000" dirty="0"/>
          </a:p>
        </p:txBody>
      </p:sp>
      <p:sp>
        <p:nvSpPr>
          <p:cNvPr id="4" name="Footer Placeholder 3">
            <a:extLst>
              <a:ext uri="{FF2B5EF4-FFF2-40B4-BE49-F238E27FC236}">
                <a16:creationId xmlns:a16="http://schemas.microsoft.com/office/drawing/2014/main" xmlns="" id="{2C3C5BCA-16C2-4B2A-8A6C-D51F3CCCC6ED}"/>
              </a:ext>
            </a:extLst>
          </p:cNvPr>
          <p:cNvSpPr>
            <a:spLocks noGrp="1"/>
          </p:cNvSpPr>
          <p:nvPr>
            <p:ph type="ftr" sz="quarter" idx="11"/>
          </p:nvPr>
        </p:nvSpPr>
        <p:spPr/>
        <p:txBody>
          <a:bodyPr/>
          <a:lstStyle/>
          <a:p>
            <a:pPr>
              <a:defRPr/>
            </a:pPr>
            <a:r>
              <a:rPr lang="en-US"/>
              <a:t>www.nfhs.org</a:t>
            </a:r>
          </a:p>
        </p:txBody>
      </p:sp>
      <p:sp>
        <p:nvSpPr>
          <p:cNvPr id="5" name="TextBox 4">
            <a:extLst>
              <a:ext uri="{FF2B5EF4-FFF2-40B4-BE49-F238E27FC236}">
                <a16:creationId xmlns:a16="http://schemas.microsoft.com/office/drawing/2014/main" xmlns="" id="{C02FFB70-F0A0-4177-AFFD-033E69B096C5}"/>
              </a:ext>
            </a:extLst>
          </p:cNvPr>
          <p:cNvSpPr txBox="1"/>
          <p:nvPr/>
        </p:nvSpPr>
        <p:spPr>
          <a:xfrm>
            <a:off x="1332089" y="5015900"/>
            <a:ext cx="10859911" cy="1477328"/>
          </a:xfrm>
          <a:prstGeom prst="rect">
            <a:avLst/>
          </a:prstGeom>
          <a:noFill/>
        </p:spPr>
        <p:txBody>
          <a:bodyPr wrap="square" rtlCol="0">
            <a:spAutoFit/>
          </a:bodyPr>
          <a:lstStyle/>
          <a:p>
            <a:pPr marL="285750"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Players who either illegally carve out space for themselves (</a:t>
            </a:r>
            <a:r>
              <a:rPr lang="en-US"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dirty="0">
                <a:effectLst/>
                <a:latin typeface="Calibri" panose="020F0502020204030204" pitchFamily="34" charset="0"/>
                <a:ea typeface="Calibri" panose="020F0502020204030204" pitchFamily="34" charset="0"/>
                <a:cs typeface="Times New Roman" panose="02020603050405020304" pitchFamily="18" charset="0"/>
              </a:rPr>
              <a:t> A) or defenders who repeatedly push, knee, or otherwise attempt to knock offensive players off balance (</a:t>
            </a:r>
            <a:r>
              <a:rPr lang="en-US" dirty="0" err="1">
                <a:effectLst/>
                <a:latin typeface="Calibri" panose="020F0502020204030204" pitchFamily="34" charset="0"/>
                <a:ea typeface="Calibri" panose="020F0502020204030204" pitchFamily="34" charset="0"/>
                <a:cs typeface="Times New Roman" panose="02020603050405020304" pitchFamily="18" charset="0"/>
              </a:rPr>
              <a:t>PlayPic</a:t>
            </a:r>
            <a:r>
              <a:rPr lang="en-US" dirty="0">
                <a:effectLst/>
                <a:latin typeface="Calibri" panose="020F0502020204030204" pitchFamily="34" charset="0"/>
                <a:ea typeface="Calibri" panose="020F0502020204030204" pitchFamily="34" charset="0"/>
                <a:cs typeface="Times New Roman" panose="02020603050405020304" pitchFamily="18" charset="0"/>
              </a:rPr>
              <a:t> B) need to be penalized for their actions.</a:t>
            </a:r>
          </a:p>
          <a:p>
            <a:pPr marL="285750"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Failure to address the first illegal contact leads to more physical play.</a:t>
            </a:r>
          </a:p>
          <a:p>
            <a:pPr marL="285750"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Regardless of the player’s location on the floor, when a player’s rhythm, speed, balance, or quickness is impeded, a foul has occurred.</a:t>
            </a:r>
          </a:p>
        </p:txBody>
      </p:sp>
      <p:pic>
        <p:nvPicPr>
          <p:cNvPr id="8" name="Picture 7" descr="Diagram&#10;&#10;Description automatically generated with medium confidence">
            <a:extLst>
              <a:ext uri="{FF2B5EF4-FFF2-40B4-BE49-F238E27FC236}">
                <a16:creationId xmlns:a16="http://schemas.microsoft.com/office/drawing/2014/main" xmlns="" id="{49BB1BE2-F3EA-1FE2-3794-CC3027CF8A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1091" y="1947501"/>
            <a:ext cx="6623171" cy="2962998"/>
          </a:xfrm>
          <a:prstGeom prst="rect">
            <a:avLst/>
          </a:prstGeom>
        </p:spPr>
      </p:pic>
    </p:spTree>
    <p:extLst>
      <p:ext uri="{BB962C8B-B14F-4D97-AF65-F5344CB8AC3E}">
        <p14:creationId xmlns:p14="http://schemas.microsoft.com/office/powerpoint/2010/main" val="24409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6B3CE0-3016-47EF-8411-84831E11264A}"/>
              </a:ext>
            </a:extLst>
          </p:cNvPr>
          <p:cNvSpPr>
            <a:spLocks noGrp="1"/>
          </p:cNvSpPr>
          <p:nvPr>
            <p:ph type="title"/>
          </p:nvPr>
        </p:nvSpPr>
        <p:spPr/>
        <p:txBody>
          <a:bodyPr/>
          <a:lstStyle/>
          <a:p>
            <a:r>
              <a:rPr lang="en-US" dirty="0"/>
              <a:t>Reducing Illegal Contact</a:t>
            </a:r>
          </a:p>
        </p:txBody>
      </p:sp>
      <p:sp>
        <p:nvSpPr>
          <p:cNvPr id="3" name="Content Placeholder 2">
            <a:extLst>
              <a:ext uri="{FF2B5EF4-FFF2-40B4-BE49-F238E27FC236}">
                <a16:creationId xmlns:a16="http://schemas.microsoft.com/office/drawing/2014/main" xmlns="" id="{AA24D658-5F03-4551-9F69-AC70E1E42AD6}"/>
              </a:ext>
            </a:extLst>
          </p:cNvPr>
          <p:cNvSpPr>
            <a:spLocks noGrp="1"/>
          </p:cNvSpPr>
          <p:nvPr>
            <p:ph idx="1"/>
          </p:nvPr>
        </p:nvSpPr>
        <p:spPr>
          <a:xfrm>
            <a:off x="6924583" y="1989139"/>
            <a:ext cx="5043051" cy="4338637"/>
          </a:xfrm>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Off-ball play</a:t>
            </a:r>
            <a:r>
              <a:rPr lang="en-US" sz="1800" dirty="0">
                <a:effectLst/>
                <a:latin typeface="Calibri" panose="020F0502020204030204" pitchFamily="34" charset="0"/>
                <a:ea typeface="Calibri" panose="020F0502020204030204" pitchFamily="34" charset="0"/>
                <a:cs typeface="Times New Roman" panose="02020603050405020304" pitchFamily="18" charset="0"/>
              </a:rPr>
              <a:t>:  Keeping eyes on off-ball plays is also necessary to help reduce the physicality in the game.  Officials need to keep their focus on their primary coverage area, and no place is that more critical than off-ball plays.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Officials who tend to ‘ball watch’ will miss screening plays in front of them that involve illegal contact.  Allowable action by screeners, cutters, and defenders are outlined in the rules, and officials who stay in their primary area will naturally better officiate these kinds of plays.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When either the offense or defense are allowed to play outside the screening and defending rules off-ball, more physical and illegal play tends to follow.  </a:t>
            </a:r>
            <a:endParaRPr lang="en-US" dirty="0"/>
          </a:p>
        </p:txBody>
      </p:sp>
      <p:sp>
        <p:nvSpPr>
          <p:cNvPr id="4" name="Footer Placeholder 3">
            <a:extLst>
              <a:ext uri="{FF2B5EF4-FFF2-40B4-BE49-F238E27FC236}">
                <a16:creationId xmlns:a16="http://schemas.microsoft.com/office/drawing/2014/main" xmlns="" id="{7CAA3D5E-934F-4F13-8DD4-7452181DB574}"/>
              </a:ext>
            </a:extLst>
          </p:cNvPr>
          <p:cNvSpPr>
            <a:spLocks noGrp="1"/>
          </p:cNvSpPr>
          <p:nvPr>
            <p:ph type="ftr" sz="quarter" idx="11"/>
          </p:nvPr>
        </p:nvSpPr>
        <p:spPr/>
        <p:txBody>
          <a:bodyPr/>
          <a:lstStyle/>
          <a:p>
            <a:pPr>
              <a:defRPr/>
            </a:pPr>
            <a:r>
              <a:rPr lang="en-US"/>
              <a:t>www.nfhs.org</a:t>
            </a:r>
          </a:p>
        </p:txBody>
      </p:sp>
      <p:pic>
        <p:nvPicPr>
          <p:cNvPr id="7" name="Picture 6" descr="Diagram&#10;&#10;Description automatically generated">
            <a:extLst>
              <a:ext uri="{FF2B5EF4-FFF2-40B4-BE49-F238E27FC236}">
                <a16:creationId xmlns:a16="http://schemas.microsoft.com/office/drawing/2014/main" xmlns="" id="{96076548-3400-4A68-8441-AD3021E13E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3324" y="2201829"/>
            <a:ext cx="5486400" cy="3767328"/>
          </a:xfrm>
          <a:prstGeom prst="rect">
            <a:avLst/>
          </a:prstGeom>
        </p:spPr>
      </p:pic>
    </p:spTree>
    <p:extLst>
      <p:ext uri="{BB962C8B-B14F-4D97-AF65-F5344CB8AC3E}">
        <p14:creationId xmlns:p14="http://schemas.microsoft.com/office/powerpoint/2010/main" val="297046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6D5514-BA30-44F4-960B-63CFBCDC9E40}"/>
              </a:ext>
            </a:extLst>
          </p:cNvPr>
          <p:cNvSpPr>
            <a:spLocks noGrp="1"/>
          </p:cNvSpPr>
          <p:nvPr>
            <p:ph type="title"/>
          </p:nvPr>
        </p:nvSpPr>
        <p:spPr/>
        <p:txBody>
          <a:bodyPr/>
          <a:lstStyle/>
          <a:p>
            <a:r>
              <a:rPr lang="en-US" dirty="0"/>
              <a:t>Pregame Meeting – Addressing Illegal Uniforms, Equipment and Apparel</a:t>
            </a:r>
          </a:p>
        </p:txBody>
      </p:sp>
      <p:sp>
        <p:nvSpPr>
          <p:cNvPr id="3" name="Content Placeholder 2">
            <a:extLst>
              <a:ext uri="{FF2B5EF4-FFF2-40B4-BE49-F238E27FC236}">
                <a16:creationId xmlns:a16="http://schemas.microsoft.com/office/drawing/2014/main" xmlns="" id="{E6450A1B-23A5-4678-905F-07DE5374D7A7}"/>
              </a:ext>
            </a:extLst>
          </p:cNvPr>
          <p:cNvSpPr>
            <a:spLocks noGrp="1"/>
          </p:cNvSpPr>
          <p:nvPr>
            <p:ph idx="1"/>
          </p:nvPr>
        </p:nvSpPr>
        <p:spPr>
          <a:xfrm>
            <a:off x="7448365" y="2179468"/>
            <a:ext cx="4519270" cy="4148308"/>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Rule 2-4-5 requires that game officials verify with each head coach, prior to the start of a contest, that the teams’ uniforms and equipment are legal and will be worn properly, and that all participants will exhibit proper sporting behavior throughout the contest.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Before and after this pre-game verification, officials should monitor players and notify the head coach if they notice anything that needs to be addressed, including the color of uniforms, undershirts/undergarments, jewelry, casts, braces, or hair control devices.  </a:t>
            </a:r>
          </a:p>
          <a:p>
            <a:pPr marL="0" indent="0">
              <a:buNone/>
            </a:pPr>
            <a:endParaRPr lang="en-US" dirty="0"/>
          </a:p>
        </p:txBody>
      </p:sp>
      <p:sp>
        <p:nvSpPr>
          <p:cNvPr id="4" name="Footer Placeholder 3">
            <a:extLst>
              <a:ext uri="{FF2B5EF4-FFF2-40B4-BE49-F238E27FC236}">
                <a16:creationId xmlns:a16="http://schemas.microsoft.com/office/drawing/2014/main" xmlns="" id="{86610468-CCB2-49CF-801A-A6EDC7BBA682}"/>
              </a:ext>
            </a:extLst>
          </p:cNvPr>
          <p:cNvSpPr>
            <a:spLocks noGrp="1"/>
          </p:cNvSpPr>
          <p:nvPr>
            <p:ph type="ftr" sz="quarter" idx="11"/>
          </p:nvPr>
        </p:nvSpPr>
        <p:spPr/>
        <p:txBody>
          <a:bodyPr/>
          <a:lstStyle/>
          <a:p>
            <a:pPr>
              <a:defRPr/>
            </a:pPr>
            <a:r>
              <a:rPr lang="en-US"/>
              <a:t>www.nfhs.org</a:t>
            </a:r>
          </a:p>
        </p:txBody>
      </p:sp>
      <p:pic>
        <p:nvPicPr>
          <p:cNvPr id="6" name="Picture 5" descr="A group of people standing in a line&#10;&#10;Description automatically generated with low confidence">
            <a:extLst>
              <a:ext uri="{FF2B5EF4-FFF2-40B4-BE49-F238E27FC236}">
                <a16:creationId xmlns:a16="http://schemas.microsoft.com/office/drawing/2014/main" xmlns="" id="{FF76D836-EB43-B4A5-4C28-405F752705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5839" y="2179468"/>
            <a:ext cx="5815584" cy="3959352"/>
          </a:xfrm>
          <a:prstGeom prst="rect">
            <a:avLst/>
          </a:prstGeom>
        </p:spPr>
      </p:pic>
    </p:spTree>
    <p:extLst>
      <p:ext uri="{BB962C8B-B14F-4D97-AF65-F5344CB8AC3E}">
        <p14:creationId xmlns:p14="http://schemas.microsoft.com/office/powerpoint/2010/main" val="3674610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416A7-2348-4E6D-A0B8-D11A3F3FB0AB}"/>
              </a:ext>
            </a:extLst>
          </p:cNvPr>
          <p:cNvSpPr>
            <a:spLocks noGrp="1"/>
          </p:cNvSpPr>
          <p:nvPr>
            <p:ph type="title"/>
          </p:nvPr>
        </p:nvSpPr>
        <p:spPr/>
        <p:txBody>
          <a:bodyPr/>
          <a:lstStyle/>
          <a:p>
            <a:r>
              <a:rPr lang="en-US" dirty="0"/>
              <a:t>Pregame Meeting – Addressing Illegal Uniforms, Equipment and Apparel</a:t>
            </a:r>
          </a:p>
        </p:txBody>
      </p:sp>
      <p:sp>
        <p:nvSpPr>
          <p:cNvPr id="3" name="Content Placeholder 2">
            <a:extLst>
              <a:ext uri="{FF2B5EF4-FFF2-40B4-BE49-F238E27FC236}">
                <a16:creationId xmlns:a16="http://schemas.microsoft.com/office/drawing/2014/main" xmlns="" id="{EF86FFB1-73CB-47C4-8271-2B83800EC753}"/>
              </a:ext>
            </a:extLst>
          </p:cNvPr>
          <p:cNvSpPr>
            <a:spLocks noGrp="1"/>
          </p:cNvSpPr>
          <p:nvPr>
            <p:ph idx="1"/>
          </p:nvPr>
        </p:nvSpPr>
        <p:spPr>
          <a:xfrm>
            <a:off x="7554897" y="1989139"/>
            <a:ext cx="4412737" cy="4338637"/>
          </a:xfrm>
        </p:spPr>
        <p:txBody>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If an official identifies any uniform or equipment issue that is of concern, the official should allow head coaches to address the problem and not take it upon themselves to deal directly with the player.  </a:t>
            </a:r>
          </a:p>
          <a:p>
            <a:r>
              <a:rPr lang="en-US" sz="2000" dirty="0">
                <a:effectLst/>
                <a:latin typeface="Calibri" panose="020F0502020204030204" pitchFamily="34" charset="0"/>
                <a:ea typeface="Calibri" panose="020F0502020204030204" pitchFamily="34" charset="0"/>
                <a:cs typeface="Times New Roman" panose="02020603050405020304" pitchFamily="18" charset="0"/>
              </a:rPr>
              <a:t>Even during the pre-game period, players must be legally attired, and paying attention to these details in pre-game will set the tone for the contest.</a:t>
            </a:r>
          </a:p>
          <a:p>
            <a:endParaRPr lang="en-US" dirty="0"/>
          </a:p>
        </p:txBody>
      </p:sp>
      <p:sp>
        <p:nvSpPr>
          <p:cNvPr id="4" name="Footer Placeholder 3">
            <a:extLst>
              <a:ext uri="{FF2B5EF4-FFF2-40B4-BE49-F238E27FC236}">
                <a16:creationId xmlns:a16="http://schemas.microsoft.com/office/drawing/2014/main" xmlns="" id="{C9219A5B-8032-4C97-B891-C3DC3121BB11}"/>
              </a:ext>
            </a:extLst>
          </p:cNvPr>
          <p:cNvSpPr>
            <a:spLocks noGrp="1"/>
          </p:cNvSpPr>
          <p:nvPr>
            <p:ph type="ftr" sz="quarter" idx="11"/>
          </p:nvPr>
        </p:nvSpPr>
        <p:spPr/>
        <p:txBody>
          <a:bodyPr/>
          <a:lstStyle/>
          <a:p>
            <a:pPr>
              <a:defRPr/>
            </a:pPr>
            <a:r>
              <a:rPr lang="en-US"/>
              <a:t>www.nfhs.org</a:t>
            </a:r>
          </a:p>
        </p:txBody>
      </p:sp>
      <p:pic>
        <p:nvPicPr>
          <p:cNvPr id="7" name="Picture 6" descr="A picture containing text&#10;&#10;Description automatically generated">
            <a:extLst>
              <a:ext uri="{FF2B5EF4-FFF2-40B4-BE49-F238E27FC236}">
                <a16:creationId xmlns:a16="http://schemas.microsoft.com/office/drawing/2014/main" xmlns="" id="{3D119AA7-B765-45A7-A943-033C22440A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6265" y="1906171"/>
            <a:ext cx="5563303" cy="4525703"/>
          </a:xfrm>
          <a:prstGeom prst="rect">
            <a:avLst/>
          </a:prstGeom>
        </p:spPr>
      </p:pic>
    </p:spTree>
    <p:extLst>
      <p:ext uri="{BB962C8B-B14F-4D97-AF65-F5344CB8AC3E}">
        <p14:creationId xmlns:p14="http://schemas.microsoft.com/office/powerpoint/2010/main" val="768532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a:defRPr/>
            </a:pPr>
            <a:r>
              <a:rPr lang="en-US"/>
              <a:t>www.nfhs.org</a:t>
            </a:r>
          </a:p>
        </p:txBody>
      </p:sp>
      <p:pic>
        <p:nvPicPr>
          <p:cNvPr id="5" name="Picture 4" descr="Calendar&#10;&#10;Description automatically generated with low confidence">
            <a:extLst>
              <a:ext uri="{FF2B5EF4-FFF2-40B4-BE49-F238E27FC236}">
                <a16:creationId xmlns:a16="http://schemas.microsoft.com/office/drawing/2014/main" xmlns="" id="{1FF604C5-4F39-4051-8A77-12EF7FD2B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966" y="1969262"/>
            <a:ext cx="4764167" cy="4488688"/>
          </a:xfrm>
          <a:prstGeom prst="rect">
            <a:avLst/>
          </a:prstGeom>
        </p:spPr>
      </p:pic>
      <p:sp>
        <p:nvSpPr>
          <p:cNvPr id="3" name="TextBox 2">
            <a:extLst>
              <a:ext uri="{FF2B5EF4-FFF2-40B4-BE49-F238E27FC236}">
                <a16:creationId xmlns:a16="http://schemas.microsoft.com/office/drawing/2014/main" xmlns="" id="{F742BE5D-DFB1-463A-A125-7302606C1165}"/>
              </a:ext>
            </a:extLst>
          </p:cNvPr>
          <p:cNvSpPr txBox="1"/>
          <p:nvPr/>
        </p:nvSpPr>
        <p:spPr>
          <a:xfrm>
            <a:off x="6618514" y="2111829"/>
            <a:ext cx="4963886" cy="2031325"/>
          </a:xfrm>
          <a:prstGeom prst="rect">
            <a:avLst/>
          </a:prstGeom>
          <a:noFill/>
        </p:spPr>
        <p:txBody>
          <a:bodyPr wrap="square" rtlCol="0">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respect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integrity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sportsmanship</a:t>
            </a:r>
            <a:r>
              <a:rPr lang="en-US" sz="1800" dirty="0">
                <a:effectLst/>
                <a:latin typeface="Calibri" panose="020F0502020204030204" pitchFamily="34" charset="0"/>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637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D08C88-FEF7-469B-A287-2307682F9CC4}"/>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1454A8FA-C31F-4C04-89EC-D593547DD1B9}"/>
              </a:ext>
            </a:extLst>
          </p:cNvPr>
          <p:cNvSpPr>
            <a:spLocks noGrp="1"/>
          </p:cNvSpPr>
          <p:nvPr>
            <p:ph type="ftr" sz="quarter" idx="11"/>
          </p:nvPr>
        </p:nvSpPr>
        <p:spPr/>
        <p:txBody>
          <a:bodyPr/>
          <a:lstStyle/>
          <a:p>
            <a:pPr>
              <a:defRPr/>
            </a:pPr>
            <a:r>
              <a:rPr lang="en-US"/>
              <a:t>www.nfhs.org</a:t>
            </a:r>
          </a:p>
        </p:txBody>
      </p:sp>
      <p:sp>
        <p:nvSpPr>
          <p:cNvPr id="3" name="TextBox 2">
            <a:extLst>
              <a:ext uri="{FF2B5EF4-FFF2-40B4-BE49-F238E27FC236}">
                <a16:creationId xmlns:a16="http://schemas.microsoft.com/office/drawing/2014/main" xmlns="" id="{32B9F710-6673-47A6-9DAF-93492CB246B9}"/>
              </a:ext>
            </a:extLst>
          </p:cNvPr>
          <p:cNvSpPr txBox="1"/>
          <p:nvPr/>
        </p:nvSpPr>
        <p:spPr>
          <a:xfrm>
            <a:off x="6241144" y="2327006"/>
            <a:ext cx="5747657" cy="3600986"/>
          </a:xfrm>
          <a:prstGeom prst="rect">
            <a:avLst/>
          </a:prstGeom>
          <a:noFill/>
        </p:spPr>
        <p:txBody>
          <a:bodyPr wrap="square" rtlCol="0">
            <a:spAutoFit/>
          </a:bodyPr>
          <a:lstStyle/>
          <a:p>
            <a:pPr marL="285750" indent="-28575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There must be a collaborative, working relationship between contest officials and game administration to promote good sportsmanship and safely conduct the contest. </a:t>
            </a:r>
          </a:p>
          <a:p>
            <a:pPr marL="285750" indent="-28575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Everyone has their roles to play in creating a positive, sportsmanlike atmosphere at contests. </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xmlns="" id="{DC43AF3E-37F2-4ED7-14DB-D31DC3791D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1817" y="1970221"/>
            <a:ext cx="3749040" cy="4462272"/>
          </a:xfrm>
          <a:prstGeom prst="rect">
            <a:avLst/>
          </a:prstGeom>
        </p:spPr>
      </p:pic>
    </p:spTree>
    <p:extLst>
      <p:ext uri="{BB962C8B-B14F-4D97-AF65-F5344CB8AC3E}">
        <p14:creationId xmlns:p14="http://schemas.microsoft.com/office/powerpoint/2010/main" val="142836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275EF-F9C5-47D2-8483-A7E514B600A1}"/>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B58532FA-9968-4681-B851-E5FA4A5C5F4A}"/>
              </a:ext>
            </a:extLst>
          </p:cNvPr>
          <p:cNvSpPr>
            <a:spLocks noGrp="1"/>
          </p:cNvSpPr>
          <p:nvPr>
            <p:ph type="ftr" sz="quarter" idx="11"/>
          </p:nvPr>
        </p:nvSpPr>
        <p:spPr/>
        <p:txBody>
          <a:bodyPr/>
          <a:lstStyle/>
          <a:p>
            <a:pPr>
              <a:defRPr/>
            </a:pPr>
            <a:r>
              <a:rPr lang="en-US"/>
              <a:t>www.nfhs.org</a:t>
            </a:r>
          </a:p>
        </p:txBody>
      </p:sp>
      <p:sp>
        <p:nvSpPr>
          <p:cNvPr id="6" name="TextBox 5">
            <a:extLst>
              <a:ext uri="{FF2B5EF4-FFF2-40B4-BE49-F238E27FC236}">
                <a16:creationId xmlns:a16="http://schemas.microsoft.com/office/drawing/2014/main" xmlns="" id="{D168633F-825E-4252-B405-7A51CE238D33}"/>
              </a:ext>
            </a:extLst>
          </p:cNvPr>
          <p:cNvSpPr txBox="1"/>
          <p:nvPr/>
        </p:nvSpPr>
        <p:spPr>
          <a:xfrm>
            <a:off x="1646062" y="4783460"/>
            <a:ext cx="10026649" cy="1477328"/>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Contest officials should never engage with spectators who are exhibiting unsporting behavior.</a:t>
            </a:r>
          </a:p>
          <a:p>
            <a:pPr marL="285750" marR="0" indent="-285750">
              <a:spcBef>
                <a:spcPts val="0"/>
              </a:spcBef>
              <a:spcAft>
                <a:spcPts val="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S</a:t>
            </a:r>
            <a:r>
              <a:rPr lang="en-US" dirty="0">
                <a:effectLst/>
                <a:latin typeface="Calibri" panose="020F0502020204030204" pitchFamily="34" charset="0"/>
                <a:ea typeface="Calibri" panose="020F0502020204030204" pitchFamily="34" charset="0"/>
                <a:cs typeface="Times New Roman" panose="02020603050405020304" pitchFamily="18" charset="0"/>
              </a:rPr>
              <a:t>chool administration is responsible for dealing with unruly spectators prior to, during and after the contest.</a:t>
            </a:r>
          </a:p>
          <a:p>
            <a:pPr marL="285750" marR="0" indent="-285750">
              <a:spcBef>
                <a:spcPts val="0"/>
              </a:spcBef>
              <a:spcAft>
                <a:spcPts val="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coaches or players – or at others in the stands – those individuals should be removed from the contest by school administration. </a:t>
            </a:r>
          </a:p>
        </p:txBody>
      </p:sp>
      <p:pic>
        <p:nvPicPr>
          <p:cNvPr id="5" name="Picture 4" descr="A picture containing text&#10;&#10;Description automatically generated">
            <a:extLst>
              <a:ext uri="{FF2B5EF4-FFF2-40B4-BE49-F238E27FC236}">
                <a16:creationId xmlns:a16="http://schemas.microsoft.com/office/drawing/2014/main" xmlns="" id="{64C2F637-D4BD-C0A4-DB4D-DE5B49D629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949" y="2034498"/>
            <a:ext cx="8823960" cy="2706624"/>
          </a:xfrm>
          <a:prstGeom prst="rect">
            <a:avLst/>
          </a:prstGeom>
        </p:spPr>
      </p:pic>
    </p:spTree>
    <p:extLst>
      <p:ext uri="{BB962C8B-B14F-4D97-AF65-F5344CB8AC3E}">
        <p14:creationId xmlns:p14="http://schemas.microsoft.com/office/powerpoint/2010/main" val="3804132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B1193-E85F-4ADF-82A7-7505D25D2B61}"/>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180EA35A-ED94-4DC4-B04B-394B9E89FACC}"/>
              </a:ext>
            </a:extLst>
          </p:cNvPr>
          <p:cNvSpPr>
            <a:spLocks noGrp="1"/>
          </p:cNvSpPr>
          <p:nvPr>
            <p:ph type="ftr" sz="quarter" idx="11"/>
          </p:nvPr>
        </p:nvSpPr>
        <p:spPr/>
        <p:txBody>
          <a:bodyPr/>
          <a:lstStyle/>
          <a:p>
            <a:pPr>
              <a:defRPr/>
            </a:pPr>
            <a:r>
              <a:rPr lang="en-US"/>
              <a:t>www.nfhs.org</a:t>
            </a:r>
          </a:p>
        </p:txBody>
      </p:sp>
      <p:sp>
        <p:nvSpPr>
          <p:cNvPr id="8" name="TextBox 7">
            <a:extLst>
              <a:ext uri="{FF2B5EF4-FFF2-40B4-BE49-F238E27FC236}">
                <a16:creationId xmlns:a16="http://schemas.microsoft.com/office/drawing/2014/main" xmlns="" id="{D91E9750-597E-49C7-95A5-930BAF51FBAA}"/>
              </a:ext>
            </a:extLst>
          </p:cNvPr>
          <p:cNvSpPr txBox="1"/>
          <p:nvPr/>
        </p:nvSpPr>
        <p:spPr>
          <a:xfrm>
            <a:off x="5576208" y="2228671"/>
            <a:ext cx="6101442" cy="2308324"/>
          </a:xfrm>
          <a:prstGeom prst="rect">
            <a:avLst/>
          </a:prstGeom>
          <a:noFill/>
        </p:spPr>
        <p:txBody>
          <a:bodyPr wrap="square">
            <a:spAutoFit/>
          </a:bodyPr>
          <a:lstStyle/>
          <a:p>
            <a:pPr marL="342900" indent="-34290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Good sports win with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humility</a:t>
            </a:r>
            <a:r>
              <a:rPr lang="en-US" sz="2400" dirty="0">
                <a:effectLst/>
                <a:latin typeface="Calibri" panose="020F0502020204030204" pitchFamily="34" charset="0"/>
                <a:ea typeface="Calibri" panose="020F0502020204030204" pitchFamily="34" charset="0"/>
                <a:cs typeface="Times New Roman" panose="02020603050405020304" pitchFamily="18" charset="0"/>
              </a:rPr>
              <a:t>, lose with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grace</a:t>
            </a:r>
            <a:r>
              <a:rPr lang="en-US" sz="2400" dirty="0">
                <a:effectLst/>
                <a:latin typeface="Calibri" panose="020F0502020204030204" pitchFamily="34" charset="0"/>
                <a:ea typeface="Calibri" panose="020F0502020204030204" pitchFamily="34" charset="0"/>
                <a:cs typeface="Times New Roman" panose="02020603050405020304" pitchFamily="18" charset="0"/>
              </a:rPr>
              <a:t> and do both with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dignity</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It takes the efforts of everyone every day to ensure that sportsmanship remains one of the top priorities in education-based activity programs. </a:t>
            </a:r>
            <a:endParaRPr lang="en-US" sz="2400" dirty="0"/>
          </a:p>
        </p:txBody>
      </p:sp>
      <p:pic>
        <p:nvPicPr>
          <p:cNvPr id="5" name="Picture 4" descr="A picture containing text, silhouette&#10;&#10;Description automatically generated">
            <a:extLst>
              <a:ext uri="{FF2B5EF4-FFF2-40B4-BE49-F238E27FC236}">
                <a16:creationId xmlns:a16="http://schemas.microsoft.com/office/drawing/2014/main" xmlns="" id="{8ADFA79F-1B31-6101-6CAF-C974955288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4563" y="1967521"/>
            <a:ext cx="3720621" cy="4479761"/>
          </a:xfrm>
          <a:prstGeom prst="rect">
            <a:avLst/>
          </a:prstGeom>
        </p:spPr>
      </p:pic>
    </p:spTree>
    <p:extLst>
      <p:ext uri="{BB962C8B-B14F-4D97-AF65-F5344CB8AC3E}">
        <p14:creationId xmlns:p14="http://schemas.microsoft.com/office/powerpoint/2010/main" val="13641364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579142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a:ln>
                  <a:noFill/>
                </a:ln>
                <a:solidFill>
                  <a:srgbClr val="00205B"/>
                </a:solidFill>
                <a:effectLst/>
                <a:uLnTx/>
                <a:uFillTx/>
                <a:latin typeface="Calibri" panose="020F0502020204030204" pitchFamily="34" charset="0"/>
                <a:ea typeface="+mn-ea"/>
                <a:cs typeface="Calibri" panose="020F0502020204030204" pitchFamily="34" charset="0"/>
              </a:rPr>
              <a:t>14</a:t>
            </a:r>
            <a:endPar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973297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1099543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50003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extLst>
      <p:ext uri="{BB962C8B-B14F-4D97-AF65-F5344CB8AC3E}">
        <p14:creationId xmlns:p14="http://schemas.microsoft.com/office/powerpoint/2010/main" val="359968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3BEFE2AE-B905-4F82-9BA1-070DD3A9A174}"/>
    </a:ext>
  </a:extLst>
</a:theme>
</file>

<file path=ppt/theme/theme4.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54267E03-5908-470A-BC79-10A4C51369BE}"/>
    </a:ext>
  </a:extLst>
</a:theme>
</file>

<file path=ppt/theme/theme5.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48A45EEE-7B9A-47A1-8FB4-4A472172C8D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69CA04A0ED8448A0B4D295BC1D9118" ma:contentTypeVersion="15" ma:contentTypeDescription="Create a new document." ma:contentTypeScope="" ma:versionID="172daa297825715d9425a4d20565a975">
  <xsd:schema xmlns:xsd="http://www.w3.org/2001/XMLSchema" xmlns:xs="http://www.w3.org/2001/XMLSchema" xmlns:p="http://schemas.microsoft.com/office/2006/metadata/properties" xmlns:ns1="http://schemas.microsoft.com/sharepoint/v3" xmlns:ns3="b4cb0f02-3c2b-4fef-97a7-4b09cd56ff12" xmlns:ns4="19c3b78d-99b7-455c-a43a-975a02b02fc9" targetNamespace="http://schemas.microsoft.com/office/2006/metadata/properties" ma:root="true" ma:fieldsID="fbf6c900398f93607baf71872b65611f" ns1:_="" ns3:_="" ns4:_="">
    <xsd:import namespace="http://schemas.microsoft.com/sharepoint/v3"/>
    <xsd:import namespace="b4cb0f02-3c2b-4fef-97a7-4b09cd56ff12"/>
    <xsd:import namespace="19c3b78d-99b7-455c-a43a-975a02b02fc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cb0f02-3c2b-4fef-97a7-4b09cd56ff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c3b78d-99b7-455c-a43a-975a02b02fc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499805-7E40-49AE-9680-EA68926B8E13}">
  <ds:schemaRefs>
    <ds:schemaRef ds:uri="http://schemas.microsoft.com/sharepoint/v3/contenttype/forms"/>
  </ds:schemaRefs>
</ds:datastoreItem>
</file>

<file path=customXml/itemProps2.xml><?xml version="1.0" encoding="utf-8"?>
<ds:datastoreItem xmlns:ds="http://schemas.openxmlformats.org/officeDocument/2006/customXml" ds:itemID="{BF5A4A6A-A804-481D-9CEF-2C0DD703FDD8}">
  <ds:schemaRefs>
    <ds:schemaRef ds:uri="19c3b78d-99b7-455c-a43a-975a02b02fc9"/>
    <ds:schemaRef ds:uri="http://purl.org/dc/terms/"/>
    <ds:schemaRef ds:uri="http://schemas.microsoft.com/sharepoint/v3"/>
    <ds:schemaRef ds:uri="http://schemas.microsoft.com/office/infopath/2007/PartnerControls"/>
    <ds:schemaRef ds:uri="http://schemas.openxmlformats.org/package/2006/metadata/core-properties"/>
    <ds:schemaRef ds:uri="http://schemas.microsoft.com/office/2006/documentManagement/types"/>
    <ds:schemaRef ds:uri="http://purl.org/dc/elements/1.1/"/>
    <ds:schemaRef ds:uri="b4cb0f02-3c2b-4fef-97a7-4b09cd56ff12"/>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83D33A56-D067-4C88-8ED1-D94D1C862D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cb0f02-3c2b-4fef-97a7-4b09cd56ff12"/>
    <ds:schemaRef ds:uri="19c3b78d-99b7-455c-a43a-975a02b02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NFHS Company PowerPoint_2019_Wide Format</Template>
  <TotalTime>6188</TotalTime>
  <Words>4508</Words>
  <Application>Microsoft Office PowerPoint</Application>
  <PresentationFormat>Custom</PresentationFormat>
  <Paragraphs>432</Paragraphs>
  <Slides>44</Slides>
  <Notes>40</Notes>
  <HiddenSlides>0</HiddenSlides>
  <MMClips>0</MMClips>
  <ScaleCrop>false</ScaleCrop>
  <HeadingPairs>
    <vt:vector size="4" baseType="variant">
      <vt:variant>
        <vt:lpstr>Theme</vt:lpstr>
      </vt:variant>
      <vt:variant>
        <vt:i4>5</vt:i4>
      </vt:variant>
      <vt:variant>
        <vt:lpstr>Slide Titles</vt:lpstr>
      </vt:variant>
      <vt:variant>
        <vt:i4>44</vt:i4>
      </vt:variant>
    </vt:vector>
  </HeadingPairs>
  <TitlesOfParts>
    <vt:vector size="49" baseType="lpstr">
      <vt:lpstr>Office Theme</vt:lpstr>
      <vt:lpstr>Custom Design</vt:lpstr>
      <vt:lpstr>Office Theme</vt:lpstr>
      <vt:lpstr>Office Theme</vt:lpstr>
      <vt:lpstr>1_Office Theme</vt:lpstr>
      <vt:lpstr>2022-23 NFHS Basketball Rules PowerPoint</vt:lpstr>
      <vt:lpstr>PowerPoint Presentation</vt:lpstr>
      <vt:lpstr>National federation of state high school associations  (NFHS) </vt:lpstr>
      <vt:lpstr>National Federation of  State High School Associations</vt:lpstr>
      <vt:lpstr>NFHS Rules Review Committee</vt:lpstr>
      <vt:lpstr>National Federation of  State High School Associations</vt:lpstr>
      <vt:lpstr>NEW NFHS Rules App</vt:lpstr>
      <vt:lpstr>2022-23 NFHS Basketball </vt:lpstr>
      <vt:lpstr>Team Member’s Equipment, Apparel 3-5-4d</vt:lpstr>
      <vt:lpstr>Team Member’s Equipment, Apparel 3-5-4d</vt:lpstr>
      <vt:lpstr>Team Member’s Equipment, Apparel 3-5-4d</vt:lpstr>
      <vt:lpstr>Team Member’s Equipment, Apparel 3-5-4d</vt:lpstr>
      <vt:lpstr>Team Member’s Equipment, Apparel 3-5-4d</vt:lpstr>
      <vt:lpstr>2022-23 NFHS Basketball</vt:lpstr>
      <vt:lpstr>Shot clock – state association adoption</vt:lpstr>
      <vt:lpstr>Shot clock – state association adoption</vt:lpstr>
      <vt:lpstr>Shot clock – state association adoption</vt:lpstr>
      <vt:lpstr>Shot clock – state association adoption</vt:lpstr>
      <vt:lpstr>2022-23 NFHS Basketball</vt:lpstr>
      <vt:lpstr>editorial changes</vt:lpstr>
      <vt:lpstr>Editorial Changes</vt:lpstr>
      <vt:lpstr>2022-23 NFHS Basketball</vt:lpstr>
      <vt:lpstr>JERSEY NUMBERS  3-4-3e(2)</vt:lpstr>
      <vt:lpstr> JERSEY NUMBERS  3-4-3e(1 &amp; 3) </vt:lpstr>
      <vt:lpstr>2022-23 NFHS Basketball</vt:lpstr>
      <vt:lpstr>Reducing Illegal Contact</vt:lpstr>
      <vt:lpstr>Reducing Illegal Contact</vt:lpstr>
      <vt:lpstr>Reducing Illegal Contact</vt:lpstr>
      <vt:lpstr>Reducing Illegal Contact</vt:lpstr>
      <vt:lpstr>Pregame Meeting – Addressing Illegal Uniforms, Equipment and Apparel</vt:lpstr>
      <vt:lpstr>Pregame Meeting – Addressing Illegal Uniforms, Equipment and Apparel</vt:lpstr>
      <vt:lpstr>sportsmanship</vt:lpstr>
      <vt:lpstr>sportsmanship</vt:lpstr>
      <vt:lpstr>sportsmanship</vt:lpstr>
      <vt:lpstr>sportsmanship</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Company>NFHS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federation of state high school associations</dc:title>
  <dc:creator>Ross Bray</dc:creator>
  <cp:lastModifiedBy>jay</cp:lastModifiedBy>
  <cp:revision>156</cp:revision>
  <cp:lastPrinted>2021-07-08T14:24:01Z</cp:lastPrinted>
  <dcterms:created xsi:type="dcterms:W3CDTF">2020-02-12T19:35:51Z</dcterms:created>
  <dcterms:modified xsi:type="dcterms:W3CDTF">2022-08-23T18:33:32Z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0x0101006B69CA04A0ED8448A0B4D295BC1D9118</vt:lpwstr>
  </property>
</Properties>
</file>