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5"/>
  </p:notesMasterIdLst>
  <p:handoutMasterIdLst>
    <p:handoutMasterId r:id="rId56"/>
  </p:handoutMasterIdLst>
  <p:sldIdLst>
    <p:sldId id="256" r:id="rId5"/>
    <p:sldId id="258" r:id="rId6"/>
    <p:sldId id="259" r:id="rId7"/>
    <p:sldId id="263" r:id="rId8"/>
    <p:sldId id="264" r:id="rId9"/>
    <p:sldId id="265" r:id="rId10"/>
    <p:sldId id="266" r:id="rId11"/>
    <p:sldId id="414" r:id="rId12"/>
    <p:sldId id="267" r:id="rId13"/>
    <p:sldId id="702" r:id="rId14"/>
    <p:sldId id="703" r:id="rId15"/>
    <p:sldId id="705" r:id="rId16"/>
    <p:sldId id="707" r:id="rId17"/>
    <p:sldId id="710" r:id="rId18"/>
    <p:sldId id="732" r:id="rId19"/>
    <p:sldId id="713" r:id="rId20"/>
    <p:sldId id="711" r:id="rId21"/>
    <p:sldId id="715" r:id="rId22"/>
    <p:sldId id="714" r:id="rId23"/>
    <p:sldId id="735" r:id="rId24"/>
    <p:sldId id="718" r:id="rId25"/>
    <p:sldId id="716" r:id="rId26"/>
    <p:sldId id="675" r:id="rId27"/>
    <p:sldId id="692" r:id="rId28"/>
    <p:sldId id="722" r:id="rId29"/>
    <p:sldId id="724" r:id="rId30"/>
    <p:sldId id="726" r:id="rId31"/>
    <p:sldId id="727" r:id="rId32"/>
    <p:sldId id="730" r:id="rId33"/>
    <p:sldId id="728" r:id="rId34"/>
    <p:sldId id="731" r:id="rId35"/>
    <p:sldId id="676" r:id="rId36"/>
    <p:sldId id="693" r:id="rId37"/>
    <p:sldId id="720" r:id="rId38"/>
    <p:sldId id="721" r:id="rId39"/>
    <p:sldId id="269" r:id="rId40"/>
    <p:sldId id="289" r:id="rId41"/>
    <p:sldId id="290" r:id="rId42"/>
    <p:sldId id="688" r:id="rId43"/>
    <p:sldId id="275" r:id="rId44"/>
    <p:sldId id="287" r:id="rId45"/>
    <p:sldId id="736" r:id="rId46"/>
    <p:sldId id="687" r:id="rId47"/>
    <p:sldId id="286" r:id="rId48"/>
    <p:sldId id="280" r:id="rId49"/>
    <p:sldId id="281" r:id="rId50"/>
    <p:sldId id="689" r:id="rId51"/>
    <p:sldId id="691" r:id="rId52"/>
    <p:sldId id="690" r:id="rId53"/>
    <p:sldId id="285" r:id="rId54"/>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075BF4-61A0-46F4-8939-CB00C4F344AD}" v="90" dt="2021-06-03T08:42:35.218"/>
    <p1510:client id="{F5213490-36F6-86AB-B681-BA79E5D6135E}" v="20" dt="2021-06-02T17:57:41.7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1673" autoAdjust="0"/>
  </p:normalViewPr>
  <p:slideViewPr>
    <p:cSldViewPr snapToGrid="0">
      <p:cViewPr>
        <p:scale>
          <a:sx n="75" d="100"/>
          <a:sy n="75" d="100"/>
        </p:scale>
        <p:origin x="-1914" y="7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12914F2-0539-4F74-84C6-1C5DC70BA37F}"/>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DE0F286F-B684-4180-B974-5C99D0E398A7}"/>
              </a:ext>
            </a:extLst>
          </p:cNvPr>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eaLnBrk="1" hangingPunct="1">
              <a:defRPr sz="1200">
                <a:latin typeface="Arial" charset="0"/>
                <a:cs typeface="Arial" charset="0"/>
              </a:defRPr>
            </a:lvl1pPr>
          </a:lstStyle>
          <a:p>
            <a:pPr>
              <a:defRPr/>
            </a:pPr>
            <a:fld id="{6C7E80D5-F1A8-4E6F-862E-E650C877881E}" type="datetimeFigureOut">
              <a:rPr lang="en-US"/>
              <a:pPr>
                <a:defRPr/>
              </a:pPr>
              <a:t>6/30/2021</a:t>
            </a:fld>
            <a:endParaRPr lang="en-US"/>
          </a:p>
        </p:txBody>
      </p:sp>
      <p:sp>
        <p:nvSpPr>
          <p:cNvPr id="4" name="Footer Placeholder 3">
            <a:extLst>
              <a:ext uri="{FF2B5EF4-FFF2-40B4-BE49-F238E27FC236}">
                <a16:creationId xmlns:a16="http://schemas.microsoft.com/office/drawing/2014/main" xmlns="" id="{0075EFB0-44FB-4291-B357-69B823116951}"/>
              </a:ext>
            </a:extLst>
          </p:cNvPr>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xmlns="" id="{CA8A54EC-9299-4B52-AF80-D565859E51F9}"/>
              </a:ext>
            </a:extLst>
          </p:cNvPr>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eaLnBrk="1" hangingPunct="1">
              <a:defRPr sz="1200">
                <a:latin typeface="Arial" charset="0"/>
                <a:cs typeface="Arial" charset="0"/>
              </a:defRPr>
            </a:lvl1pPr>
          </a:lstStyle>
          <a:p>
            <a:pPr>
              <a:defRPr/>
            </a:pPr>
            <a:fld id="{CB56A5D0-69BF-4FAC-BF98-81213EFD556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E529071-C03D-4158-B46E-8CD5D69E5A02}"/>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5BFB4B54-3A57-4AA1-BC5E-9060D5DF50BC}"/>
              </a:ext>
            </a:extLst>
          </p:cNvPr>
          <p:cNvSpPr>
            <a:spLocks noGrp="1"/>
          </p:cNvSpPr>
          <p:nvPr>
            <p:ph type="dt" idx="1"/>
          </p:nvPr>
        </p:nvSpPr>
        <p:spPr>
          <a:xfrm>
            <a:off x="3970338" y="0"/>
            <a:ext cx="3038475" cy="465138"/>
          </a:xfrm>
          <a:prstGeom prst="rect">
            <a:avLst/>
          </a:prstGeom>
        </p:spPr>
        <p:txBody>
          <a:bodyPr vert="horz" lIns="93177" tIns="46589" rIns="93177" bIns="46589" rtlCol="0"/>
          <a:lstStyle>
            <a:lvl1pPr algn="r" eaLnBrk="1" hangingPunct="1">
              <a:defRPr sz="1200">
                <a:latin typeface="Arial" charset="0"/>
                <a:cs typeface="Arial" charset="0"/>
              </a:defRPr>
            </a:lvl1pPr>
          </a:lstStyle>
          <a:p>
            <a:pPr>
              <a:defRPr/>
            </a:pPr>
            <a:fld id="{5785C147-DE6E-44AF-9501-F5A9E3994E64}" type="datetimeFigureOut">
              <a:rPr lang="en-US"/>
              <a:pPr>
                <a:defRPr/>
              </a:pPr>
              <a:t>6/30/2021</a:t>
            </a:fld>
            <a:endParaRPr lang="en-US"/>
          </a:p>
        </p:txBody>
      </p:sp>
      <p:sp>
        <p:nvSpPr>
          <p:cNvPr id="4" name="Slide Image Placeholder 3">
            <a:extLst>
              <a:ext uri="{FF2B5EF4-FFF2-40B4-BE49-F238E27FC236}">
                <a16:creationId xmlns:a16="http://schemas.microsoft.com/office/drawing/2014/main" xmlns="" id="{BD60A1D9-86EC-4C79-BFD0-1369B4890868}"/>
              </a:ext>
            </a:extLst>
          </p:cNvPr>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xmlns="" id="{ED14ED97-9732-4E6A-9D56-8AE3E72C8453}"/>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CAE0F91B-4DC9-42DB-A44A-A30C3BF72F69}"/>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xmlns="" id="{18A4A736-5D23-4489-B96D-409B32C098C1}"/>
              </a:ext>
            </a:extLst>
          </p:cNvPr>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eaLnBrk="1" hangingPunct="1">
              <a:defRPr sz="1200">
                <a:latin typeface="Arial" charset="0"/>
                <a:cs typeface="Arial" charset="0"/>
              </a:defRPr>
            </a:lvl1pPr>
          </a:lstStyle>
          <a:p>
            <a:pPr>
              <a:defRPr/>
            </a:pPr>
            <a:fld id="{6666CE19-52FC-412B-A3FC-C4B1E62DF806}" type="slidenum">
              <a:rPr lang="en-US"/>
              <a:pPr>
                <a:defRPr/>
              </a:pPr>
              <a:t>‹#›</a:t>
            </a:fld>
            <a:endParaRPr lang="en-US"/>
          </a:p>
        </p:txBody>
      </p:sp>
    </p:spTree>
    <p:extLst>
      <p:ext uri="{BB962C8B-B14F-4D97-AF65-F5344CB8AC3E}">
        <p14:creationId xmlns:p14="http://schemas.microsoft.com/office/powerpoint/2010/main" val="22933964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mailto:kniehoff@nfhs.org"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45.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xmlns="" id="{E3B3D3C0-360A-402A-9C61-711D8DDA5A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xmlns="" id="{71DC946F-4575-4DA7-AFA5-42C32DFA56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8436" name="Slide Number Placeholder 3">
            <a:extLst>
              <a:ext uri="{FF2B5EF4-FFF2-40B4-BE49-F238E27FC236}">
                <a16:creationId xmlns:a16="http://schemas.microsoft.com/office/drawing/2014/main" xmlns="" id="{90853AA1-6E0A-4613-92D2-E5DFC3F7E4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900200-DD1F-4E62-BDC8-27D1F130FE2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a:t>
            </a:fld>
            <a:endParaRPr lang="en-US"/>
          </a:p>
        </p:txBody>
      </p:sp>
    </p:spTree>
    <p:extLst>
      <p:ext uri="{BB962C8B-B14F-4D97-AF65-F5344CB8AC3E}">
        <p14:creationId xmlns:p14="http://schemas.microsoft.com/office/powerpoint/2010/main" val="1803537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t>The NFHS is the national leader and advocate for high school athletics and performing arts programs. Services of the NFHS reach more than 19,000 high schools and 12 million participants throughout the </a:t>
            </a:r>
            <a:r>
              <a:rPr lang="en-US" b="0"/>
              <a:t>eight </a:t>
            </a:r>
            <a:r>
              <a:rPr lang="en-US"/>
              <a:t>NFHS sections across</a:t>
            </a:r>
            <a:r>
              <a:rPr lang="en-US" baseline="0"/>
              <a:t> the U.S.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baseline="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t>A significant responsibility</a:t>
            </a:r>
            <a:r>
              <a:rPr lang="en-US" baseline="0"/>
              <a:t> of the NFHS is the commitment to writing quality playing rules for 17 high school sports for boys and girls, in addition to providing educational resources for high school coaches, officials, parents and students.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t>It is the vision of the NFHS to help prepare tomorrow’s leaders for the next level of life through the many program offerings in education-based</a:t>
            </a:r>
            <a:r>
              <a:rPr lang="en-US" baseline="0"/>
              <a:t> athletics and activities.</a:t>
            </a:r>
            <a:endParaRPr lang="en-US"/>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a:p>
        </p:txBody>
      </p:sp>
    </p:spTree>
    <p:extLst>
      <p:ext uri="{BB962C8B-B14F-4D97-AF65-F5344CB8AC3E}">
        <p14:creationId xmlns:p14="http://schemas.microsoft.com/office/powerpoint/2010/main" val="1254777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t>All rules committee recommended rules changes are vetted through the NFHS Rules Review Committee before advancing to the NFHS Board of Directors for final action.  The committee, as</a:t>
            </a:r>
            <a:r>
              <a:rPr lang="en-US" baseline="0"/>
              <a:t> you see, is comprised of all NFHS Director of Sports and chaired by the NFHS Chief Operating Officer. </a:t>
            </a:r>
            <a:endParaRPr lang="en-US"/>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a:t>
            </a:fld>
            <a:endParaRPr lang="en-US"/>
          </a:p>
        </p:txBody>
      </p:sp>
    </p:spTree>
    <p:extLst>
      <p:ext uri="{BB962C8B-B14F-4D97-AF65-F5344CB8AC3E}">
        <p14:creationId xmlns:p14="http://schemas.microsoft.com/office/powerpoint/2010/main" val="2081744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t>The NFHS writes playing rules for 17 sports, publishes High School Today (HST) along with several other key publications totaling</a:t>
            </a:r>
            <a:r>
              <a:rPr lang="en-US" baseline="0"/>
              <a:t> over </a:t>
            </a:r>
            <a:r>
              <a:rPr lang="en-US" b="0" i="0" baseline="0"/>
              <a:t>four</a:t>
            </a:r>
            <a:r>
              <a:rPr lang="en-US" b="1" i="1" baseline="0"/>
              <a:t> </a:t>
            </a:r>
            <a:r>
              <a:rPr lang="en-US" baseline="0"/>
              <a:t>million pieces annually.</a:t>
            </a:r>
            <a:endParaRPr lang="en-US"/>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a:p>
        </p:txBody>
      </p:sp>
    </p:spTree>
    <p:extLst>
      <p:ext uri="{BB962C8B-B14F-4D97-AF65-F5344CB8AC3E}">
        <p14:creationId xmlns:p14="http://schemas.microsoft.com/office/powerpoint/2010/main" val="1463602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t>The NFHS Rules and Case Book e-books are available for $6.99 each.</a:t>
            </a:r>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a:p>
        </p:txBody>
      </p:sp>
    </p:spTree>
    <p:extLst>
      <p:ext uri="{BB962C8B-B14F-4D97-AF65-F5344CB8AC3E}">
        <p14:creationId xmlns:p14="http://schemas.microsoft.com/office/powerpoint/2010/main" val="4126652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Tx/>
              <a:buNone/>
              <a:tabLst/>
              <a:defRPr/>
            </a:pPr>
            <a:r>
              <a:rPr lang="en-US" sz="1200">
                <a:latin typeface="+mn-lt"/>
              </a:rPr>
              <a:t>Rules app for all NFHS rules books and case books are available on iTunes and Google Play. Rules books and case books are cross-linked and enabled for searchable content.</a:t>
            </a:r>
          </a:p>
          <a:p>
            <a:pPr defTabSz="912813" eaLnBrk="1" hangingPunct="1"/>
            <a:endParaRPr lang="en-US" altLang="en-US" sz="1200" baseline="0">
              <a:latin typeface="+mn-lt"/>
            </a:endParaRPr>
          </a:p>
          <a:p>
            <a:pPr marL="171450" indent="-171450" defTabSz="912813" eaLnBrk="1" hangingPunct="1">
              <a:buFont typeface="Arial" panose="020B0604020202020204" pitchFamily="34" charset="0"/>
              <a:buChar char="•"/>
            </a:pPr>
            <a:r>
              <a:rPr lang="en-US" altLang="en-US" sz="1200" baseline="0">
                <a:latin typeface="+mn-lt"/>
              </a:rPr>
              <a:t>App is free to download</a:t>
            </a:r>
          </a:p>
          <a:p>
            <a:pPr marL="171450" indent="-171450" defTabSz="912813" eaLnBrk="1" hangingPunct="1">
              <a:buFont typeface="Arial" panose="020B0604020202020204" pitchFamily="34" charset="0"/>
              <a:buChar char="•"/>
            </a:pPr>
            <a:r>
              <a:rPr lang="en-US" altLang="en-US" sz="1200" baseline="0">
                <a:latin typeface="+mn-lt"/>
              </a:rPr>
              <a:t>Each book subscription is $6.99</a:t>
            </a:r>
          </a:p>
          <a:p>
            <a:pPr marL="171450" indent="-171450" defTabSz="912813" eaLnBrk="1" hangingPunct="1">
              <a:buFont typeface="Arial" panose="020B0604020202020204" pitchFamily="34" charset="0"/>
              <a:buChar char="•"/>
            </a:pPr>
            <a:r>
              <a:rPr lang="en-US" altLang="en-US" sz="1200" baseline="0">
                <a:latin typeface="+mn-lt"/>
              </a:rPr>
              <a:t>NFHS Coaches and Officials Association paid members get all books for free</a:t>
            </a:r>
          </a:p>
          <a:p>
            <a:pPr marL="171450" indent="-171450" defTabSz="912813" eaLnBrk="1" hangingPunct="1">
              <a:buFont typeface="Arial" panose="020B0604020202020204" pitchFamily="34" charset="0"/>
              <a:buChar char="•"/>
            </a:pPr>
            <a:r>
              <a:rPr lang="en-US" altLang="en-US" sz="1200" baseline="0">
                <a:latin typeface="+mn-lt"/>
              </a:rPr>
              <a:t>100% states members get books for free in sports designated by their state</a:t>
            </a:r>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7</a:t>
            </a:fld>
            <a:endParaRPr lang="en-US"/>
          </a:p>
        </p:txBody>
      </p:sp>
    </p:spTree>
    <p:extLst>
      <p:ext uri="{BB962C8B-B14F-4D97-AF65-F5344CB8AC3E}">
        <p14:creationId xmlns:p14="http://schemas.microsoft.com/office/powerpoint/2010/main" val="3857865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6688" indent="-166688">
              <a:spcBef>
                <a:spcPct val="0"/>
              </a:spcBef>
              <a:buFontTx/>
              <a:buChar char="•"/>
            </a:pPr>
            <a:r>
              <a:rPr lang="en-US" altLang="en-US">
                <a:latin typeface="+mn-lt"/>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a:t>
            </a:r>
          </a:p>
          <a:p>
            <a:pPr marL="166688" indent="-166688">
              <a:spcBef>
                <a:spcPct val="0"/>
              </a:spcBef>
              <a:buFontTx/>
              <a:buChar char="•"/>
            </a:pPr>
            <a:r>
              <a:rPr lang="en-US" altLang="en-US">
                <a:latin typeface="+mn-lt"/>
                <a:cs typeface="Arial" pitchFamily="34" charset="0"/>
              </a:rPr>
              <a:t>Following these guidelines will assist in the individual student assessment by the student and the school.</a:t>
            </a:r>
          </a:p>
          <a:p>
            <a:pPr marL="166688" indent="-166688">
              <a:spcBef>
                <a:spcPct val="0"/>
              </a:spcBef>
              <a:buFontTx/>
              <a:buChar char="•"/>
            </a:pPr>
            <a:r>
              <a:rPr lang="en-US" altLang="en-US">
                <a:latin typeface="+mn-lt"/>
                <a:cs typeface="Arial" pitchFamily="34" charset="0"/>
              </a:rPr>
              <a:t>When requesting a possible accommodation, coaches should work with their school and the state association as early as possible in the sport season. </a:t>
            </a:r>
          </a:p>
          <a:p>
            <a:pPr marL="166688" indent="-166688">
              <a:spcBef>
                <a:spcPct val="0"/>
              </a:spcBef>
              <a:buFontTx/>
              <a:buChar char="•"/>
            </a:pPr>
            <a:r>
              <a:rPr lang="en-US" altLang="en-US">
                <a:latin typeface="+mn-lt"/>
                <a:cs typeface="Arial" pitchFamily="34" charset="0"/>
              </a:rPr>
              <a:t>Contest officials shall defer decisions on rule accommodations to the respective state association. </a:t>
            </a:r>
          </a:p>
          <a:p>
            <a:pPr marL="166688" indent="-166688">
              <a:spcBef>
                <a:spcPct val="0"/>
              </a:spcBef>
              <a:buFontTx/>
              <a:buChar char="•"/>
            </a:pPr>
            <a:r>
              <a:rPr lang="en-US" altLang="en-US">
                <a:latin typeface="+mn-lt"/>
                <a:cs typeface="Arial" pitchFamily="34" charset="0"/>
              </a:rPr>
              <a:t>This information serves as a guide.  Each state association may develop its own process.</a:t>
            </a:r>
          </a:p>
        </p:txBody>
      </p:sp>
      <p:sp>
        <p:nvSpPr>
          <p:cNvPr id="532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1"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1"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BB636AB-DB23-480D-9D5C-23A68D9D16EA}" type="slidenum">
              <a:rPr kumimoji="0" lang="en-US" altLang="en-US" sz="1200" b="0" i="0" u="none" strike="noStrike" kern="1200" cap="none" spc="0" normalizeH="0" baseline="0" noProof="0">
                <a:ln>
                  <a:noFill/>
                </a:ln>
                <a:solidFill>
                  <a:prstClr val="black"/>
                </a:solidFill>
                <a:effectLst/>
                <a:uLnTx/>
                <a:uFillTx/>
                <a:latin typeface="Arial"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Arial" pitchFamily="34" charset="0"/>
              <a:ea typeface="+mn-ea"/>
              <a:cs typeface="Arial" charset="0"/>
            </a:endParaRPr>
          </a:p>
        </p:txBody>
      </p:sp>
    </p:spTree>
    <p:extLst>
      <p:ext uri="{BB962C8B-B14F-4D97-AF65-F5344CB8AC3E}">
        <p14:creationId xmlns:p14="http://schemas.microsoft.com/office/powerpoint/2010/main" val="1649951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9</a:t>
            </a:fld>
            <a:endParaRPr lang="en-US"/>
          </a:p>
        </p:txBody>
      </p:sp>
    </p:spTree>
    <p:extLst>
      <p:ext uri="{BB962C8B-B14F-4D97-AF65-F5344CB8AC3E}">
        <p14:creationId xmlns:p14="http://schemas.microsoft.com/office/powerpoint/2010/main" val="1173129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Rule 3-2-5</a:t>
            </a:r>
            <a:r>
              <a:rPr lang="en-US" sz="1800" b="1" dirty="0">
                <a:solidFill>
                  <a:srgbClr val="000000"/>
                </a:solidFill>
                <a:effectLst/>
                <a:latin typeface="Calibri" panose="020F0502020204030204" pitchFamily="34" charset="0"/>
                <a:ea typeface="Arial" panose="020B0604020202020204" pitchFamily="34" charset="0"/>
                <a:cs typeface="Arial" panose="020B0604020202020204" pitchFamily="34" charset="0"/>
              </a:rPr>
              <a:t>:  </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800" dirty="0">
                <a:solidFill>
                  <a:srgbClr val="000000"/>
                </a:solidFill>
                <a:effectLst/>
                <a:latin typeface="Calibri" panose="020F0502020204030204" pitchFamily="34" charset="0"/>
                <a:ea typeface="Arial" panose="020B0604020202020204" pitchFamily="34" charset="0"/>
                <a:cs typeface="Arial" panose="020B0604020202020204" pitchFamily="34" charset="0"/>
              </a:rPr>
              <a:t>Changes protocol for declaration of the lead-off</a:t>
            </a:r>
            <a:r>
              <a:rPr lang="en-US" sz="1800" b="1" dirty="0">
                <a:solidFill>
                  <a:srgbClr val="000000"/>
                </a:solidFill>
                <a:effectLst/>
                <a:latin typeface="Calibri" panose="020F0502020204030204" pitchFamily="34" charset="0"/>
                <a:ea typeface="Arial" panose="020B0604020202020204" pitchFamily="34" charset="0"/>
                <a:cs typeface="Arial" panose="020B0604020202020204" pitchFamily="34" charset="0"/>
              </a:rPr>
              <a:t> </a:t>
            </a:r>
            <a:r>
              <a:rPr lang="en-US" sz="1800" dirty="0">
                <a:solidFill>
                  <a:srgbClr val="000000"/>
                </a:solidFill>
                <a:effectLst/>
                <a:latin typeface="Calibri" panose="020F0502020204030204" pitchFamily="34" charset="0"/>
                <a:ea typeface="Arial" panose="020B0604020202020204" pitchFamily="34" charset="0"/>
                <a:cs typeface="Arial" panose="020B0604020202020204" pitchFamily="34" charset="0"/>
              </a:rPr>
              <a:t>swimmer in a relay to be submitted prior to the start of the event</a:t>
            </a:r>
            <a:r>
              <a:rPr lang="en-US" sz="1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a:t>
            </a:r>
            <a:r>
              <a:rPr lang="en-US" sz="1800" dirty="0">
                <a:effectLst/>
                <a:latin typeface="Calibri" panose="020F0502020204030204" pitchFamily="34" charset="0"/>
                <a:ea typeface="Calibri" panose="020F0502020204030204" pitchFamily="34" charset="0"/>
                <a:cs typeface="Calibri" panose="020F0502020204030204" pitchFamily="34" charset="0"/>
              </a:rPr>
              <a:t>  </a:t>
            </a:r>
            <a:br>
              <a:rPr lang="en-US" sz="1800" dirty="0">
                <a:effectLst/>
                <a:latin typeface="Calibri" panose="020F0502020204030204" pitchFamily="34" charset="0"/>
                <a:ea typeface="Calibri" panose="020F0502020204030204" pitchFamily="34" charset="0"/>
                <a:cs typeface="Calibri" panose="020F0502020204030204" pitchFamily="34" charset="0"/>
              </a:rPr>
            </a:b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effectLst/>
                <a:latin typeface="Calibri" panose="020F0502020204030204" pitchFamily="34" charset="0"/>
                <a:ea typeface="Calibri" panose="020F0502020204030204" pitchFamily="34" charset="0"/>
                <a:cs typeface="Calibri" panose="020F0502020204030204" pitchFamily="34" charset="0"/>
              </a:rPr>
              <a:t>Rationale: </a:t>
            </a:r>
            <a:r>
              <a:rPr lang="en-US" sz="18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 The lead-off swimmer must be declared at the specified time and place prior to the start of the event, which is consistent with entry procedures for identification of all relay participants.</a:t>
            </a:r>
            <a:r>
              <a:rPr lang="en-US" sz="1800" dirty="0">
                <a:effectLst/>
                <a:latin typeface="Calibri" panose="020F0502020204030204" pitchFamily="34" charset="0"/>
                <a:ea typeface="Arial" panose="020B0604020202020204" pitchFamily="34" charset="0"/>
                <a:cs typeface="Calibri" panose="020F0502020204030204" pitchFamily="34" charset="0"/>
              </a:rPr>
              <a:t>  The change in language c</a:t>
            </a:r>
            <a:r>
              <a:rPr lang="en-US" sz="1800" dirty="0"/>
              <a:t>larifies the reporting process for relays, removing language referencing lead-off swimmers and adding to rule 3-2-5.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10</a:t>
            </a:fld>
            <a:endParaRPr lang="en-US"/>
          </a:p>
        </p:txBody>
      </p:sp>
    </p:spTree>
    <p:extLst>
      <p:ext uri="{BB962C8B-B14F-4D97-AF65-F5344CB8AC3E}">
        <p14:creationId xmlns:p14="http://schemas.microsoft.com/office/powerpoint/2010/main" val="1672431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tabLst>
                <a:tab pos="349250" algn="l"/>
              </a:tabLst>
            </a:pPr>
            <a:r>
              <a:rPr lang="en-US" sz="1800" b="1" dirty="0">
                <a:solidFill>
                  <a:srgbClr val="000000"/>
                </a:solidFill>
                <a:effectLst/>
                <a:latin typeface="Calibri" panose="020F0502020204030204" pitchFamily="34" charset="0"/>
                <a:ea typeface="Arial" panose="020B0604020202020204" pitchFamily="34" charset="0"/>
              </a:rPr>
              <a:t>Rule 3-3-5:  </a:t>
            </a:r>
          </a:p>
          <a:p>
            <a:pPr marL="285750" indent="-285750">
              <a:buFont typeface="Arial" panose="020B0604020202020204" pitchFamily="34" charset="0"/>
              <a:buChar char="•"/>
              <a:tabLst>
                <a:tab pos="349250" algn="l"/>
              </a:tabLst>
            </a:pPr>
            <a:r>
              <a:rPr lang="en-US" sz="1800" dirty="0">
                <a:solidFill>
                  <a:srgbClr val="000000"/>
                </a:solidFill>
                <a:effectLst/>
                <a:latin typeface="Calibri" panose="020F0502020204030204" pitchFamily="34" charset="0"/>
                <a:ea typeface="Arial" panose="020B0604020202020204" pitchFamily="34" charset="0"/>
              </a:rPr>
              <a:t>Permits competitors to wear suits providing full body coverage for religious reasons.</a:t>
            </a:r>
            <a:r>
              <a:rPr lang="en-US" sz="1800" dirty="0">
                <a:effectLst/>
                <a:latin typeface="Calibri" panose="020F0502020204030204" pitchFamily="34" charset="0"/>
                <a:ea typeface="Calibri" panose="020F0502020204030204" pitchFamily="34" charset="0"/>
              </a:rPr>
              <a:t> </a:t>
            </a:r>
          </a:p>
          <a:p>
            <a:pPr marL="285750" indent="-285750">
              <a:buFont typeface="Arial" panose="020B0604020202020204" pitchFamily="34" charset="0"/>
              <a:buChar char="•"/>
              <a:tabLst>
                <a:tab pos="349250" algn="l"/>
              </a:tabLst>
            </a:pPr>
            <a:r>
              <a:rPr lang="en-US" sz="1800" dirty="0">
                <a:solidFill>
                  <a:srgbClr val="000000"/>
                </a:solidFill>
                <a:latin typeface="Calibri" panose="020F0502020204030204" pitchFamily="34" charset="0"/>
              </a:rPr>
              <a:t>The suit must meet the requirements of Rule 3-3-4b(1-3). </a:t>
            </a:r>
          </a:p>
          <a:p>
            <a:pPr marL="285750" indent="-285750">
              <a:buFont typeface="Arial" panose="020B0604020202020204" pitchFamily="34" charset="0"/>
              <a:buChar char="•"/>
              <a:tabLst>
                <a:tab pos="349250" algn="l"/>
              </a:tabLst>
            </a:pPr>
            <a:r>
              <a:rPr lang="en-US" sz="1800" dirty="0">
                <a:solidFill>
                  <a:srgbClr val="000000"/>
                </a:solidFill>
                <a:latin typeface="Calibri" panose="020F0502020204030204" pitchFamily="34" charset="0"/>
              </a:rPr>
              <a:t>Questions about a specific suit must be addressed by the state association after the meet.</a:t>
            </a:r>
            <a:endParaRPr lang="en-US" sz="1800" dirty="0"/>
          </a:p>
          <a:p>
            <a:pPr>
              <a:tabLst>
                <a:tab pos="349250" algn="l"/>
              </a:tabLst>
            </a:pPr>
            <a:endParaRPr lang="en-US" sz="1800" dirty="0"/>
          </a:p>
          <a:p>
            <a:r>
              <a:rPr lang="en-US" sz="1800" b="1" dirty="0">
                <a:effectLst/>
                <a:latin typeface="Calibri" panose="020F0502020204030204" pitchFamily="34" charset="0"/>
                <a:ea typeface="Calibri" panose="020F0502020204030204" pitchFamily="34" charset="0"/>
              </a:rPr>
              <a:t>Rationale:  </a:t>
            </a:r>
            <a:r>
              <a:rPr lang="en-US" sz="1800" b="0" dirty="0">
                <a:effectLst/>
                <a:latin typeface="Calibri" panose="020F0502020204030204" pitchFamily="34" charset="0"/>
                <a:ea typeface="Calibri" panose="020F0502020204030204" pitchFamily="34" charset="0"/>
              </a:rPr>
              <a:t>The new rule eliminates </a:t>
            </a:r>
            <a:r>
              <a:rPr lang="en-US" sz="1800" dirty="0">
                <a:effectLst/>
                <a:latin typeface="Calibri" panose="020F0502020204030204" pitchFamily="34" charset="0"/>
                <a:ea typeface="Calibri" panose="020F0502020204030204" pitchFamily="34" charset="0"/>
              </a:rPr>
              <a:t>the need for state association authorization of suits providing full body coverage. </a:t>
            </a:r>
            <a:r>
              <a:rPr lang="en-US" sz="1800" dirty="0">
                <a:solidFill>
                  <a:srgbClr val="000000"/>
                </a:solidFill>
                <a:effectLst/>
                <a:latin typeface="Calibri" panose="020F0502020204030204" pitchFamily="34" charset="0"/>
                <a:ea typeface="calibri, sans-serif"/>
              </a:rPr>
              <a:t>Added language allows for freedom of religion without creating a competitive advantage for the athlete.</a:t>
            </a:r>
            <a:r>
              <a:rPr lang="en-US" sz="1800" dirty="0">
                <a:effectLst/>
                <a:latin typeface="Calibri" panose="020F0502020204030204" pitchFamily="34" charset="0"/>
                <a:ea typeface="Calibri" panose="020F0502020204030204" pitchFamily="34" charset="0"/>
              </a:rPr>
              <a:t> Suits worn for religious reasons must adhere to all provisions of Rule 3-3-4b, with one exception: the suit may include a fastening system.</a:t>
            </a:r>
          </a:p>
          <a:p>
            <a:endParaRPr lang="en-US"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r>
              <a:rPr lang="en-US" sz="1800" b="1" dirty="0">
                <a:solidFill>
                  <a:srgbClr val="000000"/>
                </a:solidFill>
                <a:effectLst/>
                <a:latin typeface="Calibri" panose="020F0502020204030204" pitchFamily="34" charset="0"/>
                <a:ea typeface="Arial" panose="020B0604020202020204" pitchFamily="34" charset="0"/>
              </a:rPr>
              <a:t> </a:t>
            </a:r>
            <a:r>
              <a:rPr lang="en-US"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r>
            <a:br>
              <a:rPr lang="en-US"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br>
            <a:endParaRPr lang="en-US"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665314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t>Rule 3-3-6c</a:t>
            </a:r>
            <a:r>
              <a:rPr lang="en-US" sz="1800" b="1" dirty="0">
                <a:effectLst/>
                <a:latin typeface="Calibri" panose="020F0502020204030204" pitchFamily="34" charset="0"/>
                <a:ea typeface="Calibri" panose="020F0502020204030204" pitchFamily="34" charset="0"/>
                <a:cs typeface="Arial" panose="020B0604020202020204" pitchFamily="34" charset="0"/>
              </a:rPr>
              <a:t>: </a:t>
            </a:r>
            <a:r>
              <a:rPr lang="en-US" sz="1800" dirty="0">
                <a:effectLst/>
                <a:latin typeface="Calibri" panose="020F0502020204030204" pitchFamily="34" charset="0"/>
                <a:ea typeface="Calibri" panose="020F0502020204030204" pitchFamily="34" charset="0"/>
                <a:cs typeface="Arial" panose="020B0604020202020204" pitchFamily="34" charset="0"/>
              </a:rPr>
              <a:t> </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Arial" panose="020B0604020202020204" pitchFamily="34" charset="0"/>
              </a:rPr>
              <a:t>Permits the application of temporary adhesives for divers.</a:t>
            </a:r>
            <a:r>
              <a:rPr lang="en-US" sz="1800" dirty="0">
                <a:solidFill>
                  <a:srgbClr val="000000"/>
                </a:solidFill>
                <a:effectLst/>
                <a:latin typeface="Calibri" panose="020F0502020204030204" pitchFamily="34" charset="0"/>
                <a:ea typeface="'calibri',sans-serif"/>
                <a:cs typeface="Calibri" panose="020F0502020204030204" pitchFamily="34" charset="0"/>
              </a:rPr>
              <a:t> </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800" dirty="0">
                <a:solidFill>
                  <a:srgbClr val="000000"/>
                </a:solidFill>
                <a:effectLst/>
                <a:latin typeface="Calibri" panose="020F0502020204030204" pitchFamily="34" charset="0"/>
                <a:ea typeface="'calibri',sans-serif"/>
                <a:cs typeface="Calibri" panose="020F0502020204030204" pitchFamily="34" charset="0"/>
              </a:rPr>
              <a:t>Minimizes hand slippage.</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800" dirty="0">
                <a:solidFill>
                  <a:srgbClr val="000000"/>
                </a:solidFill>
                <a:effectLst/>
                <a:latin typeface="Calibri" panose="020F0502020204030204" pitchFamily="34" charset="0"/>
                <a:ea typeface="'calibri',sans-serif"/>
                <a:cs typeface="Calibri" panose="020F0502020204030204" pitchFamily="34" charset="0"/>
              </a:rPr>
              <a:t>Aligns with national trends. </a:t>
            </a:r>
            <a:br>
              <a:rPr lang="en-US" sz="1800" dirty="0">
                <a:solidFill>
                  <a:srgbClr val="000000"/>
                </a:solidFill>
                <a:effectLst/>
                <a:latin typeface="Calibri" panose="020F0502020204030204" pitchFamily="34" charset="0"/>
                <a:ea typeface="'calibri',sans-serif"/>
                <a:cs typeface="Calibri" panose="020F0502020204030204" pitchFamily="34" charset="0"/>
              </a:rPr>
            </a:br>
            <a:endParaRPr lang="en-US" sz="1800" dirty="0">
              <a:solidFill>
                <a:srgbClr val="000000"/>
              </a:solidFill>
              <a:effectLst/>
              <a:latin typeface="Calibri" panose="020F0502020204030204" pitchFamily="34" charset="0"/>
              <a:ea typeface="'calibri',sans-serif"/>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ea typeface="'calibri',sans-serif"/>
                <a:cs typeface="Calibri" panose="020F0502020204030204" pitchFamily="34" charset="0"/>
              </a:rPr>
              <a:t>Rationale: </a:t>
            </a:r>
            <a:r>
              <a:rPr lang="en-US" sz="1800" dirty="0">
                <a:solidFill>
                  <a:srgbClr val="000000"/>
                </a:solidFill>
                <a:effectLst/>
                <a:latin typeface="Calibri" panose="020F0502020204030204" pitchFamily="34" charset="0"/>
                <a:ea typeface="'calibri',sans-serif"/>
                <a:cs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Allows divers to protect themselves from hand slippage, minimizing risks for the diver. This rule change is consistent and in line with national trends of the sport.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979261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effectLst/>
                <a:latin typeface="Calibri" panose="020F0502020204030204" pitchFamily="34" charset="0"/>
                <a:ea typeface="Calibri" panose="020F0502020204030204" pitchFamily="34" charset="0"/>
              </a:rPr>
              <a:t>Rule 5-4-3, NEW NOTE:  </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rPr>
              <a:t>Clarifies protocol for conducting swim-offs and the purposes the time can be used for. </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800" b="1" dirty="0">
                <a:solidFill>
                  <a:schemeClr val="tx1">
                    <a:lumMod val="50000"/>
                  </a:schemeClr>
                </a:solidFill>
                <a:latin typeface="Calibri" panose="020F0502020204030204" pitchFamily="34" charset="0"/>
              </a:rPr>
              <a:t>NOTE: </a:t>
            </a:r>
            <a:r>
              <a:rPr lang="en-US" sz="1800" dirty="0">
                <a:solidFill>
                  <a:schemeClr val="tx1">
                    <a:lumMod val="50000"/>
                  </a:schemeClr>
                </a:solidFill>
                <a:latin typeface="Calibri" panose="020F0502020204030204" pitchFamily="34" charset="0"/>
              </a:rPr>
              <a:t>Swim-off times are considered official and can be used for record or other purposes.</a:t>
            </a:r>
            <a:endParaRPr lang="en-US" sz="1800" dirty="0">
              <a:solidFill>
                <a:schemeClr val="tx1">
                  <a:lumMod val="50000"/>
                </a:schemeClr>
              </a:solidFill>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800" b="1" dirty="0">
                <a:effectLst/>
                <a:latin typeface="Calibri" panose="020F0502020204030204" pitchFamily="34" charset="0"/>
                <a:ea typeface="Calibri" panose="020F0502020204030204" pitchFamily="34" charset="0"/>
              </a:rPr>
              <a:t/>
            </a:r>
            <a:br>
              <a:rPr lang="en-US" sz="1800" b="1" dirty="0">
                <a:effectLst/>
                <a:latin typeface="Calibri" panose="020F0502020204030204" pitchFamily="34" charset="0"/>
                <a:ea typeface="Calibri" panose="020F0502020204030204" pitchFamily="34" charset="0"/>
              </a:rPr>
            </a:br>
            <a:r>
              <a:rPr lang="en-US" sz="1800" b="1" dirty="0">
                <a:effectLst/>
                <a:latin typeface="Calibri" panose="020F0502020204030204" pitchFamily="34" charset="0"/>
                <a:ea typeface="Calibri" panose="020F0502020204030204" pitchFamily="34" charset="0"/>
              </a:rPr>
              <a:t>Rationale: </a:t>
            </a:r>
            <a:r>
              <a:rPr lang="en-US" sz="1800" dirty="0">
                <a:solidFill>
                  <a:srgbClr val="000000"/>
                </a:solidFill>
                <a:effectLst/>
                <a:latin typeface="Calibri" panose="020F0502020204030204" pitchFamily="34" charset="0"/>
                <a:ea typeface="Arial" panose="020B0604020202020204" pitchFamily="34" charset="0"/>
              </a:rPr>
              <a:t>Updated language clarifies the impact of the swim-off time for future purposes. </a:t>
            </a:r>
            <a:r>
              <a:rPr lang="en-US" sz="1800" b="1" dirty="0">
                <a:solidFill>
                  <a:schemeClr val="tx1">
                    <a:lumMod val="50000"/>
                  </a:schemeClr>
                </a:solidFill>
                <a:latin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endParaRPr lang="en-US" sz="1800" dirty="0">
              <a:effectLst/>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
            </a:r>
            <a:br>
              <a:rPr lang="en-US" sz="1800" dirty="0">
                <a:effectLst/>
                <a:latin typeface="Calibri" panose="020F0502020204030204" pitchFamily="34" charset="0"/>
                <a:ea typeface="Calibri" panose="020F0502020204030204" pitchFamily="34" charset="0"/>
              </a:rPr>
            </a:b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1616630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effectLst/>
                <a:latin typeface="Calibri" panose="020F0502020204030204" pitchFamily="34" charset="0"/>
                <a:ea typeface="Calibri" panose="020F0502020204030204" pitchFamily="34" charset="0"/>
              </a:rPr>
              <a:t>Rule 9-2-1</a:t>
            </a:r>
            <a:r>
              <a:rPr lang="en-US" sz="1800" b="1" dirty="0">
                <a:solidFill>
                  <a:srgbClr val="000000"/>
                </a:solidFill>
                <a:effectLst/>
                <a:latin typeface="Calibri" panose="020F0502020204030204" pitchFamily="34" charset="0"/>
                <a:ea typeface="Arial" panose="020B0604020202020204" pitchFamily="34" charset="0"/>
              </a:rPr>
              <a:t>: </a:t>
            </a:r>
            <a:r>
              <a:rPr lang="en-US" sz="1800" dirty="0">
                <a:solidFill>
                  <a:srgbClr val="000000"/>
                </a:solidFill>
                <a:effectLst/>
                <a:latin typeface="Calibri" panose="020F0502020204030204" pitchFamily="34" charset="0"/>
                <a:ea typeface="Arial" panose="020B0604020202020204" pitchFamily="34" charset="0"/>
              </a:rPr>
              <a:t> </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800" dirty="0">
                <a:solidFill>
                  <a:srgbClr val="000000"/>
                </a:solidFill>
                <a:effectLst/>
                <a:latin typeface="Calibri" panose="020F0502020204030204" pitchFamily="34" charset="0"/>
                <a:ea typeface="Arial" panose="020B0604020202020204" pitchFamily="34" charset="0"/>
              </a:rPr>
              <a:t>During championship meets, diving boards should be open for practice if breaks between sessions extend longer than ten minutes. </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800" dirty="0">
                <a:solidFill>
                  <a:schemeClr val="tx1">
                    <a:lumMod val="50000"/>
                  </a:schemeClr>
                </a:solidFill>
                <a:effectLst/>
                <a:latin typeface="Calibri" panose="020F0502020204030204" pitchFamily="34" charset="0"/>
                <a:ea typeface="Calibri" panose="020F0502020204030204" pitchFamily="34" charset="0"/>
              </a:rPr>
              <a:t>Access to practice dives/approaches should be as equitable as possible but does not require divers to perform an equal number </a:t>
            </a:r>
            <a:br>
              <a:rPr lang="en-US" sz="1800" dirty="0">
                <a:solidFill>
                  <a:schemeClr val="tx1">
                    <a:lumMod val="50000"/>
                  </a:schemeClr>
                </a:solidFill>
                <a:effectLst/>
                <a:latin typeface="Calibri" panose="020F0502020204030204" pitchFamily="34" charset="0"/>
                <a:ea typeface="Calibri" panose="020F0502020204030204" pitchFamily="34" charset="0"/>
              </a:rPr>
            </a:br>
            <a:r>
              <a:rPr lang="en-US" sz="1800" dirty="0">
                <a:solidFill>
                  <a:schemeClr val="tx1">
                    <a:lumMod val="50000"/>
                  </a:schemeClr>
                </a:solidFill>
                <a:effectLst/>
                <a:latin typeface="Calibri" panose="020F0502020204030204" pitchFamily="34" charset="0"/>
                <a:ea typeface="Calibri" panose="020F0502020204030204" pitchFamily="34" charset="0"/>
              </a:rPr>
              <a:t>of dives or approaches.</a:t>
            </a:r>
            <a:endParaRPr lang="en-US" sz="1800" dirty="0">
              <a:solidFill>
                <a:schemeClr val="tx1">
                  <a:lumMod val="50000"/>
                </a:schemeClr>
              </a:solidFill>
            </a:endParaRPr>
          </a:p>
          <a:p>
            <a:r>
              <a:rPr lang="en-US" sz="1800" dirty="0">
                <a:solidFill>
                  <a:srgbClr val="000000"/>
                </a:solidFill>
                <a:effectLst/>
                <a:latin typeface="Calibri" panose="020F0502020204030204" pitchFamily="34" charset="0"/>
                <a:ea typeface="Arial" panose="020B0604020202020204" pitchFamily="34" charset="0"/>
              </a:rPr>
              <a:t>    </a:t>
            </a:r>
            <a:br>
              <a:rPr lang="en-US" sz="1800" dirty="0">
                <a:solidFill>
                  <a:srgbClr val="000000"/>
                </a:solidFill>
                <a:effectLst/>
                <a:latin typeface="Calibri" panose="020F0502020204030204" pitchFamily="34" charset="0"/>
                <a:ea typeface="Arial" panose="020B0604020202020204" pitchFamily="34" charset="0"/>
              </a:rPr>
            </a:b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Defines when diving boards shall be made available for practice during the break between sessions of a championship meet, unless the meet director establishes specific guidelines prior to the start of competition.</a:t>
            </a:r>
          </a:p>
          <a:p>
            <a:endParaRPr lang="en-US" sz="1800" dirty="0">
              <a:solidFill>
                <a:srgbClr val="000000"/>
              </a:solidFill>
              <a:effectLst/>
              <a:latin typeface="Calibri" panose="020F0502020204030204" pitchFamily="34" charset="0"/>
            </a:endParaRPr>
          </a:p>
          <a:p>
            <a:r>
              <a:rPr lang="en-US" sz="1800" b="1" dirty="0">
                <a:solidFill>
                  <a:srgbClr val="000000"/>
                </a:solidFill>
                <a:effectLst/>
                <a:latin typeface="Calibri" panose="020F0502020204030204" pitchFamily="34" charset="0"/>
              </a:rPr>
              <a:t> </a:t>
            </a:r>
            <a:r>
              <a:rPr lang="en-US" sz="1800" dirty="0">
                <a:solidFill>
                  <a:srgbClr val="000000"/>
                </a:solidFill>
                <a:effectLst/>
                <a:latin typeface="Calibri" panose="020F0502020204030204" pitchFamily="34" charset="0"/>
                <a:ea typeface="Arial" panose="020B0604020202020204" pitchFamily="34" charset="0"/>
              </a:rPr>
              <a:t/>
            </a:r>
            <a:br>
              <a:rPr lang="en-US" sz="1800" dirty="0">
                <a:solidFill>
                  <a:srgbClr val="000000"/>
                </a:solidFill>
                <a:effectLst/>
                <a:latin typeface="Calibri" panose="020F0502020204030204" pitchFamily="34" charset="0"/>
                <a:ea typeface="Arial" panose="020B0604020202020204" pitchFamily="34" charset="0"/>
              </a:rPr>
            </a:b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3959959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00" dirty="0">
                <a:effectLst/>
                <a:latin typeface="Calibri" panose="020F0502020204030204" pitchFamily="34" charset="0"/>
                <a:ea typeface="Calibri" panose="020F0502020204030204" pitchFamily="34" charset="0"/>
              </a:rPr>
              <a:t>Rule 9-3-7:</a:t>
            </a:r>
          </a:p>
          <a:p>
            <a:pPr marL="171450" indent="-171450">
              <a:buFont typeface="Arial" panose="020B0604020202020204" pitchFamily="34" charset="0"/>
              <a:buChar char="•"/>
            </a:pPr>
            <a:r>
              <a:rPr lang="en-US" sz="1200" dirty="0">
                <a:solidFill>
                  <a:schemeClr val="tx1">
                    <a:lumMod val="50000"/>
                  </a:schemeClr>
                </a:solidFill>
              </a:rPr>
              <a:t>Standing forward takeoffs are permitted.</a:t>
            </a:r>
          </a:p>
          <a:p>
            <a:pPr marL="171450" indent="-171450">
              <a:buFont typeface="Arial" panose="020B0604020202020204" pitchFamily="34" charset="0"/>
              <a:buChar char="•"/>
            </a:pPr>
            <a:r>
              <a:rPr lang="en-US" sz="1200" dirty="0">
                <a:solidFill>
                  <a:schemeClr val="tx1">
                    <a:lumMod val="50000"/>
                  </a:schemeClr>
                </a:solidFill>
              </a:rPr>
              <a:t>Diver must declare intent to the referee prior to the dive.</a:t>
            </a:r>
          </a:p>
          <a:p>
            <a:pPr marL="171450" indent="-171450">
              <a:buFont typeface="Arial" panose="020B0604020202020204" pitchFamily="34" charset="0"/>
              <a:buChar char="•"/>
            </a:pPr>
            <a:r>
              <a:rPr lang="en-US" sz="1200" dirty="0">
                <a:solidFill>
                  <a:schemeClr val="tx1">
                    <a:lumMod val="50000"/>
                  </a:schemeClr>
                </a:solidFill>
              </a:rPr>
              <a:t>The diving referee shall deduct 2 points from each judge’s award for violation of the forward approach.</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kern="100" dirty="0">
              <a:effectLst/>
              <a:latin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Arial" panose="020B0604020202020204" pitchFamily="34" charset="0"/>
              </a:rPr>
              <a:t>Rationale:  </a:t>
            </a:r>
            <a:r>
              <a:rPr lang="en-US" sz="1200" dirty="0">
                <a:effectLst/>
                <a:latin typeface="Calibri" panose="020F0502020204030204" pitchFamily="34" charset="0"/>
                <a:ea typeface="Calibri" panose="020F0502020204030204" pitchFamily="34" charset="0"/>
              </a:rPr>
              <a:t>The standing forward takeoff is a critical part of the educational process in teaching new dives. </a:t>
            </a:r>
            <a:r>
              <a:rPr lang="en-US" sz="1200" dirty="0">
                <a:solidFill>
                  <a:srgbClr val="000000"/>
                </a:solidFill>
                <a:effectLst/>
                <a:latin typeface="Calibri" panose="020F0502020204030204" pitchFamily="34" charset="0"/>
                <a:ea typeface="Calibri" panose="020F0502020204030204" pitchFamily="34" charset="0"/>
              </a:rPr>
              <a:t>This provision allows divers to participate in competition sooner, encouraging growth in the sport</a:t>
            </a:r>
            <a:r>
              <a:rPr lang="en-US" sz="1200" dirty="0">
                <a:effectLst/>
                <a:latin typeface="Calibri" panose="020F0502020204030204" pitchFamily="34" charset="0"/>
                <a:ea typeface="Calibri" panose="020F0502020204030204" pitchFamily="34" charset="0"/>
              </a:rPr>
              <a:t>. </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15</a:t>
            </a:fld>
            <a:endParaRPr lang="en-US"/>
          </a:p>
        </p:txBody>
      </p:sp>
    </p:spTree>
    <p:extLst>
      <p:ext uri="{BB962C8B-B14F-4D97-AF65-F5344CB8AC3E}">
        <p14:creationId xmlns:p14="http://schemas.microsoft.com/office/powerpoint/2010/main" val="1529500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1" dirty="0">
                <a:solidFill>
                  <a:schemeClr val="tx1">
                    <a:lumMod val="50000"/>
                  </a:schemeClr>
                </a:solidFill>
              </a:rPr>
              <a:t>Rule 9-3-7 PENALTIES: </a:t>
            </a:r>
          </a:p>
          <a:p>
            <a:pPr marL="171450" indent="-171450">
              <a:buFont typeface="Arial" panose="020B0604020202020204" pitchFamily="34" charset="0"/>
              <a:buChar char="•"/>
            </a:pPr>
            <a:r>
              <a:rPr lang="en-US" dirty="0">
                <a:solidFill>
                  <a:schemeClr val="tx1">
                    <a:lumMod val="50000"/>
                  </a:schemeClr>
                </a:solidFill>
              </a:rPr>
              <a:t>If the diver does not declare the intent to perform a forward standing takeoff, both penalties will NOT be assessed:</a:t>
            </a:r>
            <a:br>
              <a:rPr lang="en-US" dirty="0">
                <a:solidFill>
                  <a:schemeClr val="tx1">
                    <a:lumMod val="50000"/>
                  </a:schemeClr>
                </a:solidFill>
              </a:rPr>
            </a:br>
            <a:r>
              <a:rPr lang="en-US" dirty="0">
                <a:solidFill>
                  <a:schemeClr val="tx1">
                    <a:lumMod val="50000"/>
                  </a:schemeClr>
                </a:solidFill>
              </a:rPr>
              <a:t>     - Either the diver declares intent to do a standing takeoff and receives a two-point deduction from each judge; or </a:t>
            </a:r>
            <a:br>
              <a:rPr lang="en-US" dirty="0">
                <a:solidFill>
                  <a:schemeClr val="tx1">
                    <a:lumMod val="50000"/>
                  </a:schemeClr>
                </a:solidFill>
              </a:rPr>
            </a:br>
            <a:r>
              <a:rPr lang="en-US" dirty="0">
                <a:solidFill>
                  <a:schemeClr val="tx1">
                    <a:lumMod val="50000"/>
                  </a:schemeClr>
                </a:solidFill>
              </a:rPr>
              <a:t>     - The diver fails to declare intent making it an unsatisfactory dive and receives no more than </a:t>
            </a:r>
            <a:r>
              <a:rPr lang="en-US" b="0" i="0" strike="noStrike" dirty="0">
                <a:solidFill>
                  <a:schemeClr val="tx1">
                    <a:lumMod val="50000"/>
                  </a:schemeClr>
                </a:solidFill>
              </a:rPr>
              <a:t>two</a:t>
            </a:r>
            <a:r>
              <a:rPr lang="en-US" b="1" i="1" strike="noStrike" dirty="0">
                <a:solidFill>
                  <a:schemeClr val="tx1">
                    <a:lumMod val="50000"/>
                  </a:schemeClr>
                </a:solidFill>
              </a:rPr>
              <a:t> </a:t>
            </a:r>
            <a:r>
              <a:rPr lang="en-US" dirty="0">
                <a:solidFill>
                  <a:schemeClr val="tx1">
                    <a:lumMod val="50000"/>
                  </a:schemeClr>
                </a:solidFill>
              </a:rPr>
              <a:t>points per judge. </a:t>
            </a:r>
          </a:p>
          <a:p>
            <a:pPr marL="171450" indent="-171450">
              <a:buFont typeface="Arial" panose="020B0604020202020204" pitchFamily="34" charset="0"/>
              <a:buChar char="•"/>
            </a:pPr>
            <a:r>
              <a:rPr lang="en-US" dirty="0">
                <a:solidFill>
                  <a:schemeClr val="tx1">
                    <a:lumMod val="50000"/>
                  </a:schemeClr>
                </a:solidFill>
              </a:rPr>
              <a:t>Both calls will be made by the diving referee.</a:t>
            </a:r>
          </a:p>
          <a:p>
            <a:r>
              <a:rPr lang="en-US" dirty="0"/>
              <a:t> </a:t>
            </a:r>
          </a:p>
          <a:p>
            <a:r>
              <a:rPr lang="en-US" b="1" dirty="0"/>
              <a:t>Rationale: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intent is for only one deduction to be made. Either the diver is assessed a two-point deduction from each judge or if they do not declare their intent prior to dive, the penalty is that the referee declares it an unsatisfactory dive (and the diver receives a maximum score of two points from each judge).</a:t>
            </a:r>
            <a:endParaRPr lang="en-US" b="1"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2306957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b="1" kern="100">
                <a:effectLst/>
                <a:latin typeface="Calibri" panose="020F0502020204030204" pitchFamily="34" charset="0"/>
                <a:ea typeface="Calibri" panose="020F0502020204030204" pitchFamily="34" charset="0"/>
              </a:rPr>
              <a:t>9-5-2, NEW NOTE</a:t>
            </a:r>
            <a:r>
              <a:rPr lang="en-US" sz="1800" b="1">
                <a:effectLst/>
                <a:latin typeface="Calibri" panose="020F0502020204030204" pitchFamily="34" charset="0"/>
                <a:ea typeface="Arial" panose="020B0604020202020204" pitchFamily="34" charset="0"/>
              </a:rPr>
              <a:t>:</a:t>
            </a:r>
            <a:r>
              <a:rPr lang="en-US" sz="1800">
                <a:effectLst/>
                <a:latin typeface="Calibri" panose="020F0502020204030204" pitchFamily="34" charset="0"/>
                <a:ea typeface="Arial" panose="020B0604020202020204" pitchFamily="34" charset="0"/>
              </a:rPr>
              <a:t> </a:t>
            </a:r>
          </a:p>
          <a:p>
            <a:pPr marL="285750" indent="-285750">
              <a:buFont typeface="Arial" panose="020B0604020202020204" pitchFamily="34" charset="0"/>
              <a:buChar char="•"/>
            </a:pPr>
            <a:r>
              <a:rPr lang="en-US" sz="1800">
                <a:solidFill>
                  <a:srgbClr val="000000"/>
                </a:solidFill>
                <a:latin typeface="Calibri" panose="020F0502020204030204" pitchFamily="34" charset="0"/>
                <a:ea typeface="Calibri" panose="020F0502020204030204" pitchFamily="34" charset="0"/>
              </a:rPr>
              <a:t>Describes the starting positing for a standing </a:t>
            </a:r>
            <a:r>
              <a:rPr lang="en-US" sz="1800">
                <a:solidFill>
                  <a:srgbClr val="000000"/>
                </a:solidFill>
                <a:effectLst/>
                <a:latin typeface="Calibri" panose="020F0502020204030204" pitchFamily="34" charset="0"/>
                <a:ea typeface="Calibri" panose="020F0502020204030204" pitchFamily="34" charset="0"/>
              </a:rPr>
              <a:t>forward takeoff.</a:t>
            </a:r>
            <a:endParaRPr lang="en-US" sz="1800">
              <a:solidFill>
                <a:srgbClr val="000000"/>
              </a:solidFill>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US" sz="1800">
                <a:solidFill>
                  <a:srgbClr val="000000"/>
                </a:solidFill>
                <a:effectLst/>
                <a:latin typeface="Calibri" panose="020F0502020204030204" pitchFamily="34" charset="0"/>
                <a:ea typeface="Calibri" panose="020F0502020204030204" pitchFamily="34" charset="0"/>
              </a:rPr>
              <a:t>Adds language to define the number of oscillations permitted.</a:t>
            </a:r>
            <a:endParaRPr lang="en-US" sz="1800" b="1">
              <a:solidFill>
                <a:srgbClr val="000000"/>
              </a:solidFill>
              <a:latin typeface="Calibri" panose="020F0502020204030204" pitchFamily="34" charset="0"/>
              <a:ea typeface="Arial" panose="020B0604020202020204" pitchFamily="34" charset="0"/>
            </a:endParaRPr>
          </a:p>
          <a:p>
            <a:pPr marL="285750" indent="-285750">
              <a:buFont typeface="Arial" panose="020B0604020202020204" pitchFamily="34" charset="0"/>
              <a:buChar char="•"/>
            </a:pPr>
            <a:r>
              <a:rPr lang="en-US" sz="1800">
                <a:solidFill>
                  <a:srgbClr val="000000"/>
                </a:solidFill>
                <a:effectLst/>
                <a:latin typeface="Calibri" panose="020F0502020204030204" pitchFamily="34" charset="0"/>
                <a:ea typeface="Arial" panose="020B0604020202020204" pitchFamily="34" charset="0"/>
              </a:rPr>
              <a:t>The NOTE reminds us that the standing forward takeoff is now considered a violation of the forward approach.</a:t>
            </a:r>
            <a:r>
              <a:rPr lang="en-US" sz="2000">
                <a:effectLst/>
                <a:latin typeface="Calibri" panose="020F0502020204030204" pitchFamily="34" charset="0"/>
                <a:ea typeface="Arial" panose="020B0604020202020204" pitchFamily="34" charset="0"/>
              </a:rPr>
              <a:t/>
            </a:r>
            <a:br>
              <a:rPr lang="en-US" sz="2000">
                <a:effectLst/>
                <a:latin typeface="Calibri" panose="020F0502020204030204" pitchFamily="34" charset="0"/>
                <a:ea typeface="Arial" panose="020B0604020202020204" pitchFamily="34" charset="0"/>
              </a:rPr>
            </a:br>
            <a:endParaRPr lang="en-US" sz="2000"/>
          </a:p>
          <a:p>
            <a:r>
              <a:rPr lang="en-US" sz="1800" b="1">
                <a:solidFill>
                  <a:schemeClr val="tx1">
                    <a:lumMod val="50000"/>
                  </a:schemeClr>
                </a:solidFill>
                <a:effectLst/>
                <a:latin typeface="Calibri" panose="020F0502020204030204" pitchFamily="34" charset="0"/>
                <a:ea typeface="Arial" panose="020B0604020202020204" pitchFamily="34" charset="0"/>
              </a:rPr>
              <a:t>Rationale: </a:t>
            </a:r>
            <a:r>
              <a:rPr lang="en-US" sz="1800" b="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Creates consistent language to a backwards standing takeoff.</a:t>
            </a:r>
            <a:endParaRPr lang="en-US" sz="1800" b="0">
              <a:solidFill>
                <a:schemeClr val="tx1">
                  <a:lumMod val="50000"/>
                </a:schemeClr>
              </a:solidFill>
              <a:effectLst/>
              <a:latin typeface="Calibri" panose="020F0502020204030204" pitchFamily="34" charset="0"/>
              <a:ea typeface="Calibri" panose="020F0502020204030204" pitchFamily="34" charset="0"/>
            </a:endParaRPr>
          </a:p>
          <a:p>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a:effectLst/>
                <a:latin typeface="Calibri" panose="020F0502020204030204" pitchFamily="34" charset="0"/>
              </a:rPr>
              <a:t> </a:t>
            </a:r>
            <a:endParaRPr lang="en-US" sz="180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a:effectLst/>
              <a:latin typeface="Calibri" panose="020F0502020204030204" pitchFamily="34" charset="0"/>
              <a:ea typeface="Calibri" panose="020F0502020204030204" pitchFamily="34" charset="0"/>
              <a:cs typeface="Calibri" panose="020F0502020204030204" pitchFamily="34" charset="0"/>
            </a:endParaRPr>
          </a:p>
          <a:p>
            <a:endParaRPr lang="en-US" b="1"/>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16780070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defRPr/>
            </a:pPr>
            <a:r>
              <a:rPr lang="en-US" sz="1800" b="1" dirty="0">
                <a:effectLst/>
                <a:latin typeface="Calibri"/>
                <a:ea typeface="Calibri" panose="020F0502020204030204" pitchFamily="34" charset="0"/>
                <a:cs typeface="Calibri"/>
              </a:rPr>
              <a:t>9-5-4b:</a:t>
            </a:r>
            <a:r>
              <a:rPr lang="en-US" sz="1800" b="1" dirty="0">
                <a:latin typeface="Calibri"/>
                <a:ea typeface="Calibri" panose="020F0502020204030204" pitchFamily="34" charset="0"/>
                <a:cs typeface="Calibri"/>
              </a:rPr>
              <a:t> </a:t>
            </a:r>
            <a:r>
              <a:rPr lang="en-US" sz="1800" b="1" dirty="0">
                <a:effectLst/>
                <a:latin typeface="Calibri"/>
                <a:ea typeface="Calibri" panose="020F0502020204030204" pitchFamily="34" charset="0"/>
                <a:cs typeface="Calibri"/>
              </a:rPr>
              <a:t> </a:t>
            </a:r>
          </a:p>
          <a:p>
            <a:pPr marL="285750" indent="-285750">
              <a:buFont typeface="Arial" panose="020B0604020202020204" pitchFamily="34" charset="0"/>
              <a:buChar char="•"/>
              <a:defRPr/>
            </a:pPr>
            <a:r>
              <a:rPr lang="en-US" sz="1800" dirty="0">
                <a:effectLst/>
                <a:latin typeface="Calibri"/>
                <a:ea typeface="Calibri" panose="020F0502020204030204" pitchFamily="34" charset="0"/>
                <a:cs typeface="Calibri"/>
              </a:rPr>
              <a:t>Clarifies only four oscillations are permitted before the diver leaves the board.</a:t>
            </a:r>
            <a:endParaRPr lang="en-US" sz="1800" b="1" dirty="0">
              <a:effectLst/>
              <a:latin typeface="Calibri" panose="020F0502020204030204" pitchFamily="34" charset="0"/>
              <a:ea typeface="Calibri" panose="020F0502020204030204" pitchFamily="34" charset="0"/>
              <a:cs typeface="Calibri"/>
            </a:endParaRPr>
          </a:p>
          <a:p>
            <a:pPr marL="0" indent="0">
              <a:buFont typeface="Arial" panose="020B0604020202020204" pitchFamily="34" charset="0"/>
              <a:buNone/>
              <a:defRPr/>
            </a:pPr>
            <a:endParaRPr lang="en-US" sz="1800" b="1" dirty="0">
              <a:solidFill>
                <a:schemeClr val="bg2">
                  <a:lumMod val="10000"/>
                </a:schemeClr>
              </a:solidFill>
              <a:effectLst/>
              <a:latin typeface="Calibri" panose="020F0502020204030204" pitchFamily="34" charset="0"/>
              <a:ea typeface="Calibri" panose="020F0502020204030204" pitchFamily="34" charset="0"/>
              <a:cs typeface="Calibri"/>
            </a:endParaRPr>
          </a:p>
          <a:p>
            <a:pPr marL="0" indent="0">
              <a:buFont typeface="Arial" panose="020B0604020202020204" pitchFamily="34" charset="0"/>
              <a:buNone/>
              <a:defRPr/>
            </a:pPr>
            <a:r>
              <a:rPr lang="en-US" sz="1800" b="1" dirty="0">
                <a:solidFill>
                  <a:schemeClr val="bg2">
                    <a:lumMod val="10000"/>
                  </a:schemeClr>
                </a:solidFill>
                <a:latin typeface="Calibri"/>
                <a:ea typeface="Calibri" panose="020F0502020204030204" pitchFamily="34" charset="0"/>
                <a:cs typeface="Calibri"/>
              </a:rPr>
              <a:t>Rationale:</a:t>
            </a:r>
            <a:r>
              <a:rPr lang="en-US" sz="1800" b="1" dirty="0">
                <a:solidFill>
                  <a:srgbClr val="1E1C11"/>
                </a:solidFill>
                <a:latin typeface="Calibri"/>
                <a:ea typeface="Calibri" panose="020F0502020204030204" pitchFamily="34" charset="0"/>
                <a:cs typeface="Calibri"/>
              </a:rPr>
              <a:t> </a:t>
            </a:r>
            <a:r>
              <a:rPr lang="en-US" sz="1800" dirty="0">
                <a:solidFill>
                  <a:srgbClr val="1E1C11"/>
                </a:solidFill>
                <a:latin typeface="Calibri"/>
                <a:ea typeface="Calibri" panose="020F0502020204030204" pitchFamily="34" charset="0"/>
                <a:cs typeface="Calibri"/>
              </a:rPr>
              <a:t>The removal of vague language (before the arms move from the starting position) clarifies there can be no more than four oscillations while on the diving board.</a:t>
            </a:r>
            <a:r>
              <a:rPr lang="en-US" sz="1800" dirty="0">
                <a:effectLst/>
                <a:latin typeface="Calibri" panose="020F0502020204030204" pitchFamily="34" charset="0"/>
                <a:ea typeface="Arial" panose="020B0604020202020204" pitchFamily="34" charset="0"/>
                <a:cs typeface="Calibri"/>
              </a:rPr>
              <a:t/>
            </a:r>
            <a:br>
              <a:rPr lang="en-US" sz="1800" dirty="0">
                <a:effectLst/>
                <a:latin typeface="Calibri" panose="020F0502020204030204" pitchFamily="34" charset="0"/>
                <a:ea typeface="Arial" panose="020B0604020202020204" pitchFamily="34" charset="0"/>
                <a:cs typeface="Calibri"/>
              </a:rPr>
            </a:br>
            <a:r>
              <a:rPr lang="en-US" sz="1800" dirty="0">
                <a:effectLst/>
                <a:latin typeface="Calibri" panose="020F0502020204030204" pitchFamily="34" charset="0"/>
                <a:ea typeface="Arial" panose="020B0604020202020204" pitchFamily="34" charset="0"/>
                <a:cs typeface="Calibri"/>
              </a:rPr>
              <a:t/>
            </a:r>
            <a:br>
              <a:rPr lang="en-US" sz="1800" dirty="0">
                <a:effectLst/>
                <a:latin typeface="Calibri" panose="020F0502020204030204" pitchFamily="34" charset="0"/>
                <a:ea typeface="Arial" panose="020B0604020202020204" pitchFamily="34" charset="0"/>
                <a:cs typeface="Calibri"/>
              </a:rPr>
            </a:br>
            <a:endParaRPr lang="en-US" sz="1800" dirty="0">
              <a:solidFill>
                <a:srgbClr val="000000"/>
              </a:solidFill>
              <a:effectLst/>
              <a:latin typeface="Calibri" panose="020F0502020204030204" pitchFamily="34" charset="0"/>
              <a:ea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solidFill>
                  <a:srgbClr val="000000"/>
                </a:solidFill>
                <a:effectLst/>
                <a:latin typeface="Calibri" panose="020F0502020204030204" pitchFamily="34" charset="0"/>
                <a:ea typeface="Calibri" panose="020F0502020204030204" pitchFamily="34" charset="0"/>
              </a:rPr>
              <a:t> </a:t>
            </a:r>
            <a:endParaRPr lang="en-US" sz="1800" dirty="0">
              <a:effectLst/>
              <a:latin typeface="Times New Roman" panose="02020603050405020304" pitchFamily="18" charset="0"/>
              <a:ea typeface="Calibri" panose="020F0502020204030204" pitchFamily="34" charset="0"/>
            </a:endParaRPr>
          </a:p>
          <a:p>
            <a:r>
              <a:rPr lang="en-US" dirty="0"/>
              <a:t/>
            </a:r>
            <a:br>
              <a:rPr lang="en-US" dirty="0"/>
            </a:b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18</a:t>
            </a:fld>
            <a:endParaRPr lang="en-US"/>
          </a:p>
        </p:txBody>
      </p:sp>
    </p:spTree>
    <p:extLst>
      <p:ext uri="{BB962C8B-B14F-4D97-AF65-F5344CB8AC3E}">
        <p14:creationId xmlns:p14="http://schemas.microsoft.com/office/powerpoint/2010/main" val="3841708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solidFill>
                  <a:schemeClr val="tx1">
                    <a:lumMod val="50000"/>
                  </a:schemeClr>
                </a:solidFill>
              </a:rPr>
              <a:t>Rule 9-5-5: </a:t>
            </a:r>
          </a:p>
          <a:p>
            <a:pPr marL="171450" indent="-171450">
              <a:buFont typeface="Arial" panose="020B0604020202020204" pitchFamily="34" charset="0"/>
              <a:buChar char="•"/>
            </a:pPr>
            <a:r>
              <a:rPr lang="en-US" sz="1200" dirty="0">
                <a:solidFill>
                  <a:schemeClr val="tx1">
                    <a:lumMod val="50000"/>
                  </a:schemeClr>
                </a:solidFill>
              </a:rPr>
              <a:t>Added a standing forward takeoff to the description of a balk.</a:t>
            </a:r>
            <a:r>
              <a:rPr lang="en-US" dirty="0">
                <a:solidFill>
                  <a:schemeClr val="tx1">
                    <a:lumMod val="50000"/>
                  </a:schemeClr>
                </a:solidFill>
              </a:rPr>
              <a:t> </a:t>
            </a:r>
            <a:endParaRPr lang="en-US" sz="1200" dirty="0">
              <a:solidFill>
                <a:schemeClr val="tx1">
                  <a:lumMod val="50000"/>
                </a:schemeClr>
              </a:solidFill>
              <a:cs typeface="Calibri"/>
            </a:endParaRPr>
          </a:p>
          <a:p>
            <a:pPr marL="171450" indent="-171450">
              <a:buFont typeface="Arial" panose="020B0604020202020204" pitchFamily="34" charset="0"/>
              <a:buChar char="•"/>
            </a:pPr>
            <a:r>
              <a:rPr lang="en-US" sz="1200" dirty="0">
                <a:solidFill>
                  <a:schemeClr val="tx1">
                    <a:lumMod val="50000"/>
                  </a:schemeClr>
                </a:solidFill>
              </a:rPr>
              <a:t>The balk shall be declared before the dive is scored.</a:t>
            </a:r>
            <a:r>
              <a:rPr lang="en-US" dirty="0">
                <a:solidFill>
                  <a:schemeClr val="tx1">
                    <a:lumMod val="50000"/>
                  </a:schemeClr>
                </a:solidFill>
              </a:rPr>
              <a:t> </a:t>
            </a:r>
            <a:endParaRPr lang="en-US" sz="1200" dirty="0">
              <a:solidFill>
                <a:schemeClr val="tx1">
                  <a:lumMod val="50000"/>
                </a:schemeClr>
              </a:solidFill>
              <a:cs typeface="Calibri"/>
            </a:endParaRPr>
          </a:p>
          <a:p>
            <a:pPr marL="171450" indent="-171450">
              <a:buFont typeface="Arial" panose="020B0604020202020204" pitchFamily="34" charset="0"/>
              <a:buChar char="•"/>
            </a:pPr>
            <a:r>
              <a:rPr lang="en-US" sz="1200" dirty="0">
                <a:solidFill>
                  <a:schemeClr val="tx1">
                    <a:lumMod val="50000"/>
                  </a:schemeClr>
                </a:solidFill>
              </a:rPr>
              <a:t>A diver who fails to declare the intent to perform a forward standing takeoff (receives score of maximum 2 points) and commits a balk (mandatory deduction of 2 points), will receive a score of zero.</a:t>
            </a:r>
            <a:endParaRPr lang="en-US" sz="1200" dirty="0">
              <a:solidFill>
                <a:schemeClr val="tx1">
                  <a:lumMod val="50000"/>
                </a:schemeClr>
              </a:solidFill>
              <a:cs typeface="Calibri"/>
            </a:endParaRPr>
          </a:p>
          <a:p>
            <a:endParaRPr lang="en-US" b="1" dirty="0"/>
          </a:p>
          <a:p>
            <a:r>
              <a:rPr lang="en-US" sz="1800" b="1" dirty="0">
                <a:effectLst/>
                <a:latin typeface="Calibri"/>
                <a:ea typeface="Calibri" panose="020F0502020204030204" pitchFamily="34" charset="0"/>
                <a:cs typeface="Calibri"/>
              </a:rPr>
              <a:t>Rationale: </a:t>
            </a:r>
            <a:r>
              <a:rPr lang="en-US" sz="1800" dirty="0">
                <a:solidFill>
                  <a:srgbClr val="000000"/>
                </a:solidFill>
                <a:latin typeface="Calibri"/>
                <a:ea typeface="Calibri" panose="020F0502020204030204" pitchFamily="34" charset="0"/>
                <a:cs typeface="Calibri"/>
              </a:rPr>
              <a:t>It is possible to balk on a standing forward takeoff.</a:t>
            </a:r>
            <a:r>
              <a:rPr lang="en-US" sz="1800" b="0" dirty="0">
                <a:solidFill>
                  <a:srgbClr val="0000FF"/>
                </a:solidFill>
                <a:effectLst/>
                <a:latin typeface="Calibri"/>
                <a:ea typeface="Calibri" panose="020F0502020204030204" pitchFamily="34" charset="0"/>
                <a:cs typeface="Calibri"/>
              </a:rPr>
              <a:t> </a:t>
            </a:r>
            <a:r>
              <a:rPr lang="en-US" sz="1800" dirty="0">
                <a:effectLst/>
                <a:latin typeface="Calibri" panose="020F0502020204030204" pitchFamily="34" charset="0"/>
                <a:ea typeface="Calibri" panose="020F0502020204030204" pitchFamily="34" charset="0"/>
                <a:cs typeface="Calibri"/>
              </a:rPr>
              <a:t/>
            </a:r>
            <a:br>
              <a:rPr lang="en-US" sz="1800" dirty="0">
                <a:effectLst/>
                <a:latin typeface="Calibri" panose="020F0502020204030204" pitchFamily="34" charset="0"/>
                <a:ea typeface="Calibri" panose="020F0502020204030204" pitchFamily="34" charset="0"/>
                <a:cs typeface="Calibri"/>
              </a:rPr>
            </a:br>
            <a:endParaRPr lang="en-US" b="1"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19</a:t>
            </a:fld>
            <a:endParaRPr lang="en-US"/>
          </a:p>
        </p:txBody>
      </p:sp>
    </p:spTree>
    <p:extLst>
      <p:ext uri="{BB962C8B-B14F-4D97-AF65-F5344CB8AC3E}">
        <p14:creationId xmlns:p14="http://schemas.microsoft.com/office/powerpoint/2010/main" val="20073837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solidFill>
                  <a:schemeClr val="tx1">
                    <a:lumMod val="50000"/>
                  </a:schemeClr>
                </a:solidFill>
              </a:rPr>
              <a:t>Rule 9-5-5: </a:t>
            </a:r>
          </a:p>
          <a:p>
            <a:pPr marL="171450" indent="-171450">
              <a:buFont typeface="Arial" panose="020B0604020202020204" pitchFamily="34" charset="0"/>
              <a:buChar char="•"/>
            </a:pPr>
            <a:r>
              <a:rPr lang="en-US" sz="1200" dirty="0">
                <a:solidFill>
                  <a:srgbClr val="333333"/>
                </a:solidFill>
                <a:effectLst/>
                <a:ea typeface="Times New Roman" panose="02020603050405020304" pitchFamily="18" charset="0"/>
              </a:rPr>
              <a:t>Unsatisfactory dives that </a:t>
            </a:r>
            <a:r>
              <a:rPr lang="en-US" dirty="0">
                <a:solidFill>
                  <a:srgbClr val="333333"/>
                </a:solidFill>
                <a:ea typeface="Times New Roman" panose="02020603050405020304" pitchFamily="18" charset="0"/>
              </a:rPr>
              <a:t>receive </a:t>
            </a:r>
            <a:r>
              <a:rPr lang="en-US" sz="1200" dirty="0">
                <a:solidFill>
                  <a:srgbClr val="333333"/>
                </a:solidFill>
                <a:effectLst/>
                <a:ea typeface="Times New Roman" panose="02020603050405020304" pitchFamily="18" charset="0"/>
              </a:rPr>
              <a:t>a two-point deduction are not considered "Fail Dives" because the diver technically scored points and then </a:t>
            </a:r>
            <a:r>
              <a:rPr lang="en-US" dirty="0">
                <a:solidFill>
                  <a:srgbClr val="333333"/>
                </a:solidFill>
                <a:ea typeface="Times New Roman" panose="02020603050405020304" pitchFamily="18" charset="0"/>
              </a:rPr>
              <a:t>receives</a:t>
            </a:r>
            <a:r>
              <a:rPr lang="en-US" sz="1200" dirty="0">
                <a:solidFill>
                  <a:srgbClr val="333333"/>
                </a:solidFill>
                <a:effectLst/>
                <a:ea typeface="Times New Roman" panose="02020603050405020304" pitchFamily="18" charset="0"/>
              </a:rPr>
              <a:t> a deduction. They are considered Zero Sum Dives.</a:t>
            </a:r>
            <a:r>
              <a:rPr lang="en-US" dirty="0">
                <a:solidFill>
                  <a:srgbClr val="333333"/>
                </a:solidFill>
                <a:ea typeface="Times New Roman" panose="02020603050405020304" pitchFamily="18" charset="0"/>
              </a:rPr>
              <a:t> </a:t>
            </a:r>
            <a:endParaRPr lang="en-US" dirty="0"/>
          </a:p>
          <a:p>
            <a:pPr marL="0" marR="0">
              <a:spcBef>
                <a:spcPts val="0"/>
              </a:spcBef>
              <a:spcAft>
                <a:spcPts val="0"/>
              </a:spcAft>
            </a:pPr>
            <a:endParaRPr lang="en-US" sz="1200" dirty="0">
              <a:effectLst/>
              <a:latin typeface="Arial" panose="020B0604020202020204" pitchFamily="34" charset="0"/>
              <a:ea typeface="Times New Roman" panose="02020603050405020304" pitchFamily="18" charset="0"/>
            </a:endParaRPr>
          </a:p>
          <a:p>
            <a:pPr marL="171450" marR="0" indent="-171450">
              <a:spcBef>
                <a:spcPts val="0"/>
              </a:spcBef>
              <a:spcAft>
                <a:spcPts val="0"/>
              </a:spcAft>
              <a:buFont typeface="Arial" panose="020B0604020202020204" pitchFamily="34" charset="0"/>
              <a:buChar char="•"/>
            </a:pPr>
            <a:r>
              <a:rPr lang="en-US" sz="1200" dirty="0">
                <a:effectLst/>
                <a:latin typeface="Arial" panose="020B0604020202020204" pitchFamily="34" charset="0"/>
                <a:ea typeface="Times New Roman" panose="02020603050405020304" pitchFamily="18" charset="0"/>
              </a:rPr>
              <a:t>Examples:</a:t>
            </a:r>
          </a:p>
          <a:p>
            <a:pPr marL="171450" marR="0" indent="-171450">
              <a:spcBef>
                <a:spcPts val="0"/>
              </a:spcBef>
              <a:spcAft>
                <a:spcPts val="0"/>
              </a:spcAft>
              <a:buFont typeface="Courier New" panose="02070309020205020404" pitchFamily="49" charset="0"/>
              <a:buChar char="o"/>
            </a:pPr>
            <a:r>
              <a:rPr lang="en-US" sz="1200" dirty="0">
                <a:effectLst/>
                <a:latin typeface="Arial" panose="020B0604020202020204" pitchFamily="34" charset="0"/>
                <a:ea typeface="Times New Roman" panose="02020603050405020304" pitchFamily="18" charset="0"/>
              </a:rPr>
              <a:t>failing to come out of a somersault after committing a balk;</a:t>
            </a:r>
            <a:endParaRPr lang="en-US" sz="1200" dirty="0">
              <a:effectLst/>
              <a:latin typeface="Times New Roman" panose="02020603050405020304" pitchFamily="18" charset="0"/>
              <a:ea typeface="Times New Roman" panose="02020603050405020304" pitchFamily="18" charset="0"/>
            </a:endParaRPr>
          </a:p>
          <a:p>
            <a:pPr marL="171450" marR="0" indent="-171450">
              <a:spcBef>
                <a:spcPts val="0"/>
              </a:spcBef>
              <a:spcAft>
                <a:spcPts val="0"/>
              </a:spcAft>
              <a:buFont typeface="Courier New" panose="02070309020205020404" pitchFamily="49" charset="0"/>
              <a:buChar char="o"/>
            </a:pPr>
            <a:r>
              <a:rPr lang="en-US" sz="1200" dirty="0">
                <a:effectLst/>
                <a:latin typeface="Arial" panose="020B0604020202020204" pitchFamily="34" charset="0"/>
                <a:ea typeface="Times New Roman" panose="02020603050405020304" pitchFamily="18" charset="0"/>
              </a:rPr>
              <a:t>performing a dive clearly in the wrong position on an undeclared standing forward takeoff;</a:t>
            </a:r>
            <a:endParaRPr lang="en-US" sz="1200" dirty="0">
              <a:effectLst/>
              <a:latin typeface="Times New Roman" panose="02020603050405020304" pitchFamily="18" charset="0"/>
              <a:ea typeface="Times New Roman" panose="02020603050405020304" pitchFamily="18" charset="0"/>
            </a:endParaRPr>
          </a:p>
          <a:p>
            <a:pPr marL="171450" marR="0" indent="-171450">
              <a:spcBef>
                <a:spcPts val="0"/>
              </a:spcBef>
              <a:spcAft>
                <a:spcPts val="0"/>
              </a:spcAft>
              <a:buFont typeface="Courier New" panose="02070309020205020404" pitchFamily="49" charset="0"/>
              <a:buChar char="o"/>
            </a:pPr>
            <a:r>
              <a:rPr lang="en-US" sz="1200" dirty="0">
                <a:effectLst/>
                <a:latin typeface="Arial" panose="020B0604020202020204" pitchFamily="34" charset="0"/>
                <a:ea typeface="Times New Roman" panose="02020603050405020304" pitchFamily="18" charset="0"/>
              </a:rPr>
              <a:t>balking and then hitting the board;</a:t>
            </a:r>
            <a:endParaRPr lang="en-US" sz="1200" dirty="0">
              <a:solidFill>
                <a:schemeClr val="tx1"/>
              </a:solidFill>
              <a:effectLst/>
              <a:latin typeface="Times New Roman" panose="02020603050405020304" pitchFamily="18" charset="0"/>
              <a:ea typeface="Times New Roman" panose="02020603050405020304" pitchFamily="18" charset="0"/>
            </a:endParaRPr>
          </a:p>
          <a:p>
            <a:pPr marL="171450" marR="0" indent="-171450">
              <a:spcBef>
                <a:spcPts val="0"/>
              </a:spcBef>
              <a:spcAft>
                <a:spcPts val="0"/>
              </a:spcAft>
              <a:buFont typeface="Courier New" panose="02070309020205020404" pitchFamily="49" charset="0"/>
              <a:buChar char="o"/>
            </a:pPr>
            <a:r>
              <a:rPr lang="en-US" sz="1200" dirty="0">
                <a:solidFill>
                  <a:schemeClr val="tx1"/>
                </a:solidFill>
                <a:effectLst/>
                <a:latin typeface="Times New Roman" panose="02020603050405020304" pitchFamily="18" charset="0"/>
                <a:ea typeface="Times New Roman" panose="02020603050405020304" pitchFamily="18" charset="0"/>
              </a:rPr>
              <a:t>f</a:t>
            </a:r>
            <a:r>
              <a:rPr lang="en-US" sz="1200" dirty="0">
                <a:solidFill>
                  <a:srgbClr val="333333"/>
                </a:solidFill>
                <a:effectLst/>
                <a:ea typeface="Times New Roman" panose="02020603050405020304" pitchFamily="18" charset="0"/>
              </a:rPr>
              <a:t>ailing to come out of a twist with a balk or undeclared standing forward takeoff.</a:t>
            </a:r>
            <a:endParaRPr lang="en-US" sz="1200" dirty="0">
              <a:solidFill>
                <a:srgbClr val="333333"/>
              </a:solidFill>
              <a:effectLst/>
              <a:ea typeface="Calibri" panose="020F0502020204030204" pitchFamily="34" charset="0"/>
            </a:endParaRPr>
          </a:p>
          <a:p>
            <a:pPr marL="0" marR="0">
              <a:spcBef>
                <a:spcPts val="0"/>
              </a:spcBef>
              <a:spcAft>
                <a:spcPts val="0"/>
              </a:spcAft>
            </a:pPr>
            <a:endParaRPr lang="en-US" b="1" dirty="0"/>
          </a:p>
          <a:p>
            <a:pPr marL="0" marR="0">
              <a:spcBef>
                <a:spcPts val="0"/>
              </a:spcBef>
              <a:spcAft>
                <a:spcPts val="0"/>
              </a:spcAft>
            </a:pPr>
            <a:r>
              <a:rPr lang="en-US" b="1" dirty="0"/>
              <a:t>Rationale: </a:t>
            </a:r>
            <a:r>
              <a:rPr lang="en-US" sz="1200" dirty="0">
                <a:effectLst/>
                <a:latin typeface="Arial" panose="020B0604020202020204" pitchFamily="34" charset="0"/>
                <a:ea typeface="Times New Roman" panose="02020603050405020304" pitchFamily="18" charset="0"/>
              </a:rPr>
              <a:t>All of these dives technically score points and then receive a deduction resulting in zero points. They should not be considered a "Fail Dive". </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b="1" dirty="0"/>
          </a:p>
          <a:p>
            <a:pPr marL="0" marR="0">
              <a:spcBef>
                <a:spcPts val="0"/>
              </a:spcBef>
              <a:spcAft>
                <a:spcPts val="0"/>
              </a:spcAft>
            </a:pPr>
            <a:r>
              <a:rPr lang="en-US" sz="1800" dirty="0">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endParaRPr lang="en-US" b="1"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20</a:t>
            </a:fld>
            <a:endParaRPr lang="en-US"/>
          </a:p>
        </p:txBody>
      </p:sp>
    </p:spTree>
    <p:extLst>
      <p:ext uri="{BB962C8B-B14F-4D97-AF65-F5344CB8AC3E}">
        <p14:creationId xmlns:p14="http://schemas.microsoft.com/office/powerpoint/2010/main" val="2428171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effectLst/>
                <a:latin typeface="Calibri" panose="020F0502020204030204" pitchFamily="34" charset="0"/>
                <a:ea typeface="Calibri" panose="020F0502020204030204" pitchFamily="34" charset="0"/>
              </a:rPr>
              <a:t>9-6-2i, 9-6-4 NEW:  </a:t>
            </a:r>
          </a:p>
          <a:p>
            <a:pPr marL="285750" indent="-285750">
              <a:buFont typeface="Arial" panose="020B0604020202020204" pitchFamily="34" charset="0"/>
              <a:buChar char="•"/>
            </a:pPr>
            <a:r>
              <a:rPr lang="en-US" sz="1800" dirty="0">
                <a:solidFill>
                  <a:schemeClr val="tx1">
                    <a:lumMod val="50000"/>
                  </a:schemeClr>
                </a:solidFill>
              </a:rPr>
              <a:t>Permits announcer errors to be immediately corrected by allowing a diver to perform the correct dive prior to the next dive.</a:t>
            </a:r>
            <a:endParaRPr lang="en-US" sz="1800" dirty="0">
              <a:solidFill>
                <a:schemeClr val="tx1">
                  <a:lumMod val="50000"/>
                </a:schemeClr>
              </a:solidFill>
              <a:ea typeface="Calibri" panose="020F0502020204030204" pitchFamily="34" charset="0"/>
            </a:endParaRPr>
          </a:p>
          <a:p>
            <a:pPr marL="285750" indent="-285750">
              <a:buFont typeface="Arial" panose="020B0604020202020204" pitchFamily="34" charset="0"/>
              <a:buChar char="•"/>
            </a:pPr>
            <a:r>
              <a:rPr lang="en-US" sz="1800" dirty="0">
                <a:solidFill>
                  <a:schemeClr val="tx1">
                    <a:lumMod val="50000"/>
                  </a:schemeClr>
                </a:solidFill>
                <a:latin typeface="Calibri" panose="020F0502020204030204" pitchFamily="34" charset="0"/>
                <a:ea typeface="Calibri" panose="020F0502020204030204" pitchFamily="34" charset="0"/>
              </a:rPr>
              <a:t>Defines process to rectify announcing errors that occur during diving competition.</a:t>
            </a:r>
            <a:r>
              <a:rPr lang="en-US" sz="1800" b="1" dirty="0">
                <a:solidFill>
                  <a:schemeClr val="tx1">
                    <a:lumMod val="50000"/>
                  </a:schemeClr>
                </a:solidFill>
                <a:latin typeface="Calibri" panose="020F0502020204030204" pitchFamily="34" charset="0"/>
                <a:ea typeface="Calibri" panose="020F0502020204030204" pitchFamily="34" charset="0"/>
              </a:rPr>
              <a:t/>
            </a:r>
            <a:br>
              <a:rPr lang="en-US" sz="1800" b="1" dirty="0">
                <a:solidFill>
                  <a:schemeClr val="tx1">
                    <a:lumMod val="50000"/>
                  </a:schemeClr>
                </a:solidFill>
                <a:latin typeface="Calibri" panose="020F0502020204030204" pitchFamily="34" charset="0"/>
                <a:ea typeface="Calibri" panose="020F0502020204030204" pitchFamily="34" charset="0"/>
              </a:rPr>
            </a:br>
            <a:endParaRPr lang="en-US" sz="1800" b="1" dirty="0">
              <a:effectLst/>
              <a:latin typeface="Calibri" panose="020F0502020204030204" pitchFamily="34" charset="0"/>
              <a:ea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800" b="1" dirty="0">
                <a:effectLst/>
                <a:latin typeface="Calibri" panose="020F0502020204030204" pitchFamily="34" charset="0"/>
                <a:ea typeface="Calibri" panose="020F0502020204030204" pitchFamily="34" charset="0"/>
              </a:rPr>
              <a:t>Rationale: </a:t>
            </a:r>
            <a:r>
              <a:rPr lang="en-US" sz="1800" dirty="0">
                <a:solidFill>
                  <a:srgbClr val="000000"/>
                </a:solidFill>
                <a:effectLst/>
                <a:latin typeface="Calibri" panose="020F0502020204030204" pitchFamily="34" charset="0"/>
                <a:ea typeface="Arial" panose="020B0604020202020204" pitchFamily="34" charset="0"/>
              </a:rPr>
              <a:t>Language establishes protocol when an announcer error occurs. </a:t>
            </a:r>
            <a:r>
              <a:rPr lang="en-US" sz="1800" dirty="0">
                <a:effectLst/>
                <a:latin typeface="Calibri" panose="020F0502020204030204" pitchFamily="34" charset="0"/>
                <a:ea typeface="Arial" panose="020B0604020202020204" pitchFamily="34" charset="0"/>
              </a:rPr>
              <a:t>The diver should not be penalized for the error of meet personnel.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Calibri" panose="020F0502020204030204" pitchFamily="34" charset="0"/>
              <a:ea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effectLst/>
                <a:latin typeface="Calibri" panose="020F050202020403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b="1"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21</a:t>
            </a:fld>
            <a:endParaRPr lang="en-US"/>
          </a:p>
        </p:txBody>
      </p:sp>
    </p:spTree>
    <p:extLst>
      <p:ext uri="{BB962C8B-B14F-4D97-AF65-F5344CB8AC3E}">
        <p14:creationId xmlns:p14="http://schemas.microsoft.com/office/powerpoint/2010/main" val="2090834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Rules 9-7-4f, 9-7-5, 9-8-2c: </a:t>
            </a:r>
          </a:p>
          <a:p>
            <a:pPr marL="171450" indent="-171450">
              <a:buFont typeface="Arial" panose="020B0604020202020204" pitchFamily="34" charset="0"/>
              <a:buChar char="•"/>
            </a:pPr>
            <a:r>
              <a:rPr lang="en-US" b="1" dirty="0"/>
              <a:t>9-7-4c: </a:t>
            </a:r>
            <a:r>
              <a:rPr lang="en-US" sz="1200" dirty="0">
                <a:solidFill>
                  <a:schemeClr val="tx1">
                    <a:lumMod val="50000"/>
                  </a:schemeClr>
                </a:solidFill>
              </a:rPr>
              <a:t>An undeclared standing forward takeoff was added to the unsatisfactory category.</a:t>
            </a:r>
          </a:p>
          <a:p>
            <a:pPr marL="171450" indent="-171450">
              <a:buFont typeface="Arial" panose="020B0604020202020204" pitchFamily="34" charset="0"/>
              <a:buChar char="•"/>
            </a:pPr>
            <a:r>
              <a:rPr lang="en-US" sz="1200" b="1" dirty="0">
                <a:solidFill>
                  <a:schemeClr val="tx1">
                    <a:lumMod val="50000"/>
                  </a:schemeClr>
                </a:solidFill>
              </a:rPr>
              <a:t>9-7-5: </a:t>
            </a:r>
            <a:r>
              <a:rPr lang="en-US" sz="1200" dirty="0">
                <a:solidFill>
                  <a:schemeClr val="tx1">
                    <a:lumMod val="50000"/>
                  </a:schemeClr>
                </a:solidFill>
              </a:rPr>
              <a:t>A dive performed from a forward standing position was removed from the failed category.</a:t>
            </a:r>
          </a:p>
          <a:p>
            <a:pPr marL="171450" indent="-171450">
              <a:buFont typeface="Arial" panose="020B0604020202020204" pitchFamily="34" charset="0"/>
              <a:buChar char="•"/>
            </a:pPr>
            <a:r>
              <a:rPr lang="en-US" sz="1200" b="1" dirty="0">
                <a:solidFill>
                  <a:schemeClr val="tx1">
                    <a:lumMod val="50000"/>
                  </a:schemeClr>
                </a:solidFill>
              </a:rPr>
              <a:t>9-8-2c</a:t>
            </a:r>
            <a:r>
              <a:rPr lang="en-US" sz="1200" dirty="0">
                <a:solidFill>
                  <a:schemeClr val="tx1">
                    <a:lumMod val="50000"/>
                  </a:schemeClr>
                </a:solidFill>
              </a:rPr>
              <a:t>: Added forward standing takeoff to the list of takeoffs in which the feet cannot leave the board without a mandatory deduction. </a:t>
            </a:r>
          </a:p>
          <a:p>
            <a:endParaRPr lang="en-US" sz="1200" b="1" dirty="0">
              <a:solidFill>
                <a:schemeClr val="tx1">
                  <a:lumMod val="50000"/>
                </a:schemeClr>
              </a:solidFill>
            </a:endParaRPr>
          </a:p>
          <a:p>
            <a:r>
              <a:rPr lang="en-US" sz="1200" b="1" dirty="0">
                <a:solidFill>
                  <a:srgbClr val="00205B"/>
                </a:solidFill>
              </a:rPr>
              <a:t>Rationale: </a:t>
            </a:r>
            <a:r>
              <a:rPr lang="en-US" sz="1800" b="0" dirty="0">
                <a:solidFill>
                  <a:srgbClr val="00205B"/>
                </a:solidFill>
                <a:effectLst/>
                <a:latin typeface="Calibri" panose="020F0502020204030204" pitchFamily="34" charset="0"/>
                <a:ea typeface="Calibri" panose="020F0502020204030204" pitchFamily="34" charset="0"/>
                <a:cs typeface="Times New Roman" panose="02020603050405020304" pitchFamily="18" charset="0"/>
              </a:rPr>
              <a:t>To define what is and what is not acceptable for divers and to assist diving referees in making the proper calls during a competition.</a:t>
            </a:r>
            <a:r>
              <a:rPr lang="en-US" sz="1200" b="0" dirty="0">
                <a:solidFill>
                  <a:srgbClr val="00205B"/>
                </a:solidFill>
              </a:rPr>
              <a:t/>
            </a:r>
            <a:br>
              <a:rPr lang="en-US" sz="1200" b="0" dirty="0">
                <a:solidFill>
                  <a:srgbClr val="00205B"/>
                </a:solidFill>
              </a:rPr>
            </a:br>
            <a:endParaRPr lang="en-US" b="0" dirty="0">
              <a:solidFill>
                <a:srgbClr val="00205B"/>
              </a:solidFill>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18036062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 1-4-2: </a:t>
            </a:r>
            <a:endParaRPr lang="en-US" sz="1200" b="1"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Seeding is the process of assigning competitors into heats </a:t>
            </a:r>
            <a:r>
              <a:rPr lang="en-US" sz="1200" u="sng" dirty="0">
                <a:solidFill>
                  <a:srgbClr val="FF0000"/>
                </a:solidFill>
              </a:rPr>
              <a:t>by time in swimming and by score or by lot in diving</a:t>
            </a:r>
            <a:r>
              <a:rPr lang="en-US" sz="1200" dirty="0">
                <a:solidFill>
                  <a:srgbClr val="FF0000"/>
                </a:solidFill>
              </a:rPr>
              <a:t>.</a:t>
            </a:r>
          </a:p>
          <a:p>
            <a:endParaRPr lang="en-US" b="1" dirty="0"/>
          </a:p>
          <a:p>
            <a:r>
              <a:rPr lang="en-US" b="1" dirty="0"/>
              <a:t>Rationale: </a:t>
            </a:r>
            <a:r>
              <a:rPr lang="en-US" dirty="0"/>
              <a:t>This definition was adjusted to describe the seeding process of both swimming and diving events. The definition formerly addressed only swimming events.</a:t>
            </a:r>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24</a:t>
            </a:fld>
            <a:endParaRPr lang="en-US"/>
          </a:p>
        </p:txBody>
      </p:sp>
    </p:spTree>
    <p:extLst>
      <p:ext uri="{BB962C8B-B14F-4D97-AF65-F5344CB8AC3E}">
        <p14:creationId xmlns:p14="http://schemas.microsoft.com/office/powerpoint/2010/main" val="3958543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250" marR="113030" indent="-349250">
              <a:lnSpc>
                <a:spcPct val="90000"/>
              </a:lnSpc>
              <a:spcBef>
                <a:spcPts val="105"/>
              </a:spcBef>
              <a:spcAft>
                <a:spcPts val="0"/>
              </a:spcAft>
            </a:pPr>
            <a:r>
              <a:rPr lang="en-US" b="1" dirty="0"/>
              <a:t>Rule 3-3-2 PENALTIES 1 &amp; 2: </a:t>
            </a:r>
          </a:p>
          <a:p>
            <a:pPr marL="349250" marR="113030" lvl="0" indent="-349250" algn="l" defTabSz="914400" rtl="0" eaLnBrk="0" fontAlgn="base" latinLnBrk="0" hangingPunct="0">
              <a:lnSpc>
                <a:spcPct val="90000"/>
              </a:lnSpc>
              <a:spcBef>
                <a:spcPts val="105"/>
              </a:spcBef>
              <a:spcAft>
                <a:spcPts val="0"/>
              </a:spcAft>
              <a:buClrTx/>
              <a:buSzTx/>
              <a:buFont typeface="Arial" panose="020B0604020202020204" pitchFamily="34" charset="0"/>
              <a:buChar char="•"/>
              <a:tabLst/>
              <a:defRPr/>
            </a:pPr>
            <a:r>
              <a:rPr lang="en-US" sz="1200" dirty="0">
                <a:solidFill>
                  <a:schemeClr val="tx1">
                    <a:lumMod val="50000"/>
                  </a:schemeClr>
                </a:solidFill>
                <a:ea typeface="Helvetica Condensed"/>
                <a:cs typeface="Helvetica Condensed"/>
              </a:rPr>
              <a:t>PENALTIES: When an official discovers a competitor wearing illegal attire as described in Article 2, the official shall:</a:t>
            </a:r>
          </a:p>
          <a:p>
            <a:pPr marL="349250" marR="113030" indent="-349250">
              <a:lnSpc>
                <a:spcPct val="90000"/>
              </a:lnSpc>
              <a:spcBef>
                <a:spcPts val="105"/>
              </a:spcBef>
              <a:spcAft>
                <a:spcPts val="0"/>
              </a:spcAft>
            </a:pPr>
            <a:r>
              <a:rPr lang="en-US" b="1" dirty="0"/>
              <a:t>         </a:t>
            </a:r>
            <a:r>
              <a:rPr lang="en-US" sz="1200" dirty="0">
                <a:solidFill>
                  <a:srgbClr val="231F20"/>
                </a:solidFill>
                <a:effectLst/>
                <a:ea typeface="Helvetica Condensed"/>
                <a:cs typeface="Helvetica Condensed"/>
              </a:rPr>
              <a:t>1.  W</a:t>
            </a:r>
            <a:r>
              <a:rPr lang="en-US" sz="1200" dirty="0">
                <a:solidFill>
                  <a:srgbClr val="231F20"/>
                </a:solidFill>
                <a:effectLst/>
                <a:ea typeface="Calibri" panose="020F0502020204030204" pitchFamily="34" charset="0"/>
                <a:cs typeface="Times New Roman" panose="02020603050405020304" pitchFamily="18" charset="0"/>
              </a:rPr>
              <a:t>hen</a:t>
            </a:r>
            <a:r>
              <a:rPr lang="en-US" sz="1200" spc="-7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observed</a:t>
            </a:r>
            <a:r>
              <a:rPr lang="en-US" sz="1200" spc="-7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prior</a:t>
            </a:r>
            <a:r>
              <a:rPr lang="en-US" sz="1200" spc="-7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to</a:t>
            </a:r>
            <a:r>
              <a:rPr lang="en-US" sz="1200" spc="-7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the</a:t>
            </a:r>
            <a:r>
              <a:rPr lang="en-US" sz="1200" spc="-7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start</a:t>
            </a:r>
            <a:r>
              <a:rPr lang="en-US" sz="1200" spc="-7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of</a:t>
            </a:r>
            <a:r>
              <a:rPr lang="en-US" sz="1200" spc="-7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the heat/dive … If</a:t>
            </a:r>
            <a:r>
              <a:rPr lang="en-US" sz="1200" spc="-5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the</a:t>
            </a:r>
            <a:r>
              <a:rPr lang="en-US" sz="1200" spc="-4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competitor</a:t>
            </a:r>
            <a:r>
              <a:rPr lang="en-US" sz="1200" spc="-4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cannot</a:t>
            </a:r>
            <a:r>
              <a:rPr lang="en-US" sz="1200" spc="-4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comply</a:t>
            </a:r>
            <a:r>
              <a:rPr lang="en-US" sz="1200" spc="-4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without delaying</a:t>
            </a:r>
            <a:r>
              <a:rPr lang="en-US" sz="1200" spc="-4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the</a:t>
            </a:r>
            <a:r>
              <a:rPr lang="en-US" sz="1200" spc="-4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start</a:t>
            </a:r>
            <a:r>
              <a:rPr lang="en-US" sz="1200" spc="-4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of</a:t>
            </a:r>
            <a:r>
              <a:rPr lang="en-US" sz="1200" spc="-4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the</a:t>
            </a:r>
            <a:r>
              <a:rPr lang="en-US" sz="1200" spc="-5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heat/ dive,</a:t>
            </a:r>
            <a:r>
              <a:rPr lang="en-US" sz="1200" spc="-13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the</a:t>
            </a:r>
            <a:r>
              <a:rPr lang="en-US" sz="1200" spc="-13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competitor</a:t>
            </a:r>
            <a:r>
              <a:rPr lang="en-US" sz="1200" spc="-13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is</a:t>
            </a:r>
            <a:r>
              <a:rPr lang="en-US" sz="1200" spc="-130" dirty="0">
                <a:solidFill>
                  <a:srgbClr val="231F20"/>
                </a:solidFill>
                <a:effectLst/>
                <a:ea typeface="Calibri" panose="020F0502020204030204" pitchFamily="34" charset="0"/>
                <a:cs typeface="Times New Roman" panose="02020603050405020304" pitchFamily="18" charset="0"/>
              </a:rPr>
              <a:t> </a:t>
            </a:r>
            <a:br>
              <a:rPr lang="en-US" sz="1200" spc="-130" dirty="0">
                <a:solidFill>
                  <a:srgbClr val="231F20"/>
                </a:solidFill>
                <a:effectLst/>
                <a:ea typeface="Calibri" panose="020F0502020204030204" pitchFamily="34" charset="0"/>
                <a:cs typeface="Times New Roman" panose="02020603050405020304" pitchFamily="18" charset="0"/>
              </a:rPr>
            </a:br>
            <a:r>
              <a:rPr lang="en-US" sz="1200" spc="-13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disqualified</a:t>
            </a:r>
            <a:r>
              <a:rPr lang="en-US" sz="1200" spc="-13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from</a:t>
            </a:r>
            <a:r>
              <a:rPr lang="en-US" sz="1200" spc="-13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that</a:t>
            </a:r>
            <a:r>
              <a:rPr lang="en-US" sz="1200" spc="-13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event/dive</a:t>
            </a:r>
            <a:r>
              <a:rPr lang="en-US" sz="1200" spc="-13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and</a:t>
            </a:r>
            <a:r>
              <a:rPr lang="en-US" sz="1200" spc="-13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shall</a:t>
            </a:r>
            <a:r>
              <a:rPr lang="en-US" sz="1200" spc="-13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not</a:t>
            </a:r>
            <a:r>
              <a:rPr lang="en-US" sz="1200" spc="-13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be eligible</a:t>
            </a:r>
            <a:r>
              <a:rPr lang="en-US" sz="1200" spc="-10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for</a:t>
            </a:r>
            <a:r>
              <a:rPr lang="en-US" sz="1200" spc="-10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further</a:t>
            </a:r>
            <a:r>
              <a:rPr lang="en-US" sz="1200" spc="-10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competition</a:t>
            </a:r>
            <a:r>
              <a:rPr lang="en-US" sz="1200" spc="-10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until</a:t>
            </a:r>
            <a:r>
              <a:rPr lang="en-US" sz="1200" spc="-10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in</a:t>
            </a:r>
            <a:r>
              <a:rPr lang="en-US" sz="1200" spc="-100" dirty="0">
                <a:solidFill>
                  <a:srgbClr val="231F20"/>
                </a:solidFill>
                <a:effectLst/>
                <a:ea typeface="Calibri" panose="020F0502020204030204" pitchFamily="34" charset="0"/>
                <a:cs typeface="Times New Roman" panose="02020603050405020304" pitchFamily="18" charset="0"/>
              </a:rPr>
              <a:t> </a:t>
            </a:r>
            <a:r>
              <a:rPr lang="en-US" sz="1200" u="sng" dirty="0">
                <a:solidFill>
                  <a:srgbClr val="FF0000"/>
                </a:solidFill>
                <a:effectLst/>
                <a:ea typeface="Calibri" panose="020F0502020204030204" pitchFamily="34" charset="0"/>
                <a:cs typeface="Times New Roman" panose="02020603050405020304" pitchFamily="18" charset="0"/>
              </a:rPr>
              <a:t>legal</a:t>
            </a:r>
            <a:r>
              <a:rPr lang="en-US" sz="1200" u="sng" spc="-100" dirty="0">
                <a:solidFill>
                  <a:srgbClr val="FF0000"/>
                </a:solidFill>
                <a:effectLst/>
                <a:ea typeface="Calibri" panose="020F0502020204030204" pitchFamily="34" charset="0"/>
                <a:cs typeface="Times New Roman" panose="02020603050405020304" pitchFamily="18" charset="0"/>
              </a:rPr>
              <a:t> </a:t>
            </a:r>
            <a:r>
              <a:rPr lang="en-US" sz="1200" u="sng" spc="-5" dirty="0">
                <a:solidFill>
                  <a:srgbClr val="FF0000"/>
                </a:solidFill>
                <a:effectLst/>
                <a:ea typeface="Calibri" panose="020F0502020204030204" pitchFamily="34" charset="0"/>
                <a:cs typeface="Times New Roman" panose="02020603050405020304" pitchFamily="18" charset="0"/>
              </a:rPr>
              <a:t>attire</a:t>
            </a:r>
            <a:r>
              <a:rPr lang="en-US" sz="1200" spc="-10" dirty="0">
                <a:solidFill>
                  <a:srgbClr val="231F20"/>
                </a:solidFill>
                <a:effectLst/>
                <a:ea typeface="Calibri" panose="020F0502020204030204" pitchFamily="34" charset="0"/>
                <a:cs typeface="Times New Roman" panose="02020603050405020304" pitchFamily="18" charset="0"/>
              </a:rPr>
              <a:t>;</a:t>
            </a:r>
            <a:endParaRPr lang="en-US" sz="1200" dirty="0">
              <a:effectLst/>
              <a:ea typeface="Calibri" panose="020F0502020204030204" pitchFamily="34" charset="0"/>
              <a:cs typeface="Times New Roman" panose="02020603050405020304" pitchFamily="18" charset="0"/>
            </a:endParaRPr>
          </a:p>
          <a:p>
            <a:pPr marL="349250" marR="113030" indent="-349250">
              <a:lnSpc>
                <a:spcPct val="90000"/>
              </a:lnSpc>
              <a:spcBef>
                <a:spcPts val="105"/>
              </a:spcBef>
              <a:spcAft>
                <a:spcPts val="0"/>
              </a:spcAft>
            </a:pPr>
            <a:r>
              <a:rPr lang="en-US" sz="1200" dirty="0">
                <a:solidFill>
                  <a:srgbClr val="231F20"/>
                </a:solidFill>
                <a:effectLst/>
                <a:ea typeface="Helvetica Condensed"/>
                <a:cs typeface="Helvetica Condensed"/>
              </a:rPr>
              <a:t>	2.  W</a:t>
            </a:r>
            <a:r>
              <a:rPr lang="en-US" sz="1200" dirty="0">
                <a:solidFill>
                  <a:srgbClr val="231F20"/>
                </a:solidFill>
                <a:effectLst/>
                <a:ea typeface="Calibri" panose="020F0502020204030204" pitchFamily="34" charset="0"/>
                <a:cs typeface="Times New Roman" panose="02020603050405020304" pitchFamily="18" charset="0"/>
              </a:rPr>
              <a:t>hen</a:t>
            </a:r>
            <a:r>
              <a:rPr lang="en-US" sz="1200" spc="-7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observed</a:t>
            </a:r>
            <a:r>
              <a:rPr lang="en-US" sz="1200" spc="-7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after</a:t>
            </a:r>
            <a:r>
              <a:rPr lang="en-US" sz="1200" spc="-7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the</a:t>
            </a:r>
            <a:r>
              <a:rPr lang="en-US" sz="1200" spc="-75" dirty="0">
                <a:solidFill>
                  <a:srgbClr val="231F20"/>
                </a:solidFill>
                <a:effectLst/>
                <a:ea typeface="Calibri" panose="020F0502020204030204" pitchFamily="34" charset="0"/>
                <a:cs typeface="Times New Roman" panose="02020603050405020304" pitchFamily="18" charset="0"/>
              </a:rPr>
              <a:t> </a:t>
            </a:r>
            <a:r>
              <a:rPr lang="en-US" sz="1200" spc="-10" dirty="0">
                <a:solidFill>
                  <a:srgbClr val="231F20"/>
                </a:solidFill>
                <a:effectLst/>
                <a:ea typeface="Calibri" panose="020F0502020204030204" pitchFamily="34" charset="0"/>
                <a:cs typeface="Times New Roman" panose="02020603050405020304" pitchFamily="18" charset="0"/>
              </a:rPr>
              <a:t>heat/dive</a:t>
            </a:r>
            <a:r>
              <a:rPr lang="en-US" sz="1200" spc="-7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officially begins … disqualify</a:t>
            </a:r>
            <a:r>
              <a:rPr lang="en-US" sz="1200" spc="-7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the</a:t>
            </a:r>
            <a:r>
              <a:rPr lang="en-US" sz="1200" spc="-7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competitor</a:t>
            </a:r>
            <a:r>
              <a:rPr lang="en-US" sz="1200" spc="-4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at</a:t>
            </a:r>
            <a:r>
              <a:rPr lang="en-US" sz="1200" spc="-4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the</a:t>
            </a:r>
            <a:r>
              <a:rPr lang="en-US" sz="1200" spc="-4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completion</a:t>
            </a:r>
            <a:r>
              <a:rPr lang="en-US" sz="1200" spc="-4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of</a:t>
            </a:r>
            <a:r>
              <a:rPr lang="en-US" sz="1200" spc="-4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the</a:t>
            </a:r>
            <a:r>
              <a:rPr lang="en-US" sz="1200" spc="-4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heat/dive;</a:t>
            </a:r>
            <a:r>
              <a:rPr lang="en-US" sz="1200" spc="-4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nullify</a:t>
            </a:r>
            <a:r>
              <a:rPr lang="en-US" sz="1200" spc="-3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the</a:t>
            </a:r>
            <a:r>
              <a:rPr lang="en-US" sz="1200" spc="-4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competitor's</a:t>
            </a:r>
            <a:r>
              <a:rPr lang="en-US" sz="1200" spc="-4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performance</a:t>
            </a:r>
            <a:br>
              <a:rPr lang="en-US" sz="1200" dirty="0">
                <a:solidFill>
                  <a:srgbClr val="231F20"/>
                </a:solidFill>
                <a:effectLst/>
                <a:ea typeface="Calibri" panose="020F0502020204030204" pitchFamily="34" charset="0"/>
                <a:cs typeface="Times New Roman" panose="02020603050405020304" pitchFamily="18" charset="0"/>
              </a:rPr>
            </a:br>
            <a:r>
              <a:rPr lang="en-US" sz="1200" spc="-10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time/score</a:t>
            </a:r>
            <a:r>
              <a:rPr lang="en-US" sz="1200" spc="-9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and</a:t>
            </a:r>
            <a:r>
              <a:rPr lang="en-US" sz="1200" spc="-10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the</a:t>
            </a:r>
            <a:r>
              <a:rPr lang="en-US" sz="1200" spc="-9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competitor</a:t>
            </a:r>
            <a:r>
              <a:rPr lang="en-US" sz="1200" spc="-9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shall</a:t>
            </a:r>
            <a:r>
              <a:rPr lang="en-US" sz="1200" spc="-10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not</a:t>
            </a:r>
            <a:r>
              <a:rPr lang="en-US" sz="1200" spc="-9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be</a:t>
            </a:r>
            <a:r>
              <a:rPr lang="en-US" sz="1200" spc="-10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eligible</a:t>
            </a:r>
            <a:r>
              <a:rPr lang="en-US" sz="1200" spc="-9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for</a:t>
            </a:r>
            <a:r>
              <a:rPr lang="en-US" sz="1200" spc="-95"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further competition</a:t>
            </a:r>
            <a:r>
              <a:rPr lang="en-US" sz="1200" spc="-9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until</a:t>
            </a:r>
            <a:r>
              <a:rPr lang="en-US" sz="1200" spc="-80" dirty="0">
                <a:solidFill>
                  <a:srgbClr val="231F20"/>
                </a:solidFill>
                <a:effectLst/>
                <a:ea typeface="Calibri" panose="020F0502020204030204" pitchFamily="34" charset="0"/>
                <a:cs typeface="Times New Roman" panose="02020603050405020304" pitchFamily="18" charset="0"/>
              </a:rPr>
              <a:t> </a:t>
            </a:r>
            <a:r>
              <a:rPr lang="en-US" sz="1200" dirty="0">
                <a:solidFill>
                  <a:srgbClr val="231F20"/>
                </a:solidFill>
                <a:effectLst/>
                <a:ea typeface="Calibri" panose="020F0502020204030204" pitchFamily="34" charset="0"/>
                <a:cs typeface="Times New Roman" panose="02020603050405020304" pitchFamily="18" charset="0"/>
              </a:rPr>
              <a:t>in</a:t>
            </a:r>
            <a:r>
              <a:rPr lang="en-US" sz="1200" spc="-90" dirty="0">
                <a:solidFill>
                  <a:srgbClr val="231F20"/>
                </a:solidFill>
                <a:effectLst/>
                <a:ea typeface="Calibri" panose="020F0502020204030204" pitchFamily="34" charset="0"/>
                <a:cs typeface="Times New Roman" panose="02020603050405020304" pitchFamily="18" charset="0"/>
              </a:rPr>
              <a:t> </a:t>
            </a:r>
            <a:r>
              <a:rPr lang="en-US" sz="1200" u="sng" dirty="0">
                <a:solidFill>
                  <a:srgbClr val="FF0000"/>
                </a:solidFill>
                <a:effectLst/>
                <a:ea typeface="Calibri" panose="020F0502020204030204" pitchFamily="34" charset="0"/>
                <a:cs typeface="Times New Roman" panose="02020603050405020304" pitchFamily="18" charset="0"/>
              </a:rPr>
              <a:t>legal</a:t>
            </a:r>
            <a:r>
              <a:rPr lang="en-US" sz="1200" u="sng" spc="-100" dirty="0">
                <a:solidFill>
                  <a:srgbClr val="FF0000"/>
                </a:solidFill>
                <a:effectLst/>
                <a:ea typeface="Calibri" panose="020F0502020204030204" pitchFamily="34" charset="0"/>
                <a:cs typeface="Times New Roman" panose="02020603050405020304" pitchFamily="18" charset="0"/>
              </a:rPr>
              <a:t> </a:t>
            </a:r>
            <a:r>
              <a:rPr lang="en-US" sz="1200" u="sng" spc="-5" dirty="0">
                <a:solidFill>
                  <a:srgbClr val="FF0000"/>
                </a:solidFill>
                <a:effectLst/>
                <a:ea typeface="Calibri" panose="020F0502020204030204" pitchFamily="34" charset="0"/>
                <a:cs typeface="Times New Roman" panose="02020603050405020304" pitchFamily="18" charset="0"/>
              </a:rPr>
              <a:t>attire</a:t>
            </a:r>
            <a:r>
              <a:rPr lang="en-US" sz="1200" spc="-90" dirty="0">
                <a:solidFill>
                  <a:srgbClr val="231F20"/>
                </a:solidFill>
                <a:effectLst/>
                <a:latin typeface="+mn-lt"/>
                <a:ea typeface="Calibri" panose="020F0502020204030204" pitchFamily="34" charset="0"/>
                <a:cs typeface="Times New Roman" panose="02020603050405020304" pitchFamily="18" charset="0"/>
              </a:rPr>
              <a:t>.</a:t>
            </a:r>
            <a:r>
              <a:rPr lang="en-US" sz="1200" dirty="0">
                <a:solidFill>
                  <a:srgbClr val="231F20"/>
                </a:solidFill>
                <a:effectLst/>
                <a:latin typeface="+mn-lt"/>
                <a:ea typeface="Helvetica Condensed"/>
                <a:cs typeface="Helvetica Condensed"/>
              </a:rPr>
              <a:t> </a:t>
            </a:r>
            <a:endParaRPr lang="en-US" sz="1200" spc="-30" dirty="0">
              <a:effectLst/>
              <a:latin typeface="+mn-lt"/>
              <a:ea typeface="Helvetica Condensed"/>
              <a:cs typeface="Helvetica Condensed"/>
            </a:endParaRPr>
          </a:p>
          <a:p>
            <a:endParaRPr lang="en-US" b="1" dirty="0"/>
          </a:p>
          <a:p>
            <a:r>
              <a:rPr lang="en-US" b="1" dirty="0"/>
              <a:t>Rationale:</a:t>
            </a:r>
            <a:r>
              <a:rPr lang="en-US" dirty="0"/>
              <a:t> The change aligns the penalty language with the rule language.</a:t>
            </a:r>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25</a:t>
            </a:fld>
            <a:endParaRPr lang="en-US"/>
          </a:p>
        </p:txBody>
      </p:sp>
    </p:spTree>
    <p:extLst>
      <p:ext uri="{BB962C8B-B14F-4D97-AF65-F5344CB8AC3E}">
        <p14:creationId xmlns:p14="http://schemas.microsoft.com/office/powerpoint/2010/main" val="20550986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Rules 4-1-1, 4-4, 4-4-1, 4-4-2, 4-5-3, 4-7:</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1"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SECTION 4</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b="1"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STROKE </a:t>
            </a:r>
            <a:r>
              <a:rPr lang="en-US" sz="12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JUDGES</a:t>
            </a:r>
            <a:r>
              <a:rPr lang="en-US" sz="1200" b="1" u="non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br>
              <a:rPr lang="en-US" sz="1200" b="1" u="non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b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For</a:t>
            </a:r>
            <a:r>
              <a:rPr lang="en-US" sz="1200" spc="-10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championship</a:t>
            </a:r>
            <a:r>
              <a:rPr lang="en-US" sz="1200" spc="-10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meets,</a:t>
            </a:r>
            <a:r>
              <a:rPr lang="en-US" sz="1200" spc="-10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there</a:t>
            </a:r>
            <a:r>
              <a:rPr lang="en-US" sz="1200" spc="-11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shall</a:t>
            </a:r>
            <a:r>
              <a:rPr lang="en-US" sz="1200" spc="-10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be</a:t>
            </a:r>
            <a:r>
              <a:rPr lang="en-US" sz="1200" spc="-10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at</a:t>
            </a:r>
            <a:r>
              <a:rPr lang="en-US" sz="1200" spc="-1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spc="-1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least</a:t>
            </a:r>
            <a:r>
              <a:rPr lang="en-US" sz="1200" spc="-10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two</a:t>
            </a:r>
            <a:r>
              <a:rPr lang="en-US" sz="1200" spc="-10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stroke</a:t>
            </a:r>
            <a:r>
              <a:rPr lang="en-US" sz="1200" spc="-10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u="sng" spc="-1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judges</a:t>
            </a:r>
            <a:r>
              <a:rPr lang="en-US" sz="1200" spc="-1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one</a:t>
            </a:r>
            <a:r>
              <a:rPr lang="en-US" sz="1200" spc="-13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positioned</a:t>
            </a:r>
            <a:r>
              <a:rPr lang="en-US" sz="1200" spc="-13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on</a:t>
            </a:r>
            <a:r>
              <a:rPr lang="en-US" sz="1200" spc="-13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each</a:t>
            </a:r>
            <a:r>
              <a:rPr lang="en-US" sz="1200" spc="-13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side</a:t>
            </a:r>
            <a:r>
              <a:rPr lang="en-US" sz="1200" spc="-13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of</a:t>
            </a:r>
            <a:r>
              <a:rPr lang="en-US" sz="1200" spc="-13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the</a:t>
            </a:r>
            <a:r>
              <a:rPr lang="en-US" sz="1200" spc="-13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pool,</a:t>
            </a:r>
            <a:r>
              <a:rPr lang="en-US" sz="1200" spc="-13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each</a:t>
            </a:r>
            <a:r>
              <a:rPr lang="en-US" sz="1200" spc="-13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moving</a:t>
            </a:r>
            <a:r>
              <a:rPr lang="en-US" sz="1200" spc="-13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along</a:t>
            </a:r>
            <a:r>
              <a:rPr lang="en-US" sz="1200" spc="-13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the </a:t>
            </a:r>
            <a:r>
              <a:rPr lang="en-US" sz="1200" spc="-1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length</a:t>
            </a:r>
            <a:r>
              <a:rPr lang="en-US" sz="1200" spc="-13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of</a:t>
            </a:r>
            <a:r>
              <a:rPr lang="en-US" sz="1200" spc="-13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the</a:t>
            </a:r>
            <a:r>
              <a:rPr lang="en-US" sz="1200" spc="10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swimming</a:t>
            </a:r>
            <a:r>
              <a:rPr lang="en-US" sz="1200" spc="1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course.</a:t>
            </a: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a:t>
            </a:r>
            <a:r>
              <a:rPr lang="en-US" dirty="0"/>
              <a:t> </a:t>
            </a:r>
            <a:r>
              <a:rPr lang="en-US" sz="1200" dirty="0"/>
              <a:t>Changed stroke inspector to stroke judge to be consistent with other officials’ titles.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26</a:t>
            </a:fld>
            <a:endParaRPr lang="en-US"/>
          </a:p>
        </p:txBody>
      </p:sp>
    </p:spTree>
    <p:extLst>
      <p:ext uri="{BB962C8B-B14F-4D97-AF65-F5344CB8AC3E}">
        <p14:creationId xmlns:p14="http://schemas.microsoft.com/office/powerpoint/2010/main" val="2163718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Rules 6-2-2, 6-4-1b(3):</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t>6-1-2: </a:t>
            </a:r>
            <a:r>
              <a:rPr lang="en-US" sz="1800" dirty="0"/>
              <a:t>When using timing devices that calibrate to the thousandth of a second, the last decimal place shall be dropped </a:t>
            </a:r>
            <a:r>
              <a:rPr lang="en-US" sz="1800" dirty="0">
                <a:solidFill>
                  <a:srgbClr val="FF0000"/>
                </a:solidFill>
              </a:rPr>
              <a:t>so the official time reads in the </a:t>
            </a:r>
            <a:br>
              <a:rPr lang="en-US" sz="1800" dirty="0">
                <a:solidFill>
                  <a:srgbClr val="FF0000"/>
                </a:solidFill>
              </a:rPr>
            </a:br>
            <a:r>
              <a:rPr lang="en-US" sz="1800" dirty="0">
                <a:solidFill>
                  <a:srgbClr val="FF0000"/>
                </a:solidFill>
              </a:rPr>
              <a:t> 	hundredths.</a:t>
            </a:r>
          </a:p>
          <a:p>
            <a:r>
              <a:rPr lang="en-US" sz="1800" b="1" dirty="0"/>
              <a:t>6-2-2: </a:t>
            </a:r>
            <a:r>
              <a:rPr lang="en-US" sz="1800" dirty="0"/>
              <a:t>The digits representing thousandths of a second shall be dropped </a:t>
            </a:r>
            <a:r>
              <a:rPr lang="en-US" sz="1800" dirty="0">
                <a:solidFill>
                  <a:srgbClr val="FF0000"/>
                </a:solidFill>
              </a:rPr>
              <a:t>so the official time reads in the hundredths</a:t>
            </a:r>
            <a:r>
              <a:rPr lang="en-US" sz="1800" dirty="0"/>
              <a:t>.</a:t>
            </a:r>
          </a:p>
          <a:p>
            <a:r>
              <a:rPr lang="en-US" sz="1800" b="1" dirty="0"/>
              <a:t>6-4-1b(3): </a:t>
            </a:r>
            <a:r>
              <a:rPr lang="en-US" sz="1800" dirty="0"/>
              <a:t>The digits representing thousandths of a second shall be dropped </a:t>
            </a:r>
            <a:r>
              <a:rPr lang="en-US" sz="1800" dirty="0">
                <a:solidFill>
                  <a:srgbClr val="FF0000"/>
                </a:solidFill>
              </a:rPr>
              <a:t>so the official time reads in the hundredths</a:t>
            </a:r>
            <a:r>
              <a:rPr lang="en-US" sz="1800" dirty="0"/>
              <a:t>.</a:t>
            </a:r>
          </a:p>
          <a:p>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Rationale:</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change aligns wording consistent with Rule 6-1-2.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27</a:t>
            </a:fld>
            <a:endParaRPr lang="en-US"/>
          </a:p>
        </p:txBody>
      </p:sp>
    </p:spTree>
    <p:extLst>
      <p:ext uri="{BB962C8B-B14F-4D97-AF65-F5344CB8AC3E}">
        <p14:creationId xmlns:p14="http://schemas.microsoft.com/office/powerpoint/2010/main" val="2831210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 8-3-3: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The first swimmer of a relay team, once called to the starting platform by the </a:t>
            </a:r>
            <a:r>
              <a:rPr lang="en-US" sz="1200" dirty="0">
                <a:solidFill>
                  <a:srgbClr val="FF0000"/>
                </a:solidFill>
              </a:rPr>
              <a:t>referee’</a:t>
            </a:r>
            <a:r>
              <a:rPr lang="en-US" sz="1200" u="sng" dirty="0">
                <a:solidFill>
                  <a:srgbClr val="FF0000"/>
                </a:solidFill>
              </a:rPr>
              <a:t>s long whistle</a:t>
            </a:r>
            <a:r>
              <a:rPr lang="en-US" sz="1200" dirty="0"/>
              <a:t>, shall not change the swimming order in the relay event with any teammate.</a:t>
            </a:r>
          </a:p>
          <a:p>
            <a:r>
              <a:rPr lang="en-US" b="1" dirty="0"/>
              <a:t/>
            </a:r>
            <a:br>
              <a:rPr lang="en-US" b="1" dirty="0"/>
            </a:br>
            <a:r>
              <a:rPr lang="en-US" b="1" dirty="0"/>
              <a:t>Rationale: </a:t>
            </a:r>
            <a:r>
              <a:rPr lang="en-US" dirty="0"/>
              <a:t>Rule 1-4-3 defines when a race starts: A race officially begins when the swimmers are called to the starting platforms by the referee’s long whistle. The edit aligns the language of both rules.</a:t>
            </a:r>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28</a:t>
            </a:fld>
            <a:endParaRPr lang="en-US"/>
          </a:p>
        </p:txBody>
      </p:sp>
    </p:spTree>
    <p:extLst>
      <p:ext uri="{BB962C8B-B14F-4D97-AF65-F5344CB8AC3E}">
        <p14:creationId xmlns:p14="http://schemas.microsoft.com/office/powerpoint/2010/main" val="41661084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800" b="1" dirty="0">
                <a:solidFill>
                  <a:srgbClr val="00205B"/>
                </a:solidFill>
                <a:effectLst/>
                <a:highlight>
                  <a:srgbClr val="FFFF00"/>
                </a:highlight>
                <a:latin typeface="Arial" panose="020B0604020202020204" pitchFamily="34" charset="0"/>
                <a:ea typeface="Times New Roman" panose="02020603050405020304" pitchFamily="18" charset="0"/>
              </a:rPr>
              <a:t>Rules 9-6-1, 9-6-5:</a:t>
            </a:r>
            <a:br>
              <a:rPr lang="en-US" sz="1800" b="1" dirty="0">
                <a:solidFill>
                  <a:srgbClr val="00205B"/>
                </a:solidFill>
                <a:effectLst/>
                <a:highlight>
                  <a:srgbClr val="FFFF00"/>
                </a:highlight>
                <a:latin typeface="Arial" panose="020B0604020202020204" pitchFamily="34" charset="0"/>
                <a:ea typeface="Times New Roman" panose="02020603050405020304" pitchFamily="18" charset="0"/>
              </a:rPr>
            </a:br>
            <a:endParaRPr lang="en-US" sz="1800" b="1" dirty="0">
              <a:solidFill>
                <a:srgbClr val="00205B"/>
              </a:solidFill>
              <a:effectLst/>
              <a:highlight>
                <a:srgbClr val="FFFF00"/>
              </a:highlight>
              <a:latin typeface="Arial" panose="020B0604020202020204" pitchFamily="34" charset="0"/>
              <a:ea typeface="Times New Roman" panose="02020603050405020304" pitchFamily="18" charset="0"/>
            </a:endParaRPr>
          </a:p>
          <a:p>
            <a:pPr marL="285750" indent="-285750">
              <a:buFont typeface="Arial" panose="020B0604020202020204" pitchFamily="34" charset="0"/>
              <a:buChar char="•"/>
            </a:pPr>
            <a:r>
              <a:rPr lang="en-US" sz="1800" b="1" dirty="0">
                <a:solidFill>
                  <a:srgbClr val="00205B"/>
                </a:solidFill>
                <a:effectLst/>
                <a:highlight>
                  <a:srgbClr val="FFFF00"/>
                </a:highlight>
                <a:latin typeface="Arial" panose="020B0604020202020204" pitchFamily="34" charset="0"/>
                <a:ea typeface="Times New Roman" panose="02020603050405020304" pitchFamily="18" charset="0"/>
              </a:rPr>
              <a:t>9-6-1: </a:t>
            </a:r>
            <a:r>
              <a:rPr lang="en-US" sz="1800" dirty="0">
                <a:solidFill>
                  <a:srgbClr val="00205B"/>
                </a:solidFill>
                <a:effectLst/>
                <a:ea typeface="Times New Roman" panose="02020603050405020304" pitchFamily="18" charset="0"/>
              </a:rPr>
              <a:t>Judges may award 10 to 0 points for any dive, independent of the other </a:t>
            </a:r>
            <a:r>
              <a:rPr lang="en-US" sz="1800" strike="sngStrike" dirty="0">
                <a:solidFill>
                  <a:srgbClr val="00205B"/>
                </a:solidFill>
                <a:effectLst/>
                <a:ea typeface="Times New Roman" panose="02020603050405020304" pitchFamily="18" charset="0"/>
              </a:rPr>
              <a:t>officials</a:t>
            </a:r>
            <a:r>
              <a:rPr lang="en-US" sz="1800" dirty="0">
                <a:solidFill>
                  <a:srgbClr val="00205B"/>
                </a:solidFill>
                <a:effectLst/>
                <a:ea typeface="Times New Roman" panose="02020603050405020304" pitchFamily="18" charset="0"/>
              </a:rPr>
              <a:t> </a:t>
            </a:r>
            <a:r>
              <a:rPr lang="en-US" sz="1800" u="sng" dirty="0">
                <a:solidFill>
                  <a:srgbClr val="00205B"/>
                </a:solidFill>
                <a:effectLst/>
                <a:ea typeface="Times New Roman" panose="02020603050405020304" pitchFamily="18" charset="0"/>
              </a:rPr>
              <a:t>judges</a:t>
            </a:r>
            <a:r>
              <a:rPr lang="en-US" sz="1800" dirty="0">
                <a:solidFill>
                  <a:srgbClr val="00205B"/>
                </a:solidFill>
                <a:effectLst/>
                <a:ea typeface="Times New Roman" panose="02020603050405020304" pitchFamily="18" charset="0"/>
              </a:rPr>
              <a:t>, </a:t>
            </a:r>
            <a:r>
              <a:rPr lang="en-US" sz="1800" dirty="0">
                <a:solidFill>
                  <a:srgbClr val="00205B"/>
                </a:solidFill>
                <a:ea typeface="Times New Roman" panose="02020603050405020304" pitchFamily="18" charset="0"/>
              </a:rPr>
              <a:t>except when the diving referee instructs the judging panel to award a maximum point value for an unsatisfactory or failed dive.</a:t>
            </a:r>
            <a:endParaRPr lang="en-US" sz="1800" dirty="0">
              <a:solidFill>
                <a:srgbClr val="00205B"/>
              </a:solidFill>
              <a:effectLst/>
              <a:ea typeface="Times New Roman" panose="02020603050405020304" pitchFamily="18" charset="0"/>
            </a:endParaRPr>
          </a:p>
          <a:p>
            <a:endParaRPr lang="en-US" sz="1800" dirty="0">
              <a:solidFill>
                <a:srgbClr val="00205B"/>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205B"/>
                </a:solidFill>
                <a:ea typeface="Times New Roman" panose="02020603050405020304" pitchFamily="18" charset="0"/>
              </a:rPr>
              <a:t>Rationale</a:t>
            </a:r>
            <a:r>
              <a:rPr lang="en-US" sz="1800" dirty="0">
                <a:solidFill>
                  <a:srgbClr val="00205B"/>
                </a:solidFill>
                <a:ea typeface="Times New Roman" panose="02020603050405020304" pitchFamily="18" charset="0"/>
              </a:rPr>
              <a:t>: J</a:t>
            </a:r>
            <a:r>
              <a:rPr lang="en-US" sz="1800" dirty="0">
                <a:solidFill>
                  <a:srgbClr val="00205B"/>
                </a:solidFill>
                <a:effectLst/>
                <a:highlight>
                  <a:srgbClr val="FFFF00"/>
                </a:highlight>
                <a:latin typeface="Arial" panose="020B0604020202020204" pitchFamily="34" charset="0"/>
                <a:ea typeface="Times New Roman" panose="02020603050405020304" pitchFamily="18" charset="0"/>
              </a:rPr>
              <a:t>udges are not always officials in high school diving.</a:t>
            </a:r>
          </a:p>
          <a:p>
            <a:endParaRPr lang="en-US" sz="1800" dirty="0">
              <a:solidFill>
                <a:srgbClr val="00205B"/>
              </a:solidFill>
              <a:effectLst/>
              <a:highlight>
                <a:srgbClr val="FFFF00"/>
              </a:highlight>
              <a:latin typeface="Arial" panose="020B0604020202020204" pitchFamily="34" charset="0"/>
              <a:ea typeface="Times New Roman" panose="02020603050405020304" pitchFamily="18" charset="0"/>
            </a:endParaRP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800" b="1" dirty="0">
                <a:solidFill>
                  <a:srgbClr val="00205B"/>
                </a:solidFill>
                <a:effectLst/>
                <a:highlight>
                  <a:srgbClr val="FFFF00"/>
                </a:highlight>
                <a:latin typeface="Arial" panose="020B0604020202020204" pitchFamily="34" charset="0"/>
                <a:ea typeface="Times New Roman" panose="02020603050405020304" pitchFamily="18" charset="0"/>
              </a:rPr>
              <a:t>9-6-5: </a:t>
            </a:r>
            <a:r>
              <a:rPr lang="en-US" sz="1800" dirty="0">
                <a:solidFill>
                  <a:srgbClr val="00205B"/>
                </a:solidFill>
                <a:effectLst/>
                <a:ea typeface="Times New Roman" panose="02020603050405020304" pitchFamily="18" charset="0"/>
              </a:rPr>
              <a:t>The scorer shall list the award given each dive by each judge </a:t>
            </a:r>
            <a:r>
              <a:rPr lang="en-US" sz="1800" u="sng" dirty="0">
                <a:solidFill>
                  <a:srgbClr val="00205B"/>
                </a:solidFill>
                <a:effectLst/>
                <a:ea typeface="Times New Roman" panose="02020603050405020304" pitchFamily="18" charset="0"/>
              </a:rPr>
              <a:t>in the proper order</a:t>
            </a:r>
            <a:r>
              <a:rPr lang="en-US" sz="1800" dirty="0">
                <a:solidFill>
                  <a:srgbClr val="00205B"/>
                </a:solidFill>
                <a:effectLst/>
                <a:ea typeface="Times New Roman" panose="02020603050405020304" pitchFamily="18" charset="0"/>
              </a:rPr>
              <a:t>…</a:t>
            </a:r>
          </a:p>
          <a:p>
            <a:endParaRPr lang="en-US" sz="1800" dirty="0">
              <a:solidFill>
                <a:srgbClr val="00205B"/>
              </a:solidFill>
              <a:effectLst/>
              <a:highlight>
                <a:srgbClr val="FFFF00"/>
              </a:highlight>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00205B"/>
                </a:solidFill>
                <a:effectLst/>
                <a:highlight>
                  <a:srgbClr val="FFFF00"/>
                </a:highlight>
                <a:latin typeface="Arial" panose="020B0604020202020204" pitchFamily="34" charset="0"/>
                <a:ea typeface="Times New Roman" panose="02020603050405020304" pitchFamily="18" charset="0"/>
              </a:rPr>
              <a:t>Rationale:</a:t>
            </a:r>
            <a:r>
              <a:rPr lang="en-US" sz="1200" dirty="0">
                <a:solidFill>
                  <a:srgbClr val="00205B"/>
                </a:solidFill>
                <a:effectLst/>
                <a:highlight>
                  <a:srgbClr val="FFFF00"/>
                </a:highlight>
                <a:latin typeface="Arial" panose="020B0604020202020204" pitchFamily="34" charset="0"/>
                <a:ea typeface="Times New Roman" panose="02020603050405020304" pitchFamily="18" charset="0"/>
              </a:rPr>
              <a:t> the purpose of recording the scores is to be able to go back and verify the scores given. This isn't possible if the scores are not recorded in the proper order.</a:t>
            </a:r>
            <a:endParaRPr lang="en-US" dirty="0">
              <a:solidFill>
                <a:srgbClr val="00205B"/>
              </a:solidFill>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29</a:t>
            </a:fld>
            <a:endParaRPr lang="en-US"/>
          </a:p>
        </p:txBody>
      </p:sp>
    </p:spTree>
    <p:extLst>
      <p:ext uri="{BB962C8B-B14F-4D97-AF65-F5344CB8AC3E}">
        <p14:creationId xmlns:p14="http://schemas.microsoft.com/office/powerpoint/2010/main" val="34152739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Rule 9-8-2d: </a:t>
            </a:r>
          </a:p>
          <a:p>
            <a:pPr marL="171450" indent="-171450">
              <a:buFont typeface="Arial" panose="020B0604020202020204" pitchFamily="34" charset="0"/>
              <a:buChar char="•"/>
            </a:pPr>
            <a:r>
              <a:rPr lang="en-US" sz="1200" b="1" dirty="0"/>
              <a:t>ART. 2 . . . </a:t>
            </a:r>
            <a:r>
              <a:rPr lang="en-US" sz="1200" dirty="0"/>
              <a:t>Each diving judge shall deduct ½ -2 points for:</a:t>
            </a:r>
          </a:p>
          <a:p>
            <a:pPr marL="0" indent="0">
              <a:buNone/>
            </a:pPr>
            <a:r>
              <a:rPr lang="en-US" sz="1200" dirty="0"/>
              <a:t>     d.  Spreading the knees </a:t>
            </a:r>
            <a:r>
              <a:rPr lang="en-US" sz="1200" u="sng" dirty="0">
                <a:solidFill>
                  <a:srgbClr val="FF0000"/>
                </a:solidFill>
              </a:rPr>
              <a:t>wider than the shoulders</a:t>
            </a:r>
            <a:r>
              <a:rPr lang="en-US" sz="1200" dirty="0">
                <a:solidFill>
                  <a:schemeClr val="tx1">
                    <a:lumMod val="50000"/>
                  </a:schemeClr>
                </a:solidFill>
              </a:rPr>
              <a:t> in the tuck position.</a:t>
            </a:r>
          </a:p>
          <a:p>
            <a:pPr marL="0" indent="0">
              <a:buNone/>
            </a:pPr>
            <a:endParaRPr lang="en-US" sz="1200" u="sng" dirty="0">
              <a:solidFill>
                <a:schemeClr val="tx1">
                  <a:lumMod val="50000"/>
                </a:schemeClr>
              </a:solidFill>
            </a:endParaRPr>
          </a:p>
          <a:p>
            <a:pPr marL="0" indent="0">
              <a:buNone/>
            </a:pPr>
            <a:r>
              <a:rPr lang="en-US" sz="1200" b="1" u="none" dirty="0">
                <a:solidFill>
                  <a:schemeClr val="tx1">
                    <a:lumMod val="50000"/>
                  </a:schemeClr>
                </a:solidFill>
              </a:rPr>
              <a:t>Rationale: </a:t>
            </a:r>
            <a:r>
              <a:rPr lang="en-US" sz="1200" b="0" u="none" dirty="0">
                <a:solidFill>
                  <a:schemeClr val="tx1">
                    <a:lumMod val="50000"/>
                  </a:schemeClr>
                </a:solidFill>
              </a:rPr>
              <a:t>Language clarifies what constitutes a judge’s deduction of ½ - 2 points.</a:t>
            </a:r>
            <a:endParaRPr lang="en-US" sz="1200" b="1" u="sng" dirty="0">
              <a:solidFill>
                <a:srgbClr val="FF0000"/>
              </a:solidFill>
            </a:endParaRPr>
          </a:p>
          <a:p>
            <a:endParaRPr lang="en-US" b="1"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30</a:t>
            </a:fld>
            <a:endParaRPr lang="en-US"/>
          </a:p>
        </p:txBody>
      </p:sp>
    </p:spTree>
    <p:extLst>
      <p:ext uri="{BB962C8B-B14F-4D97-AF65-F5344CB8AC3E}">
        <p14:creationId xmlns:p14="http://schemas.microsoft.com/office/powerpoint/2010/main" val="23479157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sz="1200" b="1" dirty="0">
                <a:latin typeface="+mn-lt"/>
              </a:rPr>
              <a:t>State Adoption Table</a:t>
            </a:r>
          </a:p>
          <a:p>
            <a:pPr marL="342900" indent="-342900">
              <a:buFont typeface="Arial" panose="020B0604020202020204" pitchFamily="34" charset="0"/>
              <a:buChar char="•"/>
            </a:pPr>
            <a:r>
              <a:rPr lang="en-US" sz="1200" dirty="0">
                <a:latin typeface="+mn-lt"/>
              </a:rPr>
              <a:t>New to the 2021-22 Swimming and Diving Rules Book is this State Association Adoption Chart found on page 91.</a:t>
            </a:r>
          </a:p>
          <a:p>
            <a:pPr marL="342900" indent="-342900">
              <a:buFont typeface="Arial" panose="020B0604020202020204" pitchFamily="34" charset="0"/>
              <a:buChar char="•"/>
            </a:pPr>
            <a:r>
              <a:rPr lang="en-US" sz="1200" dirty="0">
                <a:latin typeface="+mn-lt"/>
              </a:rPr>
              <a:t>The chart identifies all allowable state association adoptions found within the rules book – providing a summary of the rule and rules references.</a:t>
            </a:r>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31</a:t>
            </a:fld>
            <a:endParaRPr lang="en-US"/>
          </a:p>
        </p:txBody>
      </p:sp>
    </p:spTree>
    <p:extLst>
      <p:ext uri="{BB962C8B-B14F-4D97-AF65-F5344CB8AC3E}">
        <p14:creationId xmlns:p14="http://schemas.microsoft.com/office/powerpoint/2010/main" val="26687772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a:effectLst/>
                <a:latin typeface="Calibri" panose="020F0502020204030204" pitchFamily="34" charset="0"/>
                <a:ea typeface="Calibri" panose="020F0502020204030204" pitchFamily="34" charset="0"/>
                <a:cs typeface="Calibri" panose="020F0502020204030204" pitchFamily="34" charset="0"/>
              </a:rPr>
              <a:t>Suggested Meet Warm-Up Procedures</a:t>
            </a:r>
            <a:br>
              <a:rPr lang="en-US" sz="1800" b="1">
                <a:effectLst/>
                <a:latin typeface="Calibri" panose="020F0502020204030204" pitchFamily="34" charset="0"/>
                <a:ea typeface="Calibri" panose="020F0502020204030204" pitchFamily="34" charset="0"/>
                <a:cs typeface="Calibri" panose="020F0502020204030204" pitchFamily="34" charset="0"/>
              </a:rPr>
            </a:br>
            <a:r>
              <a:rPr lang="en-US" sz="1800">
                <a:effectLst/>
                <a:latin typeface="Calibri" panose="020F0502020204030204" pitchFamily="34" charset="0"/>
                <a:ea typeface="Calibri" panose="020F0502020204030204" pitchFamily="34" charset="0"/>
                <a:cs typeface="Calibri" panose="020F0502020204030204" pitchFamily="34" charset="0"/>
              </a:rPr>
              <a:t>The NFHS Swimming and Diving Rules Committee recommends schools follow the Meet Warm-up Procedures located on page 5 of the rules book. It is vitally important to review appropriate s</a:t>
            </a:r>
            <a:r>
              <a:rPr lang="en-US" sz="1800">
                <a:effectLst/>
                <a:latin typeface="Calibri" panose="020F0502020204030204" pitchFamily="34" charset="0"/>
                <a:ea typeface="Calibri" panose="020F0502020204030204" pitchFamily="34" charset="0"/>
                <a:cs typeface="Times New Roman" panose="02020603050405020304" pitchFamily="18" charset="0"/>
              </a:rPr>
              <a:t>upervision protocol, safety suggestions, proper management of pace/sprint lanes, lane selection and other pertinent issues to aid in organizing warmups to ensure a safe, healthy and sportsmanlike environment. It is important each school maintains an established warm-up procedure that focuses on risk minimization and communicates that procedure to visiting schools/teams. Coaches should insist that their athletes always follow the rules and site procedures for warm-ups to provide an environment free of unnecessary injuries. This includes lane occupancy and number of athletes in the water at one time.</a:t>
            </a:r>
          </a:p>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33</a:t>
            </a:fld>
            <a:endParaRPr lang="en-US"/>
          </a:p>
        </p:txBody>
      </p:sp>
    </p:spTree>
    <p:extLst>
      <p:ext uri="{BB962C8B-B14F-4D97-AF65-F5344CB8AC3E}">
        <p14:creationId xmlns:p14="http://schemas.microsoft.com/office/powerpoint/2010/main" val="3648437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a:lnSpc>
                <a:spcPts val="1060"/>
              </a:lnSpc>
              <a:spcBef>
                <a:spcPts val="45"/>
              </a:spcBef>
              <a:spcAft>
                <a:spcPts val="0"/>
              </a:spcAft>
            </a:pPr>
            <a:r>
              <a:rPr lang="en-US" sz="1800" b="1">
                <a:effectLst/>
                <a:latin typeface="Calibri" panose="020F0502020204030204" pitchFamily="34" charset="0"/>
                <a:ea typeface="Helvetica Condensed"/>
                <a:cs typeface="Helvetica Condensed"/>
              </a:rPr>
              <a:t>Responsibility of Official, Competitor and Lap Counter in Distance Events </a:t>
            </a:r>
            <a:endParaRPr lang="en-US" sz="1800">
              <a:effectLst/>
              <a:latin typeface="Helvetica Condensed"/>
              <a:ea typeface="Helvetica Condensed"/>
              <a:cs typeface="Helvetica Condensed"/>
            </a:endParaRPr>
          </a:p>
          <a:p>
            <a:pPr marL="0" marR="0">
              <a:spcBef>
                <a:spcPts val="0"/>
              </a:spcBef>
              <a:spcAft>
                <a:spcPts val="1000"/>
              </a:spcAft>
            </a:pPr>
            <a:r>
              <a:rPr lang="en-US" sz="1800">
                <a:effectLst/>
                <a:latin typeface="Calibri" panose="020F0502020204030204" pitchFamily="34" charset="0"/>
                <a:ea typeface="Calibri" panose="020F0502020204030204" pitchFamily="34" charset="0"/>
                <a:cs typeface="Times New Roman" panose="02020603050405020304" pitchFamily="18" charset="0"/>
              </a:rPr>
              <a:t>When lap counter malfunctions (i.e., the lap counting device is inadvertently dropped into the water or an incorrect count is shown), it is the responsibility of the competitor to know the lap count and complete the prescribed distance. However, if the lap counter</a:t>
            </a:r>
            <a:r>
              <a:rPr lang="en-US" sz="1800" b="1" i="1">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aids the competitor, violates deck position or interferes with the competition, the competitor in that lane shall be disqualified. All competitors of the team in the race shall be disqualified if the lap counter enters the water in accordance with Rule 3, Article 4 and penalties. In the case of the starter sounding the warning device at an incorrect time, the referee has the authority to intervene. Swimmers may be instructed to swim additional distance to complete the race; if no other remedy is usable, the referee may order the race to be re-swum when there is obvious unfairness caused by outside factors. The competitor shall not be penalized for circumstances out of the competitor’s control.</a:t>
            </a:r>
          </a:p>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34</a:t>
            </a:fld>
            <a:endParaRPr lang="en-US"/>
          </a:p>
        </p:txBody>
      </p:sp>
    </p:spTree>
    <p:extLst>
      <p:ext uri="{BB962C8B-B14F-4D97-AF65-F5344CB8AC3E}">
        <p14:creationId xmlns:p14="http://schemas.microsoft.com/office/powerpoint/2010/main" val="42682990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a:effectLst/>
                <a:latin typeface="Calibri" panose="020F0502020204030204" pitchFamily="34" charset="0"/>
                <a:ea typeface="Calibri" panose="020F0502020204030204" pitchFamily="34" charset="0"/>
                <a:cs typeface="Times New Roman" panose="02020603050405020304" pitchFamily="18" charset="0"/>
              </a:rPr>
              <a:t>Updating Diving Rules</a:t>
            </a:r>
            <a:br>
              <a:rPr lang="en-US" sz="1800" b="1">
                <a:effectLst/>
                <a:latin typeface="Calibri" panose="020F0502020204030204" pitchFamily="34" charset="0"/>
                <a:ea typeface="Calibri" panose="020F0502020204030204" pitchFamily="34" charset="0"/>
                <a:cs typeface="Times New Roman" panose="02020603050405020304" pitchFamily="18" charset="0"/>
              </a:rPr>
            </a:br>
            <a:r>
              <a:rPr lang="en-US" sz="1800">
                <a:effectLst/>
                <a:latin typeface="Calibri" panose="020F0502020204030204" pitchFamily="34" charset="0"/>
                <a:ea typeface="Calibri" panose="020F0502020204030204" pitchFamily="34" charset="0"/>
                <a:cs typeface="Times New Roman" panose="02020603050405020304" pitchFamily="18" charset="0"/>
              </a:rPr>
              <a:t>Several rules pertaining to diving were updated, clarified, and enhanced to promote participation and risk minimization. Forward standing takeoffs are now permitted, which provides an opportunity for divers who are learning new skills to participate in the competitive environment earlier. This concept speaks to the NFHS education-based philosophy. Permitting use of temporary adhesives and promotion of diving warmup between sessions during championship meets minimizes risk to the competitor; clarification of protocol if the dive is announced incorrectly and provides the diver options for corrective action. </a:t>
            </a:r>
          </a:p>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35</a:t>
            </a:fld>
            <a:endParaRPr lang="en-US"/>
          </a:p>
        </p:txBody>
      </p:sp>
    </p:spTree>
    <p:extLst>
      <p:ext uri="{BB962C8B-B14F-4D97-AF65-F5344CB8AC3E}">
        <p14:creationId xmlns:p14="http://schemas.microsoft.com/office/powerpoint/2010/main" val="8208438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36</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xmlns="" id="{29254CED-E021-4BFC-BCBC-BCC006DB53C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xmlns="" id="{EB6E3B54-C298-4E01-BBB2-BCAA055EA4E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55000" lnSpcReduction="20000"/>
          </a:bodyPr>
          <a:lstStyle/>
          <a:p>
            <a:r>
              <a:rPr lang="en-US" altLang="en-US" b="1"/>
              <a:t>OFFICIALS EDUCATION</a:t>
            </a:r>
          </a:p>
          <a:p>
            <a:r>
              <a:rPr lang="en-US" altLang="en-US"/>
              <a:t>Every opportunity should be taken to improve upon officiating.  Clinics, course work, observations, video review, and association meetings should all be considered when attempting to improve one’s skills in officiating.  The NFHS has provided opportunities for officials and prospective officials to take courses and to review video to support learning and developing officiating skills.</a:t>
            </a:r>
          </a:p>
          <a:p>
            <a:endParaRPr lang="en-US" altLang="en-US" sz="800"/>
          </a:p>
          <a:p>
            <a:r>
              <a:rPr lang="en-US" altLang="en-US"/>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a:t>
            </a:r>
            <a:r>
              <a:rPr lang="en-US" sz="1200" i="0">
                <a:solidFill>
                  <a:srgbClr val="FF0000"/>
                </a:solidFill>
                <a:effectLst/>
                <a:latin typeface="Calibri" panose="020F0502020204030204" pitchFamily="34" charset="0"/>
                <a:ea typeface="Calibri" panose="020F0502020204030204" pitchFamily="34" charset="0"/>
              </a:rPr>
              <a:t>These courses are free to all licensed officials and prospective officials</a:t>
            </a:r>
            <a:r>
              <a:rPr lang="en-US" sz="1200" i="0">
                <a:effectLst/>
                <a:latin typeface="Calibri" panose="020F0502020204030204" pitchFamily="34" charset="0"/>
                <a:ea typeface="Calibri" panose="020F0502020204030204" pitchFamily="34" charset="0"/>
              </a:rPr>
              <a:t>.</a:t>
            </a:r>
          </a:p>
          <a:p>
            <a:endParaRPr lang="en-US" altLang="en-US" sz="800" i="0"/>
          </a:p>
          <a:p>
            <a:r>
              <a:rPr lang="en-US" altLang="en-US"/>
              <a:t>“Interscholastic Officiating” is a general course on sports officiating and it is free to all officials.  This course provides an introduction to skills and concepts used as an official.  Several topics are covered such as:  basics of becoming an official and continuing to officiate, science of officiating, art of officiating, how to combine these skills for successful officiating.</a:t>
            </a:r>
          </a:p>
          <a:p>
            <a:endParaRPr lang="en-US" altLang="en-US" sz="800"/>
          </a:p>
          <a:p>
            <a:r>
              <a:rPr lang="en-US" altLang="en-US"/>
              <a:t>Video clips are made available to NFHS Officials Association members.  The video is clipped on specific topics and provides the rules references as well as dialogue on the topic.  </a:t>
            </a:r>
          </a:p>
          <a:p>
            <a:endParaRPr lang="en-US" altLang="en-US" sz="800"/>
          </a:p>
          <a:p>
            <a:r>
              <a:rPr lang="en-US" altLang="en-US"/>
              <a:t>The courses and videos are offered at </a:t>
            </a:r>
            <a:r>
              <a:rPr lang="en-US" altLang="en-US" u="sng">
                <a:hlinkClick r:id="rId3"/>
              </a:rPr>
              <a:t>www.NFHSLearn.com</a:t>
            </a:r>
            <a:r>
              <a:rPr lang="en-US" altLang="en-US"/>
              <a:t> . </a:t>
            </a:r>
          </a:p>
          <a:p>
            <a:endParaRPr lang="en-US" altLang="en-US" sz="800"/>
          </a:p>
          <a:p>
            <a:r>
              <a:rPr lang="en-US" altLang="en-US" b="1" u="sng">
                <a:solidFill>
                  <a:schemeClr val="accent2"/>
                </a:solidFill>
              </a:rPr>
              <a:t>Courses Available:</a:t>
            </a:r>
          </a:p>
          <a:p>
            <a:pPr lvl="1"/>
            <a:r>
              <a:rPr lang="en-US" altLang="en-US" b="1"/>
              <a:t>Officiating Football</a:t>
            </a:r>
            <a:r>
              <a:rPr lang="en-US" altLang="en-US"/>
              <a:t> </a:t>
            </a:r>
          </a:p>
          <a:p>
            <a:pPr lvl="1"/>
            <a:r>
              <a:rPr lang="en-US" altLang="en-US" b="1"/>
              <a:t>Officiating Volleyball – </a:t>
            </a:r>
            <a:r>
              <a:rPr lang="en-US" altLang="en-US"/>
              <a:t>Ball Handling</a:t>
            </a:r>
          </a:p>
          <a:p>
            <a:pPr lvl="1" eaLnBrk="1" hangingPunct="1">
              <a:spcBef>
                <a:spcPct val="0"/>
              </a:spcBef>
            </a:pPr>
            <a:r>
              <a:rPr lang="en-US" altLang="en-US" b="1"/>
              <a:t>Officiating Volleyball </a:t>
            </a:r>
            <a:r>
              <a:rPr lang="en-US" altLang="en-US"/>
              <a:t>– Alignment</a:t>
            </a:r>
          </a:p>
          <a:p>
            <a:pPr lvl="1" eaLnBrk="1" hangingPunct="1">
              <a:spcBef>
                <a:spcPct val="0"/>
              </a:spcBef>
            </a:pPr>
            <a:r>
              <a:rPr lang="en-US" altLang="en-US" b="1"/>
              <a:t>Officiating Basketball</a:t>
            </a:r>
            <a:endParaRPr lang="en-US" altLang="en-US"/>
          </a:p>
          <a:p>
            <a:pPr lvl="1"/>
            <a:r>
              <a:rPr lang="en-US" altLang="en-US" b="1"/>
              <a:t>Officiating Basketball – </a:t>
            </a:r>
            <a:r>
              <a:rPr lang="en-US" altLang="en-US"/>
              <a:t>Three-Person Mechanics</a:t>
            </a:r>
          </a:p>
          <a:p>
            <a:pPr lvl="1"/>
            <a:r>
              <a:rPr lang="en-US" altLang="en-US" b="1"/>
              <a:t>Soccer</a:t>
            </a:r>
            <a:r>
              <a:rPr lang="en-US" altLang="en-US"/>
              <a:t> – Fouls and Misconduct</a:t>
            </a:r>
          </a:p>
          <a:p>
            <a:pPr lvl="1" eaLnBrk="1" hangingPunct="1">
              <a:spcBef>
                <a:spcPct val="0"/>
              </a:spcBef>
            </a:pPr>
            <a:r>
              <a:rPr lang="en-US" altLang="en-US" b="1"/>
              <a:t>Soccer - </a:t>
            </a:r>
            <a:r>
              <a:rPr lang="en-US" altLang="en-US"/>
              <a:t>Offside</a:t>
            </a:r>
          </a:p>
          <a:p>
            <a:pPr lvl="1"/>
            <a:r>
              <a:rPr lang="en-US" altLang="en-US" b="1"/>
              <a:t>Swimming and Diving</a:t>
            </a:r>
            <a:endParaRPr lang="en-US" altLang="en-US"/>
          </a:p>
          <a:p>
            <a:pPr lvl="1"/>
            <a:r>
              <a:rPr lang="en-US" altLang="en-US" b="1"/>
              <a:t>Officiating Wrestling</a:t>
            </a:r>
            <a:r>
              <a:rPr lang="en-US" altLang="en-US"/>
              <a:t> </a:t>
            </a:r>
          </a:p>
          <a:p>
            <a:pPr lvl="1"/>
            <a:r>
              <a:rPr lang="en-US" altLang="en-US" b="1"/>
              <a:t>Umpiring Softball</a:t>
            </a:r>
          </a:p>
          <a:p>
            <a:endParaRPr lang="en-US" altLang="en-US"/>
          </a:p>
          <a:p>
            <a:r>
              <a:rPr lang="en-US" altLang="en-US" b="1" u="sng">
                <a:solidFill>
                  <a:schemeClr val="accent2"/>
                </a:solidFill>
              </a:rPr>
              <a:t>Future Courses to be Considered:</a:t>
            </a:r>
          </a:p>
          <a:p>
            <a:pPr lvl="1"/>
            <a:r>
              <a:rPr lang="en-US" altLang="en-US" b="1"/>
              <a:t>Umpiring Baseball</a:t>
            </a:r>
          </a:p>
          <a:p>
            <a:pPr lvl="1"/>
            <a:r>
              <a:rPr lang="en-US" altLang="en-US" b="1"/>
              <a:t>Field Hockey</a:t>
            </a:r>
          </a:p>
          <a:p>
            <a:pPr lvl="1"/>
            <a:r>
              <a:rPr lang="en-US" altLang="en-US" b="1"/>
              <a:t>Track and Field</a:t>
            </a:r>
          </a:p>
          <a:p>
            <a:pPr lvl="1"/>
            <a:r>
              <a:rPr lang="en-US" altLang="en-US" b="1"/>
              <a:t>Umpiring Softball – </a:t>
            </a:r>
            <a:r>
              <a:rPr lang="en-US" altLang="en-US"/>
              <a:t>Mechanics</a:t>
            </a:r>
          </a:p>
          <a:p>
            <a:pPr lvl="1"/>
            <a:r>
              <a:rPr lang="en-US" altLang="en-US" b="1"/>
              <a:t>Communication Among Officials and Coaches</a:t>
            </a:r>
          </a:p>
          <a:p>
            <a:endParaRPr lang="en-US" altLang="en-US"/>
          </a:p>
        </p:txBody>
      </p:sp>
      <p:sp>
        <p:nvSpPr>
          <p:cNvPr id="31748" name="Slide Number Placeholder 3">
            <a:extLst>
              <a:ext uri="{FF2B5EF4-FFF2-40B4-BE49-F238E27FC236}">
                <a16:creationId xmlns:a16="http://schemas.microsoft.com/office/drawing/2014/main" xmlns="" id="{C24E8B6A-0BDC-4A51-8939-E2565CAF73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EF37734-BAF8-4D08-AF4B-DE4A13ED7E70}" type="slidenum">
              <a:rPr lang="en-US" altLang="en-US" smtClean="0"/>
              <a:pPr/>
              <a:t>37</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Your Complete Solution for Officials Management and More:</a:t>
            </a:r>
          </a:p>
          <a:p>
            <a:pPr marL="342900" marR="0" lvl="0" indent="-342900">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Registration</a:t>
            </a:r>
          </a:p>
          <a:p>
            <a:pPr marL="342900" marR="0" lvl="0" indent="-342900">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Assignment</a:t>
            </a:r>
          </a:p>
          <a:p>
            <a:pPr marL="342900" marR="0" lvl="0" indent="-342900">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Payment</a:t>
            </a:r>
          </a:p>
          <a:p>
            <a:pPr marL="342900" marR="0" lvl="0" indent="-342900">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Testing</a:t>
            </a:r>
          </a:p>
          <a:p>
            <a:pPr marL="342900" marR="0" lvl="0" indent="-342900">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Background Checks</a:t>
            </a:r>
          </a:p>
          <a:p>
            <a:r>
              <a:rPr lang="en-US" sz="1800">
                <a:effectLst/>
                <a:latin typeface="Calibri" panose="020F0502020204030204" pitchFamily="34" charset="0"/>
                <a:ea typeface="Calibri" panose="020F0502020204030204" pitchFamily="34" charset="0"/>
                <a:cs typeface="Times New Roman" panose="02020603050405020304" pitchFamily="18" charset="0"/>
              </a:rPr>
              <a:t>For More Information on the NFHS – Center for Officials Services (COS) Contact:</a:t>
            </a:r>
            <a:br>
              <a:rPr lang="en-US" sz="1800">
                <a:effectLst/>
                <a:latin typeface="Calibri" panose="020F0502020204030204" pitchFamily="34" charset="0"/>
                <a:ea typeface="Calibri" panose="020F0502020204030204" pitchFamily="34" charset="0"/>
                <a:cs typeface="Times New Roman" panose="02020603050405020304" pitchFamily="18" charset="0"/>
              </a:rPr>
            </a:br>
            <a:r>
              <a:rPr lang="en-US" sz="1800">
                <a:effectLst/>
                <a:latin typeface="Calibri" panose="020F0502020204030204" pitchFamily="34" charset="0"/>
                <a:ea typeface="Calibri" panose="020F0502020204030204" pitchFamily="34" charset="0"/>
                <a:cs typeface="Times New Roman" panose="02020603050405020304" pitchFamily="18" charset="0"/>
              </a:rPr>
              <a:t>Davis Whitfield, NFHS, </a:t>
            </a:r>
            <a:r>
              <a:rPr lang="en-US"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dwhitfield@nfhs.org</a:t>
            </a:r>
            <a:r>
              <a:rPr lang="en-US" sz="1800" u="none">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or </a:t>
            </a:r>
            <a:r>
              <a:rPr lang="en-US" sz="1800">
                <a:effectLst/>
                <a:latin typeface="Calibri" panose="020F0502020204030204" pitchFamily="34" charset="0"/>
                <a:ea typeface="Calibri" panose="020F0502020204030204" pitchFamily="34" charset="0"/>
                <a:cs typeface="Times New Roman" panose="02020603050405020304" pitchFamily="18" charset="0"/>
              </a:rPr>
              <a:t>Karissa Niehoff, NFHS, </a:t>
            </a:r>
            <a:r>
              <a:rPr lang="en-US"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kniehoff@nfhs.org</a:t>
            </a:r>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38</a:t>
            </a:fld>
            <a:endParaRPr lang="en-US"/>
          </a:p>
        </p:txBody>
      </p:sp>
    </p:spTree>
    <p:extLst>
      <p:ext uri="{BB962C8B-B14F-4D97-AF65-F5344CB8AC3E}">
        <p14:creationId xmlns:p14="http://schemas.microsoft.com/office/powerpoint/2010/main" val="26152097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Officiating Swimming and Diving is a course developed by the NFHS in conjunction with the National Interscholastic Swim Coaches Association (NISCA) and USA Diving. This course defines the elements of professional development and the fundamentals of officiating strokes and turns. The course also explores officiating and judging diving and provides a judging practicum that includes feedback of submitted scores. Officials may select either the swimming track, the diving track, or both, depending on rules required by their state association. </a:t>
            </a:r>
          </a:p>
          <a:p>
            <a:r>
              <a:rPr lang="en-US" sz="1200" kern="1200">
                <a:solidFill>
                  <a:schemeClr val="tx1"/>
                </a:solidFill>
                <a:effectLst/>
                <a:latin typeface="+mn-lt"/>
                <a:ea typeface="+mn-ea"/>
                <a:cs typeface="+mn-cs"/>
              </a:rPr>
              <a:t> </a:t>
            </a:r>
          </a:p>
          <a:p>
            <a:pPr marL="171450" indent="-171450">
              <a:buFont typeface="Arial" panose="020B0604020202020204" pitchFamily="34" charset="0"/>
              <a:buChar char="•"/>
            </a:pPr>
            <a:r>
              <a:rPr lang="en-US" b="1"/>
              <a:t>More:</a:t>
            </a:r>
            <a:r>
              <a:rPr lang="en-US" b="0"/>
              <a:t>  </a:t>
            </a:r>
          </a:p>
          <a:p>
            <a:r>
              <a:rPr lang="en-US" sz="1200" kern="1200">
                <a:solidFill>
                  <a:schemeClr val="tx1"/>
                </a:solidFill>
                <a:effectLst/>
                <a:latin typeface="+mn-lt"/>
                <a:ea typeface="+mn-ea"/>
                <a:cs typeface="+mn-cs"/>
              </a:rPr>
              <a:t>     - Unlimited access to course &amp; resources for one year from date of purchase</a:t>
            </a:r>
          </a:p>
          <a:p>
            <a:r>
              <a:rPr lang="en-US" sz="1200" kern="1200">
                <a:solidFill>
                  <a:schemeClr val="tx1"/>
                </a:solidFill>
                <a:effectLst/>
                <a:latin typeface="+mn-lt"/>
                <a:ea typeface="+mn-ea"/>
                <a:cs typeface="+mn-cs"/>
              </a:rPr>
              <a:t>     - Use as an elective to fulfill AIC</a:t>
            </a:r>
            <a:r>
              <a:rPr lang="en-US" sz="1200" kern="1200" baseline="0">
                <a:solidFill>
                  <a:schemeClr val="tx1"/>
                </a:solidFill>
                <a:effectLst/>
                <a:latin typeface="+mn-lt"/>
                <a:ea typeface="+mn-ea"/>
                <a:cs typeface="+mn-cs"/>
              </a:rPr>
              <a:t> or CIC </a:t>
            </a:r>
            <a:r>
              <a:rPr lang="en-US" sz="1200" kern="1200">
                <a:solidFill>
                  <a:schemeClr val="tx1"/>
                </a:solidFill>
                <a:effectLst/>
                <a:latin typeface="+mn-lt"/>
                <a:ea typeface="+mn-ea"/>
                <a:cs typeface="+mn-cs"/>
              </a:rPr>
              <a:t>certification requirements </a:t>
            </a:r>
          </a:p>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39</a:t>
            </a:fld>
            <a:endParaRPr lang="en-US"/>
          </a:p>
        </p:txBody>
      </p:sp>
    </p:spTree>
    <p:extLst>
      <p:ext uri="{BB962C8B-B14F-4D97-AF65-F5344CB8AC3E}">
        <p14:creationId xmlns:p14="http://schemas.microsoft.com/office/powerpoint/2010/main" val="10813487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xmlns="" id="{DCA4F086-DF8D-4E97-8A98-D8D76ABD1A4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xmlns="" id="{F089520D-577B-4EBB-9D96-DB169FFDFE4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Learning Center, accessed at NFHSLearn.com has over 70 online professional development courses for the entire interscholastic community, including coaches, administrators, officials, parents, students, and individuals within performing arts programs. The mission and purpose of the NFHS Learning Center is focused on growing professional development opportunities. Those opportunities include courses, but now also incorporate additional videos such as “The Parent Seat” and “Beyond The Scoreboard,” which are short videos created to show to parents at Parent Meetings or show during events. The NFHS Learning Center has delivered over 10,000,000 courses and looks to continue to educate and be a valuable resource for the entire interscholastic community. Learn more at NFHSLearn.com!</a:t>
            </a:r>
          </a:p>
          <a:p>
            <a:endParaRPr lang="en-US" altLang="en-US"/>
          </a:p>
        </p:txBody>
      </p:sp>
      <p:sp>
        <p:nvSpPr>
          <p:cNvPr id="36868" name="Slide Number Placeholder 3">
            <a:extLst>
              <a:ext uri="{FF2B5EF4-FFF2-40B4-BE49-F238E27FC236}">
                <a16:creationId xmlns:a16="http://schemas.microsoft.com/office/drawing/2014/main" xmlns="" id="{A84FB205-2659-4FEE-93FF-514577F3B6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06B0D28-D401-42C9-8164-1A42160C87B0}" type="slidenum">
              <a:rPr lang="en-US" altLang="en-US" smtClean="0"/>
              <a:pPr/>
              <a:t>41</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a:t>The NFHS has partnered with the National Interscholastic Swim Coaches Association to present the online Coaching Swimming course.   Go to www.nfhslearn.com to view the trailer, description and outline for this course.  Encourage your coaches to sign-up today!</a:t>
            </a:r>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42</a:t>
            </a:fld>
            <a:endParaRPr lang="en-US"/>
          </a:p>
        </p:txBody>
      </p:sp>
    </p:spTree>
    <p:extLst>
      <p:ext uri="{BB962C8B-B14F-4D97-AF65-F5344CB8AC3E}">
        <p14:creationId xmlns:p14="http://schemas.microsoft.com/office/powerpoint/2010/main" val="17108227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Coaching Diving is a course developed by the NFHS in conjunction with the National Interscholastic Swim Coaches Association (NISCA) and USA Diving. This course teaches the fundamentals of becoming an effective diving coach. The course explores the different types of dives and the training required to execute the to the best of the diver’s ability. </a:t>
            </a:r>
          </a:p>
          <a:p>
            <a:r>
              <a:rPr lang="en-US" sz="1200" kern="1200">
                <a:solidFill>
                  <a:schemeClr val="tx1"/>
                </a:solidFill>
                <a:effectLst/>
                <a:latin typeface="+mn-lt"/>
                <a:ea typeface="+mn-ea"/>
                <a:cs typeface="+mn-cs"/>
              </a:rPr>
              <a:t> </a:t>
            </a:r>
          </a:p>
          <a:p>
            <a:pPr marL="171450" indent="-171450">
              <a:buFont typeface="Arial" panose="020B0604020202020204" pitchFamily="34" charset="0"/>
              <a:buChar char="•"/>
            </a:pPr>
            <a:r>
              <a:rPr lang="en-US" b="1"/>
              <a:t>More:</a:t>
            </a:r>
            <a:r>
              <a:rPr lang="en-US" b="0"/>
              <a:t>  </a:t>
            </a:r>
          </a:p>
          <a:p>
            <a:r>
              <a:rPr lang="en-US" sz="1200" kern="1200">
                <a:solidFill>
                  <a:schemeClr val="tx1"/>
                </a:solidFill>
                <a:effectLst/>
                <a:latin typeface="+mn-lt"/>
                <a:ea typeface="+mn-ea"/>
                <a:cs typeface="+mn-cs"/>
              </a:rPr>
              <a:t>     - Unlimited access to course &amp; resources for one year from date of purchase.</a:t>
            </a:r>
          </a:p>
          <a:p>
            <a:r>
              <a:rPr lang="en-US" sz="1200" kern="1200">
                <a:solidFill>
                  <a:schemeClr val="tx1"/>
                </a:solidFill>
                <a:effectLst/>
                <a:latin typeface="+mn-lt"/>
                <a:ea typeface="+mn-ea"/>
                <a:cs typeface="+mn-cs"/>
              </a:rPr>
              <a:t>     - Use as an elective to fulfill AIC</a:t>
            </a:r>
            <a:r>
              <a:rPr lang="en-US" sz="1200" kern="1200" baseline="0">
                <a:solidFill>
                  <a:schemeClr val="tx1"/>
                </a:solidFill>
                <a:effectLst/>
                <a:latin typeface="+mn-lt"/>
                <a:ea typeface="+mn-ea"/>
                <a:cs typeface="+mn-cs"/>
              </a:rPr>
              <a:t> or CIC </a:t>
            </a:r>
            <a:r>
              <a:rPr lang="en-US" sz="1200" kern="1200">
                <a:solidFill>
                  <a:schemeClr val="tx1"/>
                </a:solidFill>
                <a:effectLst/>
                <a:latin typeface="+mn-lt"/>
                <a:ea typeface="+mn-ea"/>
                <a:cs typeface="+mn-cs"/>
              </a:rPr>
              <a:t>certification requirements. </a:t>
            </a:r>
          </a:p>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43</a:t>
            </a:fld>
            <a:endParaRPr lang="en-US"/>
          </a:p>
        </p:txBody>
      </p:sp>
    </p:spTree>
    <p:extLst>
      <p:ext uri="{BB962C8B-B14F-4D97-AF65-F5344CB8AC3E}">
        <p14:creationId xmlns:p14="http://schemas.microsoft.com/office/powerpoint/2010/main" val="41974053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solidFill>
                  <a:schemeClr val="tx1">
                    <a:lumMod val="50000"/>
                  </a:schemeClr>
                </a:solidFill>
                <a:hlinkClick r:id="rId3">
                  <a:extLst>
                    <a:ext uri="{A12FA001-AC4F-418D-AE19-62706E023703}">
                      <ahyp:hlinkClr xmlns:ahyp="http://schemas.microsoft.com/office/drawing/2018/hyperlinkcolor" xmlns="" val="tx"/>
                    </a:ext>
                  </a:extLst>
                </a:hlinkClick>
              </a:rPr>
              <a:t>National Federation of State High School Associations</a:t>
            </a:r>
            <a:r>
              <a:rPr lang="en-US" altLang="en-US" dirty="0">
                <a:solidFill>
                  <a:schemeClr val="tx1">
                    <a:lumMod val="50000"/>
                  </a:schemeClr>
                </a:solidFill>
              </a:rPr>
              <a:t>, 45 high school state athletic/activities associations, and </a:t>
            </a:r>
            <a:r>
              <a:rPr lang="en-US" altLang="en-US" dirty="0" err="1">
                <a:solidFill>
                  <a:schemeClr val="tx1">
                    <a:lumMod val="50000"/>
                  </a:schemeClr>
                </a:solidFill>
              </a:rPr>
              <a:t>PlayOn</a:t>
            </a:r>
            <a:r>
              <a:rPr lang="en-US" altLang="en-US" dirty="0">
                <a:solidFill>
                  <a:schemeClr val="tx1">
                    <a:lumMod val="50000"/>
                  </a:schemeClr>
                </a:solidFill>
              </a:rPr>
              <a:t>! Sports, the NFHS Network is a joint venture created to provide fans with the ability to stream high school sports on any device, from wherever they are.</a:t>
            </a:r>
          </a:p>
          <a:p>
            <a:endParaRPr lang="en-US" altLang="en-US" dirty="0">
              <a:solidFill>
                <a:schemeClr val="tx1">
                  <a:lumMod val="50000"/>
                </a:schemeClr>
              </a:solidFill>
            </a:endParaRPr>
          </a:p>
          <a:p>
            <a:r>
              <a:rPr lang="en-US" altLang="en-US" dirty="0">
                <a:solidFill>
                  <a:schemeClr val="tx1">
                    <a:lumMod val="50000"/>
                  </a:schemeClr>
                </a:solidFill>
              </a:rPr>
              <a:t>All NFHS Network events are available to watch online at </a:t>
            </a:r>
            <a:r>
              <a:rPr lang="en-US" altLang="en-US" b="1" dirty="0">
                <a:solidFill>
                  <a:schemeClr val="tx1">
                    <a:lumMod val="50000"/>
                  </a:schemeClr>
                </a:solidFill>
                <a:hlinkClick r:id="rId4">
                  <a:extLst>
                    <a:ext uri="{A12FA001-AC4F-418D-AE19-62706E023703}">
                      <ahyp:hlinkClr xmlns:ahyp="http://schemas.microsoft.com/office/drawing/2018/hyperlinkcolor" xmlns="" val="tx"/>
                    </a:ext>
                  </a:extLst>
                </a:hlinkClick>
              </a:rPr>
              <a:t>www.NFHSnetwork.com</a:t>
            </a:r>
            <a:r>
              <a:rPr lang="en-US" altLang="en-US" dirty="0">
                <a:solidFill>
                  <a:schemeClr val="tx1">
                    <a:lumMod val="50000"/>
                  </a:schemeClr>
                </a:solidFill>
              </a:rPr>
              <a:t> and through the NFHS Network Live App for iOS and Android. Follow us on </a:t>
            </a:r>
            <a:r>
              <a:rPr lang="en-US" altLang="en-US" b="1" dirty="0">
                <a:solidFill>
                  <a:schemeClr val="tx1">
                    <a:lumMod val="50000"/>
                  </a:schemeClr>
                </a:solidFill>
                <a:hlinkClick r:id="rId5">
                  <a:extLst>
                    <a:ext uri="{A12FA001-AC4F-418D-AE19-62706E023703}">
                      <ahyp:hlinkClr xmlns:ahyp="http://schemas.microsoft.com/office/drawing/2018/hyperlinkcolor" xmlns="" val="tx"/>
                    </a:ext>
                  </a:extLst>
                </a:hlinkClick>
              </a:rPr>
              <a:t>Facebook</a:t>
            </a:r>
            <a:r>
              <a:rPr lang="en-US" altLang="en-US" dirty="0">
                <a:solidFill>
                  <a:schemeClr val="tx1">
                    <a:lumMod val="50000"/>
                  </a:schemeClr>
                </a:solidFill>
              </a:rPr>
              <a:t>, </a:t>
            </a:r>
            <a:r>
              <a:rPr lang="en-US" altLang="en-US" b="1" dirty="0">
                <a:solidFill>
                  <a:schemeClr val="tx1">
                    <a:lumMod val="50000"/>
                  </a:schemeClr>
                </a:solidFill>
                <a:hlinkClick r:id="rId6">
                  <a:extLst>
                    <a:ext uri="{A12FA001-AC4F-418D-AE19-62706E023703}">
                      <ahyp:hlinkClr xmlns:ahyp="http://schemas.microsoft.com/office/drawing/2018/hyperlinkcolor" xmlns="" val="tx"/>
                    </a:ext>
                  </a:extLst>
                </a:hlinkClick>
              </a:rPr>
              <a:t>Twitter</a:t>
            </a:r>
            <a:r>
              <a:rPr lang="en-US" altLang="en-US" dirty="0">
                <a:solidFill>
                  <a:schemeClr val="tx1">
                    <a:lumMod val="50000"/>
                  </a:schemeClr>
                </a:solidFill>
              </a:rPr>
              <a:t>, </a:t>
            </a:r>
            <a:r>
              <a:rPr lang="en-US" altLang="en-US" b="1" dirty="0">
                <a:solidFill>
                  <a:schemeClr val="tx1">
                    <a:lumMod val="50000"/>
                  </a:schemeClr>
                </a:solidFill>
                <a:hlinkClick r:id="rId7">
                  <a:extLst>
                    <a:ext uri="{A12FA001-AC4F-418D-AE19-62706E023703}">
                      <ahyp:hlinkClr xmlns:ahyp="http://schemas.microsoft.com/office/drawing/2018/hyperlinkcolor" xmlns="" val="tx"/>
                    </a:ext>
                  </a:extLst>
                </a:hlinkClick>
              </a:rPr>
              <a:t>Instagram</a:t>
            </a:r>
            <a:r>
              <a:rPr lang="en-US" altLang="en-US" dirty="0">
                <a:solidFill>
                  <a:schemeClr val="tx1">
                    <a:lumMod val="50000"/>
                  </a:schemeClr>
                </a:solidFill>
              </a:rPr>
              <a:t>, and </a:t>
            </a:r>
            <a:r>
              <a:rPr lang="en-US" altLang="en-US" b="1" dirty="0">
                <a:solidFill>
                  <a:schemeClr val="tx1">
                    <a:lumMod val="50000"/>
                  </a:schemeClr>
                </a:solidFill>
                <a:hlinkClick r:id="rId8">
                  <a:extLst>
                    <a:ext uri="{A12FA001-AC4F-418D-AE19-62706E023703}">
                      <ahyp:hlinkClr xmlns:ahyp="http://schemas.microsoft.com/office/drawing/2018/hyperlinkcolor" xmlns="" val="tx"/>
                    </a:ext>
                  </a:extLst>
                </a:hlinkClick>
              </a:rPr>
              <a:t>YouTube</a:t>
            </a:r>
            <a:r>
              <a:rPr lang="en-US" altLang="en-US" dirty="0">
                <a:solidFill>
                  <a:schemeClr val="tx1">
                    <a:lumMod val="50000"/>
                  </a:schemeClr>
                </a:solidFill>
              </a:rPr>
              <a:t>.</a:t>
            </a:r>
          </a:p>
          <a:p>
            <a:endParaRPr lang="en-US" altLang="en-US" dirty="0">
              <a:solidFill>
                <a:schemeClr val="tx1">
                  <a:lumMod val="50000"/>
                </a:schemeClr>
              </a:solidFill>
            </a:endParaRPr>
          </a:p>
          <a:p>
            <a:r>
              <a:rPr lang="en-US" altLang="en-US" dirty="0">
                <a:solidFill>
                  <a:schemeClr val="tx1">
                    <a:lumMod val="50000"/>
                  </a:schemeClr>
                </a:solidFill>
              </a:rPr>
              <a:t>Watching high school sports and events has never been easier.</a:t>
            </a:r>
          </a:p>
          <a:p>
            <a:endParaRPr lang="en-US" altLang="en-US" dirty="0">
              <a:solidFill>
                <a:schemeClr val="tx1">
                  <a:lumMod val="50000"/>
                </a:schemeClr>
              </a:solidFill>
            </a:endParaRPr>
          </a:p>
          <a:p>
            <a:r>
              <a:rPr lang="en-US" altLang="en-US" dirty="0"/>
              <a:t>The NFHS Network’s goal is to broadcast live all </a:t>
            </a:r>
            <a:r>
              <a:rPr lang="en-US" altLang="en-US" strike="sngStrike" dirty="0"/>
              <a:t>2</a:t>
            </a:r>
            <a:r>
              <a:rPr lang="en-US" altLang="en-US" dirty="0"/>
              <a:t> </a:t>
            </a:r>
            <a:r>
              <a:rPr lang="en-US" altLang="en-US" b="1" i="1" dirty="0"/>
              <a:t>two</a:t>
            </a:r>
            <a:r>
              <a:rPr lang="en-US" altLang="en-US" dirty="0"/>
              <a:t>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45</a:t>
            </a:fld>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a:t>
            </a:r>
            <a:r>
              <a:rPr lang="en-US" altLang="en-US" b="0" i="0"/>
              <a:t>NFHS staff member Mark Koski at </a:t>
            </a:r>
            <a:r>
              <a:rPr lang="en-US" altLang="en-US"/>
              <a:t>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46</a:t>
            </a:fld>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47</a:t>
            </a:fld>
            <a:endParaRPr lang="en-US"/>
          </a:p>
        </p:txBody>
      </p:sp>
    </p:spTree>
    <p:extLst>
      <p:ext uri="{BB962C8B-B14F-4D97-AF65-F5344CB8AC3E}">
        <p14:creationId xmlns:p14="http://schemas.microsoft.com/office/powerpoint/2010/main" val="25635371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a:latin typeface="Arial" panose="020B0604020202020204" pitchFamily="34" charset="0"/>
                <a:cs typeface="Arial" panose="020B0604020202020204" pitchFamily="34" charset="0"/>
              </a:rPr>
              <a:t>The NFHS swimming and diving publications are available to order online or by using the toll-free number.</a:t>
            </a:r>
          </a:p>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48</a:t>
            </a:fld>
            <a:endParaRPr lang="en-US"/>
          </a:p>
        </p:txBody>
      </p:sp>
    </p:spTree>
    <p:extLst>
      <p:ext uri="{BB962C8B-B14F-4D97-AF65-F5344CB8AC3E}">
        <p14:creationId xmlns:p14="http://schemas.microsoft.com/office/powerpoint/2010/main" val="27558608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NFHS Swimming Officials Guideline Manual and the Diving Officials Guidelines Manual will be available July 1</a:t>
            </a:r>
            <a:r>
              <a:rPr lang="en-US" baseline="30000" dirty="0"/>
              <a:t>st</a:t>
            </a:r>
            <a:r>
              <a:rPr lang="en-US" dirty="0"/>
              <a:t> on the swimming and diving page of www.nfhs.org.  The manuals</a:t>
            </a:r>
            <a:r>
              <a:rPr lang="en-US" dirty="0">
                <a:solidFill>
                  <a:srgbClr val="FF0000"/>
                </a:solidFill>
              </a:rPr>
              <a:t> </a:t>
            </a:r>
            <a:r>
              <a:rPr lang="en-US" dirty="0"/>
              <a:t>are posted in word format so that state associations may tailor them to fit their specific needs.</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49</a:t>
            </a:fld>
            <a:endParaRPr lang="en-US"/>
          </a:p>
        </p:txBody>
      </p:sp>
    </p:spTree>
    <p:extLst>
      <p:ext uri="{BB962C8B-B14F-4D97-AF65-F5344CB8AC3E}">
        <p14:creationId xmlns:p14="http://schemas.microsoft.com/office/powerpoint/2010/main" val="30884314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50</a:t>
            </a:fld>
            <a:endParaRPr lang="en-US"/>
          </a:p>
        </p:txBody>
      </p:sp>
    </p:spTree>
    <p:extLst>
      <p:ext uri="{BB962C8B-B14F-4D97-AF65-F5344CB8AC3E}">
        <p14:creationId xmlns:p14="http://schemas.microsoft.com/office/powerpoint/2010/main" val="39904194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descr="A picture containing person, sport, track and field&#10;&#10;Description automatically generated">
            <a:extLst>
              <a:ext uri="{FF2B5EF4-FFF2-40B4-BE49-F238E27FC236}">
                <a16:creationId xmlns:a16="http://schemas.microsoft.com/office/drawing/2014/main" xmlns="" id="{A80D7AFC-BF90-40A1-B2E5-91D4EE1067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915"/>
            <a:ext cx="12192000" cy="4408510"/>
          </a:xfrm>
          <a:prstGeom prst="rect">
            <a:avLst/>
          </a:prstGeom>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76487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11" name="Picture 10" descr="A picture containing person, sport, track and field&#10;&#10;Description automatically generated">
            <a:extLst>
              <a:ext uri="{FF2B5EF4-FFF2-40B4-BE49-F238E27FC236}">
                <a16:creationId xmlns:a16="http://schemas.microsoft.com/office/drawing/2014/main" xmlns="" id="{14BC1DE1-6421-47ED-97F5-5FFC2366C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9672"/>
            <a:ext cx="12192000" cy="4408510"/>
          </a:xfrm>
          <a:prstGeom prst="rect">
            <a:avLst/>
          </a:prstGeom>
        </p:spPr>
      </p:pic>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7" name="TextBox 21">
            <a:extLst>
              <a:ext uri="{FF2B5EF4-FFF2-40B4-BE49-F238E27FC236}">
                <a16:creationId xmlns:a16="http://schemas.microsoft.com/office/drawing/2014/main" xmlns="" id="{92ED0333-31E7-4224-820A-AE76A06140C8}"/>
              </a:ext>
            </a:extLst>
          </p:cNvPr>
          <p:cNvSpPr txBox="1">
            <a:spLocks noChangeArrowheads="1"/>
          </p:cNvSpPr>
          <p:nvPr/>
        </p:nvSpPr>
        <p:spPr bwMode="auto">
          <a:xfrm>
            <a:off x="8205788" y="4456113"/>
            <a:ext cx="37893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a:solidFill>
                  <a:schemeClr val="bg1"/>
                </a:solidFill>
                <a:latin typeface="Calibri" panose="020F0502020204030204" pitchFamily="34" charset="0"/>
              </a:rPr>
              <a:t>Take Part. Get Set For Life.®</a:t>
            </a: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85315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6/30/2021</a:t>
            </a:fld>
            <a:endParaRPr lang="en-US"/>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a:p>
        </p:txBody>
      </p:sp>
    </p:spTree>
    <p:extLst>
      <p:ext uri="{BB962C8B-B14F-4D97-AF65-F5344CB8AC3E}">
        <p14:creationId xmlns:p14="http://schemas.microsoft.com/office/powerpoint/2010/main" val="215024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6/30/2021</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a:p>
        </p:txBody>
      </p:sp>
    </p:spTree>
    <p:extLst>
      <p:ext uri="{BB962C8B-B14F-4D97-AF65-F5344CB8AC3E}">
        <p14:creationId xmlns:p14="http://schemas.microsoft.com/office/powerpoint/2010/main" val="290706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6/30/2021</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a:p>
        </p:txBody>
      </p:sp>
    </p:spTree>
    <p:extLst>
      <p:ext uri="{BB962C8B-B14F-4D97-AF65-F5344CB8AC3E}">
        <p14:creationId xmlns:p14="http://schemas.microsoft.com/office/powerpoint/2010/main" val="54583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6/30/2021</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a:p>
        </p:txBody>
      </p:sp>
    </p:spTree>
    <p:extLst>
      <p:ext uri="{BB962C8B-B14F-4D97-AF65-F5344CB8AC3E}">
        <p14:creationId xmlns:p14="http://schemas.microsoft.com/office/powerpoint/2010/main" val="89876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6/30/2021</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a:p>
        </p:txBody>
      </p:sp>
    </p:spTree>
    <p:extLst>
      <p:ext uri="{BB962C8B-B14F-4D97-AF65-F5344CB8AC3E}">
        <p14:creationId xmlns:p14="http://schemas.microsoft.com/office/powerpoint/2010/main" val="297463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6/30/2021</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a:p>
        </p:txBody>
      </p:sp>
    </p:spTree>
    <p:extLst>
      <p:ext uri="{BB962C8B-B14F-4D97-AF65-F5344CB8AC3E}">
        <p14:creationId xmlns:p14="http://schemas.microsoft.com/office/powerpoint/2010/main" val="193677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A picture containing person, sport, track and field&#10;&#10;Description automatically generated">
            <a:extLst>
              <a:ext uri="{FF2B5EF4-FFF2-40B4-BE49-F238E27FC236}">
                <a16:creationId xmlns:a16="http://schemas.microsoft.com/office/drawing/2014/main" xmlns="" id="{27AEC9E0-AF7C-4389-A55F-DFBF0160683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96711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8" name="Picture 7" descr="A picture containing person, sport, track and field&#10;&#10;Description automatically generated">
            <a:extLst>
              <a:ext uri="{FF2B5EF4-FFF2-40B4-BE49-F238E27FC236}">
                <a16:creationId xmlns:a16="http://schemas.microsoft.com/office/drawing/2014/main" xmlns="" id="{EB48B0A8-3E46-4B5A-B0A7-73425C0FAFB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32401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6/30/2021</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865596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6/30/2021</a:t>
            </a:fld>
            <a:endParaRPr lang="en-US"/>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18" Type="http://schemas.openxmlformats.org/officeDocument/2006/relationships/image" Target="../media/image32.jpe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image" Target="../media/image26.jpeg"/><Relationship Id="rId17" Type="http://schemas.openxmlformats.org/officeDocument/2006/relationships/image" Target="../media/image31.jpeg"/><Relationship Id="rId2" Type="http://schemas.openxmlformats.org/officeDocument/2006/relationships/notesSlide" Target="../notesSlides/notesSlide5.xml"/><Relationship Id="rId16" Type="http://schemas.openxmlformats.org/officeDocument/2006/relationships/image" Target="../media/image30.jpeg"/><Relationship Id="rId20" Type="http://schemas.openxmlformats.org/officeDocument/2006/relationships/image" Target="../media/image34.jpeg"/><Relationship Id="rId1" Type="http://schemas.openxmlformats.org/officeDocument/2006/relationships/slideLayout" Target="../slideLayouts/slideLayout3.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5" Type="http://schemas.openxmlformats.org/officeDocument/2006/relationships/image" Target="../media/image29.jpeg"/><Relationship Id="rId10" Type="http://schemas.openxmlformats.org/officeDocument/2006/relationships/image" Target="../media/image24.jpeg"/><Relationship Id="rId19" Type="http://schemas.openxmlformats.org/officeDocument/2006/relationships/image" Target="../media/image33.jpeg"/><Relationship Id="rId4" Type="http://schemas.openxmlformats.org/officeDocument/2006/relationships/image" Target="../media/image18.jpeg"/><Relationship Id="rId9" Type="http://schemas.openxmlformats.org/officeDocument/2006/relationships/image" Target="../media/image23.jpeg"/><Relationship Id="rId14" Type="http://schemas.openxmlformats.org/officeDocument/2006/relationships/image" Target="../media/image28.jpeg"/></Relationships>
</file>

<file path=ppt/slides/_rels/slide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1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 Id="rId9"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59.wmf"/><Relationship Id="rId5" Type="http://schemas.openxmlformats.org/officeDocument/2006/relationships/package" Target="../embeddings/Microsoft_PowerPoint_Presentation1.pptx"/><Relationship Id="rId4" Type="http://schemas.openxmlformats.org/officeDocument/2006/relationships/oleObject" Target="../embeddings/oleObject1.bin"/></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62.jpeg"/></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4.xml"/><Relationship Id="rId1" Type="http://schemas.openxmlformats.org/officeDocument/2006/relationships/slideLayout" Target="../slideLayouts/slideLayout12.xml"/><Relationship Id="rId5" Type="http://schemas.openxmlformats.org/officeDocument/2006/relationships/image" Target="../media/image65.jpeg"/><Relationship Id="rId4" Type="http://schemas.openxmlformats.org/officeDocument/2006/relationships/hyperlink" Target="http://www.nfh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image" Target="../media/image67.jpeg"/></Relationships>
</file>

<file path=ppt/slides/_rels/slide5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088842-D099-453D-83E3-38838F32098D}"/>
              </a:ext>
            </a:extLst>
          </p:cNvPr>
          <p:cNvSpPr>
            <a:spLocks noGrp="1"/>
          </p:cNvSpPr>
          <p:nvPr>
            <p:ph type="ctrTitle"/>
          </p:nvPr>
        </p:nvSpPr>
        <p:spPr>
          <a:xfrm>
            <a:off x="609600" y="3092450"/>
            <a:ext cx="11298238" cy="1241425"/>
          </a:xfrm>
        </p:spPr>
        <p:txBody>
          <a:bodyPr/>
          <a:lstStyle/>
          <a:p>
            <a:pPr>
              <a:defRPr/>
            </a:pPr>
            <a:r>
              <a:rPr lang="en-US" dirty="0"/>
              <a:t>2021-22 NFHS Sport Rules PowerPoint</a:t>
            </a:r>
          </a:p>
        </p:txBody>
      </p:sp>
      <p:sp>
        <p:nvSpPr>
          <p:cNvPr id="4" name="TextBox 3">
            <a:extLst>
              <a:ext uri="{FF2B5EF4-FFF2-40B4-BE49-F238E27FC236}">
                <a16:creationId xmlns:a16="http://schemas.microsoft.com/office/drawing/2014/main" xmlns="" id="{C9172F72-E21F-4809-B0F7-EB02B6BB144B}"/>
              </a:ext>
            </a:extLst>
          </p:cNvPr>
          <p:cNvSpPr txBox="1"/>
          <p:nvPr/>
        </p:nvSpPr>
        <p:spPr>
          <a:xfrm>
            <a:off x="3048000" y="5042760"/>
            <a:ext cx="6096000" cy="1384995"/>
          </a:xfrm>
          <a:prstGeom prst="rect">
            <a:avLst/>
          </a:prstGeom>
          <a:noFill/>
        </p:spPr>
        <p:txBody>
          <a:bodyPr wrap="square">
            <a:spAutoFit/>
          </a:bodyPr>
          <a:lstStyle/>
          <a:p>
            <a:pPr marL="0" marR="0">
              <a:spcBef>
                <a:spcPts val="0"/>
              </a:spcBef>
              <a:spcAft>
                <a:spcPts val="0"/>
              </a:spcAft>
            </a:pPr>
            <a:r>
              <a:rPr lang="en-US" sz="2800">
                <a:effectLst/>
                <a:latin typeface="Calibri" panose="020F0502020204030204" pitchFamily="34" charset="0"/>
                <a:ea typeface="Calibri" panose="020F0502020204030204" pitchFamily="34" charset="0"/>
              </a:rPr>
              <a:t>Rules Changes</a:t>
            </a:r>
          </a:p>
          <a:p>
            <a:pPr marL="0" marR="0">
              <a:spcBef>
                <a:spcPts val="0"/>
              </a:spcBef>
              <a:spcAft>
                <a:spcPts val="0"/>
              </a:spcAft>
            </a:pPr>
            <a:r>
              <a:rPr lang="en-US" sz="2800">
                <a:effectLst/>
                <a:latin typeface="Calibri" panose="020F0502020204030204" pitchFamily="34" charset="0"/>
                <a:ea typeface="Calibri" panose="020F0502020204030204" pitchFamily="34" charset="0"/>
              </a:rPr>
              <a:t>Major Editorial Changes</a:t>
            </a:r>
          </a:p>
          <a:p>
            <a:pPr marL="0" marR="0">
              <a:spcBef>
                <a:spcPts val="0"/>
              </a:spcBef>
              <a:spcAft>
                <a:spcPts val="0"/>
              </a:spcAft>
            </a:pPr>
            <a:r>
              <a:rPr lang="en-US" sz="2800">
                <a:effectLst/>
                <a:latin typeface="Calibri" panose="020F0502020204030204" pitchFamily="34" charset="0"/>
                <a:ea typeface="Calibri" panose="020F0502020204030204" pitchFamily="34" charset="0"/>
              </a:rPr>
              <a:t>Points of Emphasis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2F6DD-634D-4D58-9E90-243373F861E3}"/>
              </a:ext>
            </a:extLst>
          </p:cNvPr>
          <p:cNvSpPr>
            <a:spLocks noGrp="1"/>
          </p:cNvSpPr>
          <p:nvPr>
            <p:ph type="title"/>
          </p:nvPr>
        </p:nvSpPr>
        <p:spPr>
          <a:xfrm>
            <a:off x="963613" y="4406900"/>
            <a:ext cx="8867775" cy="1362075"/>
          </a:xfrm>
        </p:spPr>
        <p:txBody>
          <a:bodyPr/>
          <a:lstStyle/>
          <a:p>
            <a:pPr>
              <a:defRPr/>
            </a:pPr>
            <a:r>
              <a:rPr lang="en-US"/>
              <a:t/>
            </a:r>
            <a:br>
              <a:rPr lang="en-US"/>
            </a:br>
            <a:r>
              <a:rPr lang="en-US"/>
              <a:t>National federation of</a:t>
            </a:r>
            <a:br>
              <a:rPr lang="en-US"/>
            </a:br>
            <a:r>
              <a:rPr lang="en-US"/>
              <a:t>state high school associations  (NFHS)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a:t>National Federation of </a:t>
            </a:r>
            <a:br>
              <a:rPr lang="en-US"/>
            </a:br>
            <a:r>
              <a:rPr lang="en-US"/>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a:t>www.nfhs.org</a:t>
            </a:r>
          </a:p>
        </p:txBody>
      </p:sp>
      <p:pic>
        <p:nvPicPr>
          <p:cNvPr id="21509" name="Picture 2" descr="C:\Users\mkosk\Desktop\Revised USA map with colors.jpg">
            <a:extLst>
              <a:ext uri="{FF2B5EF4-FFF2-40B4-BE49-F238E27FC236}">
                <a16:creationId xmlns:a16="http://schemas.microsoft.com/office/drawing/2014/main" xmlns="" id="{D971159E-36B1-4168-A127-8815D40EA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1" t="4256" r="2832" b="8511"/>
          <a:stretch>
            <a:fillRect/>
          </a:stretch>
        </p:blipFill>
        <p:spPr bwMode="auto">
          <a:xfrm>
            <a:off x="7297738" y="2752725"/>
            <a:ext cx="469106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a:xfrm>
            <a:off x="1941513" y="606426"/>
            <a:ext cx="10026650" cy="1204912"/>
          </a:xfrm>
        </p:spPr>
        <p:txBody>
          <a:bodyPr/>
          <a:lstStyle/>
          <a:p>
            <a:pPr>
              <a:defRPr/>
            </a:pPr>
            <a:r>
              <a:rPr lang="en-US"/>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sz="280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pic>
        <p:nvPicPr>
          <p:cNvPr id="22533" name="Picture 4">
            <a:extLst>
              <a:ext uri="{FF2B5EF4-FFF2-40B4-BE49-F238E27FC236}">
                <a16:creationId xmlns:a16="http://schemas.microsoft.com/office/drawing/2014/main" xmlns="" id="{66D582FF-0375-4ABF-9A73-512D7172F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712450"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5">
            <a:extLst>
              <a:ext uri="{FF2B5EF4-FFF2-40B4-BE49-F238E27FC236}">
                <a16:creationId xmlns:a16="http://schemas.microsoft.com/office/drawing/2014/main" xmlns="" id="{B10F713E-1913-40D2-AB20-2C67343EB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84550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6">
            <a:extLst>
              <a:ext uri="{FF2B5EF4-FFF2-40B4-BE49-F238E27FC236}">
                <a16:creationId xmlns:a16="http://schemas.microsoft.com/office/drawing/2014/main" xmlns="" id="{6B08900D-D777-4B9B-9C0B-4FE319C526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39798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7">
            <a:extLst>
              <a:ext uri="{FF2B5EF4-FFF2-40B4-BE49-F238E27FC236}">
                <a16:creationId xmlns:a16="http://schemas.microsoft.com/office/drawing/2014/main" xmlns="" id="{C6CDE006-C1B8-482B-B6F5-55DB0471B9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17462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8">
            <a:extLst>
              <a:ext uri="{FF2B5EF4-FFF2-40B4-BE49-F238E27FC236}">
                <a16:creationId xmlns:a16="http://schemas.microsoft.com/office/drawing/2014/main" xmlns="" id="{808C163C-06CB-4A70-8DE2-8F4D269CF7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2166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9">
            <a:extLst>
              <a:ext uri="{FF2B5EF4-FFF2-40B4-BE49-F238E27FC236}">
                <a16:creationId xmlns:a16="http://schemas.microsoft.com/office/drawing/2014/main" xmlns="" id="{245374EF-D26C-4BCE-A49D-B420A27B34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0958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10">
            <a:extLst>
              <a:ext uri="{FF2B5EF4-FFF2-40B4-BE49-F238E27FC236}">
                <a16:creationId xmlns:a16="http://schemas.microsoft.com/office/drawing/2014/main" xmlns="" id="{7132C533-B533-41B1-A5B1-154F0F2C291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1865" t="14619" r="14200" b="28159"/>
          <a:stretch>
            <a:fillRect/>
          </a:stretch>
        </p:blipFill>
        <p:spPr bwMode="auto">
          <a:xfrm>
            <a:off x="9583738" y="4665663"/>
            <a:ext cx="1055687"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17589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Davis Whitfield</a:t>
            </a:r>
          </a:p>
          <a:p>
            <a:pPr algn="ctr" eaLnBrk="1" hangingPunct="1">
              <a:buFontTx/>
              <a:buNone/>
            </a:pPr>
            <a:r>
              <a:rPr lang="en-US" altLang="en-US" sz="80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39782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Bob Colgate</a:t>
            </a:r>
          </a:p>
          <a:p>
            <a:pPr algn="ctr" eaLnBrk="1" hangingPunct="1">
              <a:buFontTx/>
              <a:buNone/>
            </a:pPr>
            <a:r>
              <a:rPr lang="en-US" altLang="en-US" sz="800">
                <a:cs typeface="Calibri" panose="020F0502020204030204" pitchFamily="34" charset="0"/>
              </a:rPr>
              <a:t>Football and Sports </a:t>
            </a:r>
          </a:p>
          <a:p>
            <a:pPr algn="ctr" eaLnBrk="1" hangingPunct="1">
              <a:buFontTx/>
              <a:buNone/>
            </a:pPr>
            <a:r>
              <a:rPr lang="en-US" altLang="en-US" sz="80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2261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Elliot Hopkins</a:t>
            </a:r>
          </a:p>
          <a:p>
            <a:pPr algn="ctr" eaLnBrk="1" hangingPunct="1">
              <a:buFontTx/>
              <a:buNone/>
            </a:pPr>
            <a:r>
              <a:rPr lang="en-US" altLang="en-US" sz="80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2881313" y="5880100"/>
            <a:ext cx="1035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Lindsey Atkinson</a:t>
            </a:r>
          </a:p>
          <a:p>
            <a:pPr algn="ctr" eaLnBrk="1" hangingPunct="1">
              <a:buFontTx/>
              <a:buNone/>
            </a:pPr>
            <a:r>
              <a:rPr lang="en-US" altLang="en-US" sz="800">
                <a:cs typeface="Calibri" panose="020F0502020204030204" pitchFamily="34" charset="0"/>
              </a:rPr>
              <a:t>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2136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Julie Cochran</a:t>
            </a:r>
          </a:p>
          <a:p>
            <a:pPr algn="ctr" eaLnBrk="1" hangingPunct="1">
              <a:buFontTx/>
              <a:buNone/>
            </a:pPr>
            <a:r>
              <a:rPr lang="en-US" altLang="en-US" sz="800">
                <a:cs typeface="Calibri" panose="020F0502020204030204" pitchFamily="34" charset="0"/>
              </a:rPr>
              <a:t>Cross Country, Gymnastics, Field Hockey and </a:t>
            </a:r>
          </a:p>
          <a:p>
            <a:pPr algn="ctr" eaLnBrk="1" hangingPunct="1">
              <a:buFontTx/>
              <a:buNone/>
            </a:pPr>
            <a:r>
              <a:rPr lang="en-US" altLang="en-US" sz="80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721975"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Dan Schuster</a:t>
            </a:r>
          </a:p>
          <a:p>
            <a:pPr algn="ctr" eaLnBrk="1" hangingPunct="1">
              <a:buFontTx/>
              <a:buNone/>
            </a:pPr>
            <a:r>
              <a:rPr lang="en-US" altLang="en-US" sz="80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83724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James Weaver</a:t>
            </a:r>
          </a:p>
          <a:p>
            <a:pPr algn="ctr" eaLnBrk="1" hangingPunct="1">
              <a:buFontTx/>
              <a:buNone/>
            </a:pPr>
            <a:r>
              <a:rPr lang="en-US" altLang="en-US" sz="800">
                <a:cs typeface="Calibri" panose="020F0502020204030204" pitchFamily="34" charset="0"/>
              </a:rPr>
              <a:t>Boys Lacrosse</a:t>
            </a:r>
          </a:p>
          <a:p>
            <a:pPr algn="ctr" eaLnBrk="1" hangingPunct="1">
              <a:buFontTx/>
              <a:buNone/>
            </a:pPr>
            <a:r>
              <a:rPr lang="en-US" altLang="en-US" sz="800">
                <a:cs typeface="Calibri" panose="020F0502020204030204" pitchFamily="34" charset="0"/>
              </a:rPr>
              <a:t>and Spirit</a:t>
            </a:r>
          </a:p>
        </p:txBody>
      </p:sp>
      <p:sp>
        <p:nvSpPr>
          <p:cNvPr id="22547" name="TextBox 37">
            <a:extLst>
              <a:ext uri="{FF2B5EF4-FFF2-40B4-BE49-F238E27FC236}">
                <a16:creationId xmlns:a16="http://schemas.microsoft.com/office/drawing/2014/main" xmlns="" id="{A7CA274C-98A4-42A8-AE0A-312C48D66AD4}"/>
              </a:ext>
            </a:extLst>
          </p:cNvPr>
          <p:cNvSpPr txBox="1">
            <a:spLocks noChangeArrowheads="1"/>
          </p:cNvSpPr>
          <p:nvPr/>
        </p:nvSpPr>
        <p:spPr bwMode="auto">
          <a:xfrm>
            <a:off x="9583738" y="5884863"/>
            <a:ext cx="1042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Theresia Wynns</a:t>
            </a:r>
          </a:p>
          <a:p>
            <a:pPr algn="ctr" eaLnBrk="1" hangingPunct="1">
              <a:buFontTx/>
              <a:buNone/>
            </a:pPr>
            <a:r>
              <a:rPr lang="en-US" altLang="en-US" sz="800">
                <a:cs typeface="Calibri" panose="020F0502020204030204" pitchFamily="34" charset="0"/>
              </a:rPr>
              <a:t>Basketball and Soccer</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0431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Sandy Searcy</a:t>
            </a:r>
          </a:p>
          <a:p>
            <a:pPr algn="ctr" eaLnBrk="1" hangingPunct="1">
              <a:buFontTx/>
              <a:buNone/>
            </a:pPr>
            <a:r>
              <a:rPr lang="en-US" altLang="en-US" sz="800">
                <a:cs typeface="Calibri" panose="020F0502020204030204" pitchFamily="34" charset="0"/>
              </a:rPr>
              <a:t>Softball, Swimming &amp; Diving and Water Polo</a:t>
            </a:r>
          </a:p>
        </p:txBody>
      </p:sp>
      <p:pic>
        <p:nvPicPr>
          <p:cNvPr id="22549" name="Picture 21" descr="A person smiling for the camera&#10;&#10;Description generated with very high confidence">
            <a:extLst>
              <a:ext uri="{FF2B5EF4-FFF2-40B4-BE49-F238E27FC236}">
                <a16:creationId xmlns:a16="http://schemas.microsoft.com/office/drawing/2014/main" xmlns="" id="{50CB1F94-3697-4AD7-B2B7-E48CCFC8046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20386" t="2782" r="16949" b="25343"/>
          <a:stretch>
            <a:fillRect/>
          </a:stretch>
        </p:blipFill>
        <p:spPr bwMode="auto">
          <a:xfrm>
            <a:off x="73342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0" name="Picture 22" descr="A person smiling for the camera&#10;&#10;Description generated with very high confidence">
            <a:extLst>
              <a:ext uri="{FF2B5EF4-FFF2-40B4-BE49-F238E27FC236}">
                <a16:creationId xmlns:a16="http://schemas.microsoft.com/office/drawing/2014/main" xmlns="" id="{25F507BE-445E-4641-B7EC-A81423A950E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0703" t="12456" r="10628" b="26428"/>
          <a:stretch>
            <a:fillRect/>
          </a:stretch>
        </p:blipFill>
        <p:spPr bwMode="auto">
          <a:xfrm>
            <a:off x="28686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a:t>National Federation of </a:t>
            </a:r>
            <a:br>
              <a:rPr lang="en-US"/>
            </a:br>
            <a:r>
              <a:rPr lang="en-US"/>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four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38" name="Picture 37" descr="A picture containing woman, sport, person, female&#10;&#10;Description automatically generated">
            <a:extLst>
              <a:ext uri="{FF2B5EF4-FFF2-40B4-BE49-F238E27FC236}">
                <a16:creationId xmlns:a16="http://schemas.microsoft.com/office/drawing/2014/main" xmlns="" id="{18D58579-80AC-4F5F-AC97-C6E2CBB07D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7617" y="4949577"/>
            <a:ext cx="1005840" cy="1431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descr="A picture containing game, sport, water, surfing&#10;&#10;Description automatically generated">
            <a:extLst>
              <a:ext uri="{FF2B5EF4-FFF2-40B4-BE49-F238E27FC236}">
                <a16:creationId xmlns:a16="http://schemas.microsoft.com/office/drawing/2014/main" xmlns="" id="{575F506B-CD57-43AA-BBF8-3B1070A470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7173" y="3454179"/>
            <a:ext cx="1062038"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descr="A person playing tennis&#10;&#10;Description automatically generated with low confidence">
            <a:extLst>
              <a:ext uri="{FF2B5EF4-FFF2-40B4-BE49-F238E27FC236}">
                <a16:creationId xmlns:a16="http://schemas.microsoft.com/office/drawing/2014/main" xmlns="" id="{6BE67FA9-33E9-4A69-9EC5-CD3C38C19A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10093" y="3453290"/>
            <a:ext cx="1057168" cy="1426464"/>
          </a:xfrm>
          <a:prstGeom prst="rect">
            <a:avLst/>
          </a:prstGeom>
        </p:spPr>
      </p:pic>
      <p:pic>
        <p:nvPicPr>
          <p:cNvPr id="41" name="Picture 40" descr="A picture containing text, outdoor, player&#10;&#10;Description automatically generated">
            <a:extLst>
              <a:ext uri="{FF2B5EF4-FFF2-40B4-BE49-F238E27FC236}">
                <a16:creationId xmlns:a16="http://schemas.microsoft.com/office/drawing/2014/main" xmlns="" id="{3C9D4470-FB67-4738-84F5-2D19B3850C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67665" y="3453290"/>
            <a:ext cx="1057168" cy="1426464"/>
          </a:xfrm>
          <a:prstGeom prst="rect">
            <a:avLst/>
          </a:prstGeom>
        </p:spPr>
      </p:pic>
      <p:pic>
        <p:nvPicPr>
          <p:cNvPr id="42" name="Picture 41" descr="Website&#10;&#10;Description automatically generated with medium confidence">
            <a:extLst>
              <a:ext uri="{FF2B5EF4-FFF2-40B4-BE49-F238E27FC236}">
                <a16:creationId xmlns:a16="http://schemas.microsoft.com/office/drawing/2014/main" xmlns="" id="{2D3A181F-50D1-4D26-AED2-024138CCD0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86091" y="3453290"/>
            <a:ext cx="1057168" cy="1426464"/>
          </a:xfrm>
          <a:prstGeom prst="rect">
            <a:avLst/>
          </a:prstGeom>
        </p:spPr>
      </p:pic>
      <p:pic>
        <p:nvPicPr>
          <p:cNvPr id="43" name="Picture 42" descr="A picture containing text, person, person&#10;&#10;Description automatically generated">
            <a:extLst>
              <a:ext uri="{FF2B5EF4-FFF2-40B4-BE49-F238E27FC236}">
                <a16:creationId xmlns:a16="http://schemas.microsoft.com/office/drawing/2014/main" xmlns="" id="{DD0BC544-8692-4957-83E5-EBDF1DC0F9F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43224" y="3453290"/>
            <a:ext cx="1057168" cy="1426464"/>
          </a:xfrm>
          <a:prstGeom prst="rect">
            <a:avLst/>
          </a:prstGeom>
        </p:spPr>
      </p:pic>
      <p:pic>
        <p:nvPicPr>
          <p:cNvPr id="44" name="Picture 43" descr="A person kicking a football ball&#10;&#10;Description automatically generated with medium confidence">
            <a:extLst>
              <a:ext uri="{FF2B5EF4-FFF2-40B4-BE49-F238E27FC236}">
                <a16:creationId xmlns:a16="http://schemas.microsoft.com/office/drawing/2014/main" xmlns="" id="{93FF3EB6-C6EF-4881-A7C5-25F28925092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02879" y="3453290"/>
            <a:ext cx="1057168" cy="1426464"/>
          </a:xfrm>
          <a:prstGeom prst="rect">
            <a:avLst/>
          </a:prstGeom>
        </p:spPr>
      </p:pic>
      <p:pic>
        <p:nvPicPr>
          <p:cNvPr id="45" name="Picture 44" descr="A person jumping in the air&#10;&#10;Description automatically generated with low confidence">
            <a:extLst>
              <a:ext uri="{FF2B5EF4-FFF2-40B4-BE49-F238E27FC236}">
                <a16:creationId xmlns:a16="http://schemas.microsoft.com/office/drawing/2014/main" xmlns="" id="{4B34C923-647E-4D81-8179-3FBA4CD84FE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33696" y="3429000"/>
            <a:ext cx="1057168" cy="1426464"/>
          </a:xfrm>
          <a:prstGeom prst="rect">
            <a:avLst/>
          </a:prstGeom>
        </p:spPr>
      </p:pic>
      <p:pic>
        <p:nvPicPr>
          <p:cNvPr id="46" name="Picture 45" descr="A picture containing text, track and field&#10;&#10;Description automatically generated">
            <a:extLst>
              <a:ext uri="{FF2B5EF4-FFF2-40B4-BE49-F238E27FC236}">
                <a16:creationId xmlns:a16="http://schemas.microsoft.com/office/drawing/2014/main" xmlns="" id="{C8427C40-F865-45D6-984A-535E51B44A7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17145" y="3453290"/>
            <a:ext cx="1057168" cy="1426464"/>
          </a:xfrm>
          <a:prstGeom prst="rect">
            <a:avLst/>
          </a:prstGeom>
        </p:spPr>
      </p:pic>
      <p:pic>
        <p:nvPicPr>
          <p:cNvPr id="47" name="Picture 46">
            <a:extLst>
              <a:ext uri="{FF2B5EF4-FFF2-40B4-BE49-F238E27FC236}">
                <a16:creationId xmlns:a16="http://schemas.microsoft.com/office/drawing/2014/main" xmlns="" id="{1AD06F1C-C974-4314-8FE8-892A51A2032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18460" y="4961004"/>
            <a:ext cx="1057168" cy="1426464"/>
          </a:xfrm>
          <a:prstGeom prst="rect">
            <a:avLst/>
          </a:prstGeom>
        </p:spPr>
      </p:pic>
      <p:pic>
        <p:nvPicPr>
          <p:cNvPr id="48" name="Picture 47" descr="Text&#10;&#10;Description automatically generated">
            <a:extLst>
              <a:ext uri="{FF2B5EF4-FFF2-40B4-BE49-F238E27FC236}">
                <a16:creationId xmlns:a16="http://schemas.microsoft.com/office/drawing/2014/main" xmlns="" id="{DBA9D308-A4C3-43BC-8607-15BD13EE8CA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167665" y="4961004"/>
            <a:ext cx="1057168" cy="1426464"/>
          </a:xfrm>
          <a:prstGeom prst="rect">
            <a:avLst/>
          </a:prstGeom>
        </p:spPr>
      </p:pic>
      <p:pic>
        <p:nvPicPr>
          <p:cNvPr id="49" name="Picture 48" descr="Graphical user interface, website&#10;&#10;Description automatically generated">
            <a:extLst>
              <a:ext uri="{FF2B5EF4-FFF2-40B4-BE49-F238E27FC236}">
                <a16:creationId xmlns:a16="http://schemas.microsoft.com/office/drawing/2014/main" xmlns="" id="{991B952C-FE82-4887-A649-1A51D0C66AA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316870" y="4961004"/>
            <a:ext cx="1057168" cy="1426464"/>
          </a:xfrm>
          <a:prstGeom prst="rect">
            <a:avLst/>
          </a:prstGeom>
        </p:spPr>
      </p:pic>
      <p:pic>
        <p:nvPicPr>
          <p:cNvPr id="50" name="Picture 49" descr="Graphical user interface&#10;&#10;Description automatically generated with medium confidence">
            <a:extLst>
              <a:ext uri="{FF2B5EF4-FFF2-40B4-BE49-F238E27FC236}">
                <a16:creationId xmlns:a16="http://schemas.microsoft.com/office/drawing/2014/main" xmlns="" id="{C18613B8-F6AC-44B8-8D5D-E537A7C5C49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49038" y="4949577"/>
            <a:ext cx="1057168" cy="1426464"/>
          </a:xfrm>
          <a:prstGeom prst="rect">
            <a:avLst/>
          </a:prstGeom>
        </p:spPr>
      </p:pic>
      <p:pic>
        <p:nvPicPr>
          <p:cNvPr id="51" name="Picture 50" descr="A person holding a tennis racket&#10;&#10;Description automatically generated with medium confidence">
            <a:extLst>
              <a:ext uri="{FF2B5EF4-FFF2-40B4-BE49-F238E27FC236}">
                <a16:creationId xmlns:a16="http://schemas.microsoft.com/office/drawing/2014/main" xmlns="" id="{A98C5462-56DB-4119-8AC7-D7191B7CE1E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604630" y="4949577"/>
            <a:ext cx="1057168" cy="1426464"/>
          </a:xfrm>
          <a:prstGeom prst="rect">
            <a:avLst/>
          </a:prstGeom>
        </p:spPr>
      </p:pic>
      <p:pic>
        <p:nvPicPr>
          <p:cNvPr id="52" name="Picture 51" descr="A picture containing text, person, outdoor&#10;&#10;Description automatically generated">
            <a:extLst>
              <a:ext uri="{FF2B5EF4-FFF2-40B4-BE49-F238E27FC236}">
                <a16:creationId xmlns:a16="http://schemas.microsoft.com/office/drawing/2014/main" xmlns="" id="{D6BE3648-44D8-47EA-845A-9BC265A26CC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63328" y="4961004"/>
            <a:ext cx="1057168" cy="1426464"/>
          </a:xfrm>
          <a:prstGeom prst="rect">
            <a:avLst/>
          </a:prstGeom>
        </p:spPr>
      </p:pic>
      <p:pic>
        <p:nvPicPr>
          <p:cNvPr id="53" name="Picture 52" descr="A picture containing text, track and field, sport&#10;&#10;Description automatically generated">
            <a:extLst>
              <a:ext uri="{FF2B5EF4-FFF2-40B4-BE49-F238E27FC236}">
                <a16:creationId xmlns:a16="http://schemas.microsoft.com/office/drawing/2014/main" xmlns="" id="{AD22ED79-6252-4B83-9284-45BC178B22A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917145" y="4949577"/>
            <a:ext cx="1057168" cy="1426464"/>
          </a:xfrm>
          <a:prstGeom prst="rect">
            <a:avLst/>
          </a:prstGeom>
        </p:spPr>
      </p:pic>
      <p:pic>
        <p:nvPicPr>
          <p:cNvPr id="54" name="Picture 53" descr="A person playing golf&#10;&#10;Description automatically generated with medium confidence">
            <a:extLst>
              <a:ext uri="{FF2B5EF4-FFF2-40B4-BE49-F238E27FC236}">
                <a16:creationId xmlns:a16="http://schemas.microsoft.com/office/drawing/2014/main" xmlns="" id="{52764C9C-31E2-4B27-B9E8-8DDA64BBEDC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502613">
            <a:off x="10459480" y="816821"/>
            <a:ext cx="1247953" cy="1581912"/>
          </a:xfrm>
          <a:prstGeom prst="rect">
            <a:avLst/>
          </a:prstGeom>
        </p:spPr>
      </p:pic>
      <p:pic>
        <p:nvPicPr>
          <p:cNvPr id="55" name="Picture 54" descr="A picture containing text, track and field&#10;&#10;Description automatically generated">
            <a:extLst>
              <a:ext uri="{FF2B5EF4-FFF2-40B4-BE49-F238E27FC236}">
                <a16:creationId xmlns:a16="http://schemas.microsoft.com/office/drawing/2014/main" xmlns="" id="{4E368B9C-7968-4A33-9C1F-5F157C136F5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19826161">
            <a:off x="9375705" y="1469639"/>
            <a:ext cx="1247953" cy="158191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6441AE-AE3A-4F34-BE46-9265E2DF86AB}"/>
              </a:ext>
            </a:extLst>
          </p:cNvPr>
          <p:cNvSpPr>
            <a:spLocks noGrp="1"/>
          </p:cNvSpPr>
          <p:nvPr>
            <p:ph type="title"/>
          </p:nvPr>
        </p:nvSpPr>
        <p:spPr/>
        <p:txBody>
          <a:bodyPr/>
          <a:lstStyle/>
          <a:p>
            <a:pPr>
              <a:defRPr/>
            </a:pPr>
            <a:r>
              <a:rPr lang="en-US"/>
              <a:t>NFHS Rules Book as e-Books </a:t>
            </a:r>
          </a:p>
        </p:txBody>
      </p:sp>
      <p:sp>
        <p:nvSpPr>
          <p:cNvPr id="24579" name="Content Placeholder 2">
            <a:extLst>
              <a:ext uri="{FF2B5EF4-FFF2-40B4-BE49-F238E27FC236}">
                <a16:creationId xmlns:a16="http://schemas.microsoft.com/office/drawing/2014/main" xmlns="" id="{0B5A5558-50AD-4F9C-8A11-1F64BFEB394B}"/>
              </a:ext>
            </a:extLst>
          </p:cNvPr>
          <p:cNvSpPr>
            <a:spLocks noGrp="1" noChangeArrowheads="1"/>
          </p:cNvSpPr>
          <p:nvPr>
            <p:ph idx="1"/>
          </p:nvPr>
        </p:nvSpPr>
        <p:spPr>
          <a:xfrm>
            <a:off x="6096000" y="1989138"/>
            <a:ext cx="5872163" cy="4338637"/>
          </a:xfrm>
        </p:spPr>
        <p:txBody>
          <a:bodyPr/>
          <a:lstStyle/>
          <a:p>
            <a:r>
              <a:rPr lang="en-US" altLang="en-US" sz="3200"/>
              <a:t>E-books features:</a:t>
            </a:r>
          </a:p>
          <a:p>
            <a:pPr lvl="1"/>
            <a:r>
              <a:rPr lang="en-US" altLang="en-US" sz="3200"/>
              <a:t>Searchable</a:t>
            </a:r>
          </a:p>
          <a:p>
            <a:pPr lvl="1"/>
            <a:r>
              <a:rPr lang="en-US" altLang="en-US" sz="3200"/>
              <a:t>Highlight areas of interest</a:t>
            </a:r>
          </a:p>
          <a:p>
            <a:pPr lvl="1"/>
            <a:r>
              <a:rPr lang="en-US" altLang="en-US" sz="3200"/>
              <a:t>Make notes</a:t>
            </a:r>
          </a:p>
          <a:p>
            <a:pPr lvl="1"/>
            <a:r>
              <a:rPr lang="en-US" altLang="en-US" sz="3200"/>
              <a:t>Easy navigation</a:t>
            </a:r>
          </a:p>
          <a:p>
            <a:pPr lvl="1"/>
            <a:r>
              <a:rPr lang="en-US" altLang="en-US" sz="3200"/>
              <a:t>Adjustable viewing size</a:t>
            </a:r>
          </a:p>
          <a:p>
            <a:pPr lvl="1"/>
            <a:r>
              <a:rPr lang="en-US" altLang="en-US" sz="3200"/>
              <a:t>Immediate availability</a:t>
            </a:r>
          </a:p>
        </p:txBody>
      </p:sp>
      <p:sp>
        <p:nvSpPr>
          <p:cNvPr id="4" name="Footer Placeholder 3">
            <a:extLst>
              <a:ext uri="{FF2B5EF4-FFF2-40B4-BE49-F238E27FC236}">
                <a16:creationId xmlns:a16="http://schemas.microsoft.com/office/drawing/2014/main" xmlns="" id="{D03FD8CE-4B26-4FF1-A161-D5E633E7801B}"/>
              </a:ext>
            </a:extLst>
          </p:cNvPr>
          <p:cNvSpPr>
            <a:spLocks noGrp="1"/>
          </p:cNvSpPr>
          <p:nvPr>
            <p:ph type="ftr" sz="quarter" idx="11"/>
          </p:nvPr>
        </p:nvSpPr>
        <p:spPr/>
        <p:txBody>
          <a:bodyPr/>
          <a:lstStyle/>
          <a:p>
            <a:pPr>
              <a:defRPr/>
            </a:pPr>
            <a:r>
              <a:rPr lang="en-US"/>
              <a:t>www.nfhs.org</a:t>
            </a:r>
          </a:p>
        </p:txBody>
      </p:sp>
      <p:pic>
        <p:nvPicPr>
          <p:cNvPr id="6" name="Picture 5" descr="Website&#10;&#10;Description automatically generated with medium confidence">
            <a:extLst>
              <a:ext uri="{FF2B5EF4-FFF2-40B4-BE49-F238E27FC236}">
                <a16:creationId xmlns:a16="http://schemas.microsoft.com/office/drawing/2014/main" xmlns="" id="{32160BEB-E6C1-4DCF-8351-C5726AB668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8111" y="1885950"/>
            <a:ext cx="3584431" cy="46386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pPr>
              <a:defRPr/>
            </a:pPr>
            <a:r>
              <a:rPr lang="en-US"/>
              <a:t>NEW NFHS Rules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067300" y="1989138"/>
            <a:ext cx="6900863" cy="4338637"/>
          </a:xfrm>
        </p:spPr>
        <p:txBody>
          <a:bodyPr/>
          <a:lstStyle/>
          <a:p>
            <a:r>
              <a:rPr lang="en-US" altLang="en-US"/>
              <a:t>Rules App features:</a:t>
            </a:r>
          </a:p>
          <a:p>
            <a:pPr lvl="1"/>
            <a:r>
              <a:rPr lang="en-US" altLang="en-US"/>
              <a:t>Searchable</a:t>
            </a:r>
          </a:p>
          <a:p>
            <a:pPr lvl="1"/>
            <a:r>
              <a:rPr lang="en-US" altLang="en-US"/>
              <a:t>Highlight notes</a:t>
            </a:r>
          </a:p>
          <a:p>
            <a:pPr lvl="1"/>
            <a:r>
              <a:rPr lang="en-US" altLang="en-US"/>
              <a:t>Bookmarks</a:t>
            </a:r>
          </a:p>
          <a:p>
            <a:pPr lvl="1"/>
            <a:r>
              <a:rPr lang="en-US" altLang="en-US"/>
              <a:t>Quizzes for all sports</a:t>
            </a:r>
          </a:p>
          <a:p>
            <a:pPr lvl="1"/>
            <a:r>
              <a:rPr lang="en-US" altLang="en-US"/>
              <a:t>Easy navigation</a:t>
            </a:r>
          </a:p>
          <a:p>
            <a:pPr lvl="1"/>
            <a:r>
              <a:rPr lang="en-US" altLang="en-US"/>
              <a:t>Immediate availability</a:t>
            </a:r>
          </a:p>
          <a:p>
            <a:pPr lvl="1"/>
            <a:r>
              <a:rPr lang="en-US" altLang="en-US"/>
              <a:t>Free to paid members of the NFHS Coaches </a:t>
            </a:r>
            <a:br>
              <a:rPr lang="en-US" altLang="en-US"/>
            </a:br>
            <a:r>
              <a:rPr lang="en-US" altLang="en-US"/>
              <a:t>and Officials Associations</a:t>
            </a:r>
          </a:p>
          <a:p>
            <a:pPr lvl="1"/>
            <a:r>
              <a:rPr lang="en-US" altLang="en-US">
                <a:hlinkClick r:id="rId3"/>
              </a:rPr>
              <a:t>www.nfhs.org/erules</a:t>
            </a:r>
            <a:r>
              <a:rPr lang="en-US" altLang="en-US"/>
              <a:t> for more information</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a:xfrm>
            <a:off x="9975851" y="6562725"/>
            <a:ext cx="1992312" cy="295275"/>
          </a:xfrm>
        </p:spPr>
        <p:txBody>
          <a:bodyPr/>
          <a:lstStyle/>
          <a:p>
            <a:pPr>
              <a:defRPr/>
            </a:pPr>
            <a:r>
              <a:rPr lang="en-US"/>
              <a:t>www.nfhs.org</a:t>
            </a:r>
          </a:p>
        </p:txBody>
      </p:sp>
      <p:pic>
        <p:nvPicPr>
          <p:cNvPr id="5" name="Picture 4" descr="A screenshot of a cell phone&#10;&#10;Description automatically generated">
            <a:extLst>
              <a:ext uri="{FF2B5EF4-FFF2-40B4-BE49-F238E27FC236}">
                <a16:creationId xmlns:a16="http://schemas.microsoft.com/office/drawing/2014/main" xmlns="" id="{C59CA35C-101B-42CD-8A60-04E418B2D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3803" y="1989138"/>
            <a:ext cx="2505456" cy="446227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sz="3200"/>
              <a:t/>
            </a:r>
            <a:br>
              <a:rPr lang="en-US" altLang="en-US" sz="3200"/>
            </a:br>
            <a:r>
              <a:rPr lang="en-US" altLang="en-US" sz="3200"/>
              <a:t>Guidelines for Schools and state associations for consideration of accommodations</a:t>
            </a:r>
            <a:r>
              <a:rPr lang="en-US" altLang="en-US"/>
              <a:t/>
            </a:r>
            <a:br>
              <a:rPr lang="en-US" altLang="en-US"/>
            </a:br>
            <a:endParaRPr lang="en-US" altLang="en-US"/>
          </a:p>
        </p:txBody>
      </p:sp>
      <p:pic>
        <p:nvPicPr>
          <p:cNvPr id="6147" name="Picture 2" descr="C:\Users\jhadd\Desktop\Inclusion Guidelines Ch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3732" y="1937856"/>
            <a:ext cx="4651408" cy="4550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xmlns="" id="{50B6A940-C73E-4AA6-B0AF-C3EB3A3B6A81}"/>
              </a:ext>
            </a:extLst>
          </p:cNvPr>
          <p:cNvSpPr>
            <a:spLocks noGrp="1"/>
          </p:cNvSpPr>
          <p:nvPr>
            <p:ph type="ftr" sz="quarter" idx="11"/>
          </p:nvPr>
        </p:nvSpPr>
        <p:spPr>
          <a:xfrm>
            <a:off x="9975851" y="6562725"/>
            <a:ext cx="1992312" cy="295275"/>
          </a:xfrm>
        </p:spPr>
        <p:txBody>
          <a:bodyPr/>
          <a:lstStyle/>
          <a:p>
            <a:pPr>
              <a:defRPr/>
            </a:pPr>
            <a:r>
              <a:rPr lang="en-US"/>
              <a:t>www.nfhs.org</a:t>
            </a:r>
          </a:p>
        </p:txBody>
      </p:sp>
    </p:spTree>
    <p:extLst>
      <p:ext uri="{BB962C8B-B14F-4D97-AF65-F5344CB8AC3E}">
        <p14:creationId xmlns:p14="http://schemas.microsoft.com/office/powerpoint/2010/main" val="2350598324"/>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a:t/>
            </a:r>
            <a:br>
              <a:rPr lang="en-US"/>
            </a:br>
            <a:r>
              <a:rPr lang="en-US"/>
              <a:t>2021-22 </a:t>
            </a:r>
            <a:r>
              <a:rPr lang="en-US" err="1"/>
              <a:t>nfhs</a:t>
            </a:r>
            <a:r>
              <a:rPr lang="en-US"/>
              <a:t> Swimming and Diving RULES CHANGES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a:xfrm>
            <a:off x="1771567" y="710671"/>
            <a:ext cx="10026650" cy="978502"/>
          </a:xfrm>
        </p:spPr>
        <p:txBody>
          <a:bodyPr/>
          <a:lstStyle/>
          <a:p>
            <a:r>
              <a:rPr lang="en-US"/>
              <a:t>Entries by Individuals</a:t>
            </a:r>
            <a:br>
              <a:rPr lang="en-US"/>
            </a:br>
            <a:r>
              <a:rPr lang="en-US"/>
              <a:t>3-2-5 </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536783" y="2178425"/>
            <a:ext cx="5935580" cy="4346200"/>
          </a:xfrm>
        </p:spPr>
        <p:txBody>
          <a:bodyPr/>
          <a:lstStyle/>
          <a:p>
            <a:r>
              <a:rPr lang="en-US" sz="3200">
                <a:solidFill>
                  <a:srgbClr val="000000"/>
                </a:solidFill>
                <a:effectLst/>
                <a:latin typeface="Calibri" panose="020F0502020204030204" pitchFamily="34" charset="0"/>
                <a:ea typeface="Arial" panose="020B0604020202020204" pitchFamily="34" charset="0"/>
                <a:cs typeface="Arial" panose="020B0604020202020204" pitchFamily="34" charset="0"/>
              </a:rPr>
              <a:t>Changes protocol for declaration </a:t>
            </a:r>
            <a:br>
              <a:rPr lang="en-US" sz="3200">
                <a:solidFill>
                  <a:srgbClr val="000000"/>
                </a:solidFill>
                <a:effectLst/>
                <a:latin typeface="Calibri" panose="020F0502020204030204" pitchFamily="34" charset="0"/>
                <a:ea typeface="Arial" panose="020B0604020202020204" pitchFamily="34" charset="0"/>
                <a:cs typeface="Arial" panose="020B0604020202020204" pitchFamily="34" charset="0"/>
              </a:rPr>
            </a:br>
            <a:r>
              <a:rPr lang="en-US" sz="3200">
                <a:solidFill>
                  <a:srgbClr val="000000"/>
                </a:solidFill>
                <a:effectLst/>
                <a:latin typeface="Calibri" panose="020F0502020204030204" pitchFamily="34" charset="0"/>
                <a:ea typeface="Arial" panose="020B0604020202020204" pitchFamily="34" charset="0"/>
                <a:cs typeface="Arial" panose="020B0604020202020204" pitchFamily="34" charset="0"/>
              </a:rPr>
              <a:t>of the lead-off</a:t>
            </a:r>
            <a:r>
              <a:rPr lang="en-US" sz="3200" b="1">
                <a:solidFill>
                  <a:srgbClr val="000000"/>
                </a:solidFill>
                <a:effectLst/>
                <a:latin typeface="Calibri" panose="020F0502020204030204" pitchFamily="34" charset="0"/>
                <a:ea typeface="Arial" panose="020B0604020202020204" pitchFamily="34" charset="0"/>
                <a:cs typeface="Arial" panose="020B0604020202020204" pitchFamily="34" charset="0"/>
              </a:rPr>
              <a:t> </a:t>
            </a:r>
            <a:r>
              <a:rPr lang="en-US" sz="3200">
                <a:solidFill>
                  <a:srgbClr val="000000"/>
                </a:solidFill>
                <a:effectLst/>
                <a:latin typeface="Calibri" panose="020F0502020204030204" pitchFamily="34" charset="0"/>
                <a:ea typeface="Arial" panose="020B0604020202020204" pitchFamily="34" charset="0"/>
                <a:cs typeface="Arial" panose="020B0604020202020204" pitchFamily="34" charset="0"/>
              </a:rPr>
              <a:t>swimmer in a </a:t>
            </a:r>
            <a:br>
              <a:rPr lang="en-US" sz="3200">
                <a:solidFill>
                  <a:srgbClr val="000000"/>
                </a:solidFill>
                <a:effectLst/>
                <a:latin typeface="Calibri" panose="020F0502020204030204" pitchFamily="34" charset="0"/>
                <a:ea typeface="Arial" panose="020B0604020202020204" pitchFamily="34" charset="0"/>
                <a:cs typeface="Arial" panose="020B0604020202020204" pitchFamily="34" charset="0"/>
              </a:rPr>
            </a:br>
            <a:r>
              <a:rPr lang="en-US" sz="3200">
                <a:solidFill>
                  <a:srgbClr val="000000"/>
                </a:solidFill>
                <a:effectLst/>
                <a:latin typeface="Calibri" panose="020F0502020204030204" pitchFamily="34" charset="0"/>
                <a:ea typeface="Arial" panose="020B0604020202020204" pitchFamily="34" charset="0"/>
                <a:cs typeface="Arial" panose="020B0604020202020204" pitchFamily="34" charset="0"/>
              </a:rPr>
              <a:t>relay to be submitted prior to </a:t>
            </a:r>
            <a:br>
              <a:rPr lang="en-US" sz="3200">
                <a:solidFill>
                  <a:srgbClr val="000000"/>
                </a:solidFill>
                <a:effectLst/>
                <a:latin typeface="Calibri" panose="020F0502020204030204" pitchFamily="34" charset="0"/>
                <a:ea typeface="Arial" panose="020B0604020202020204" pitchFamily="34" charset="0"/>
                <a:cs typeface="Arial" panose="020B0604020202020204" pitchFamily="34" charset="0"/>
              </a:rPr>
            </a:br>
            <a:r>
              <a:rPr lang="en-US" sz="3200">
                <a:solidFill>
                  <a:srgbClr val="000000"/>
                </a:solidFill>
                <a:effectLst/>
                <a:latin typeface="Calibri" panose="020F0502020204030204" pitchFamily="34" charset="0"/>
                <a:ea typeface="Arial" panose="020B0604020202020204" pitchFamily="34" charset="0"/>
                <a:cs typeface="Arial" panose="020B0604020202020204" pitchFamily="34" charset="0"/>
              </a:rPr>
              <a:t>the start of the event</a:t>
            </a:r>
            <a:r>
              <a:rPr lang="en-US" sz="3200">
                <a:solidFill>
                  <a:srgbClr val="000000"/>
                </a:solidFill>
                <a:effectLst/>
                <a:latin typeface="Calibri" panose="020F0502020204030204" pitchFamily="34" charset="0"/>
                <a:ea typeface="Arial" panose="020B0604020202020204" pitchFamily="34" charset="0"/>
                <a:cs typeface="Calibri" panose="020F0502020204030204" pitchFamily="34" charset="0"/>
              </a:rPr>
              <a:t>.</a:t>
            </a:r>
          </a:p>
          <a:p>
            <a:pPr marL="0" indent="0">
              <a:buNone/>
            </a:pPr>
            <a:endParaRPr lang="en-US" sz="2400">
              <a:solidFill>
                <a:srgbClr val="000000"/>
              </a:solidFill>
              <a:latin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pic>
        <p:nvPicPr>
          <p:cNvPr id="3" name="Picture 2" descr="A group of people in a pool&#10;&#10;Description automatically generated with medium confidence">
            <a:extLst>
              <a:ext uri="{FF2B5EF4-FFF2-40B4-BE49-F238E27FC236}">
                <a16:creationId xmlns:a16="http://schemas.microsoft.com/office/drawing/2014/main" xmlns="" id="{8F5AD67D-A913-4E4C-B0F4-A91EB57418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3092" y="3024133"/>
            <a:ext cx="4409400" cy="2951747"/>
          </a:xfrm>
          <a:prstGeom prst="rect">
            <a:avLst/>
          </a:prstGeom>
          <a:ln w="38100">
            <a:solidFill>
              <a:srgbClr val="00205B"/>
            </a:solidFill>
          </a:ln>
        </p:spPr>
      </p:pic>
    </p:spTree>
    <p:extLst>
      <p:ext uri="{BB962C8B-B14F-4D97-AF65-F5344CB8AC3E}">
        <p14:creationId xmlns:p14="http://schemas.microsoft.com/office/powerpoint/2010/main" val="2799705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a:t>uniforms</a:t>
            </a:r>
            <a:br>
              <a:rPr lang="en-US"/>
            </a:br>
            <a:r>
              <a:rPr lang="en-US"/>
              <a:t>3-3-5 </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848299" y="2057402"/>
            <a:ext cx="10213078" cy="4467223"/>
          </a:xfrm>
        </p:spPr>
        <p:txBody>
          <a:bodyPr/>
          <a:lstStyle/>
          <a:p>
            <a:r>
              <a:rPr lang="en-US" sz="2800">
                <a:solidFill>
                  <a:srgbClr val="000000"/>
                </a:solidFill>
                <a:effectLst/>
                <a:latin typeface="Calibri" panose="020F0502020204030204" pitchFamily="34" charset="0"/>
                <a:ea typeface="Arial" panose="020B0604020202020204" pitchFamily="34" charset="0"/>
              </a:rPr>
              <a:t>Permits competitors to wear </a:t>
            </a:r>
          </a:p>
          <a:p>
            <a:pPr marL="0" indent="0">
              <a:buNone/>
              <a:tabLst>
                <a:tab pos="349250" algn="l"/>
              </a:tabLst>
            </a:pPr>
            <a:r>
              <a:rPr lang="en-US" sz="2800">
                <a:solidFill>
                  <a:srgbClr val="000000"/>
                </a:solidFill>
                <a:latin typeface="Calibri" panose="020F0502020204030204" pitchFamily="34" charset="0"/>
                <a:ea typeface="Arial" panose="020B0604020202020204" pitchFamily="34" charset="0"/>
              </a:rPr>
              <a:t> 	</a:t>
            </a:r>
            <a:r>
              <a:rPr lang="en-US" sz="2800">
                <a:solidFill>
                  <a:srgbClr val="000000"/>
                </a:solidFill>
                <a:effectLst/>
                <a:latin typeface="Calibri" panose="020F0502020204030204" pitchFamily="34" charset="0"/>
                <a:ea typeface="Arial" panose="020B0604020202020204" pitchFamily="34" charset="0"/>
              </a:rPr>
              <a:t>suits providing full body coverage </a:t>
            </a:r>
            <a:br>
              <a:rPr lang="en-US" sz="2800">
                <a:solidFill>
                  <a:srgbClr val="000000"/>
                </a:solidFill>
                <a:effectLst/>
                <a:latin typeface="Calibri" panose="020F0502020204030204" pitchFamily="34" charset="0"/>
                <a:ea typeface="Arial" panose="020B0604020202020204" pitchFamily="34" charset="0"/>
              </a:rPr>
            </a:br>
            <a:r>
              <a:rPr lang="en-US" sz="2800">
                <a:solidFill>
                  <a:srgbClr val="000000"/>
                </a:solidFill>
                <a:effectLst/>
                <a:latin typeface="Calibri" panose="020F0502020204030204" pitchFamily="34" charset="0"/>
                <a:ea typeface="Arial" panose="020B0604020202020204" pitchFamily="34" charset="0"/>
              </a:rPr>
              <a:t>	for religious reasons.</a:t>
            </a:r>
          </a:p>
          <a:p>
            <a:pPr marL="0" indent="0">
              <a:buNone/>
              <a:tabLst>
                <a:tab pos="349250" algn="l"/>
              </a:tabLst>
            </a:pPr>
            <a:endParaRPr lang="en-US" sz="1000" b="1" u="sng">
              <a:solidFill>
                <a:srgbClr val="000000"/>
              </a:solidFill>
              <a:latin typeface="Calibri" panose="020F0502020204030204" pitchFamily="34" charset="0"/>
            </a:endParaRPr>
          </a:p>
          <a:p>
            <a:pPr>
              <a:tabLst>
                <a:tab pos="349250" algn="l"/>
              </a:tabLst>
            </a:pPr>
            <a:r>
              <a:rPr lang="en-US" sz="2800">
                <a:solidFill>
                  <a:srgbClr val="000000"/>
                </a:solidFill>
                <a:latin typeface="Calibri" panose="020F0502020204030204" pitchFamily="34" charset="0"/>
              </a:rPr>
              <a:t>The suit must meet the requirements</a:t>
            </a:r>
          </a:p>
          <a:p>
            <a:pPr marL="0" indent="0">
              <a:buNone/>
              <a:tabLst>
                <a:tab pos="349250" algn="l"/>
              </a:tabLst>
            </a:pPr>
            <a:r>
              <a:rPr lang="en-US" sz="2800">
                <a:solidFill>
                  <a:srgbClr val="000000"/>
                </a:solidFill>
                <a:latin typeface="Calibri" panose="020F0502020204030204" pitchFamily="34" charset="0"/>
              </a:rPr>
              <a:t> 	of Rule 3-3-4b(1-3).</a:t>
            </a:r>
          </a:p>
          <a:p>
            <a:pPr marL="0" indent="0">
              <a:buNone/>
              <a:tabLst>
                <a:tab pos="349250" algn="l"/>
              </a:tabLst>
            </a:pPr>
            <a:endParaRPr lang="en-US" sz="1000">
              <a:solidFill>
                <a:srgbClr val="000000"/>
              </a:solidFill>
              <a:latin typeface="Calibri" panose="020F0502020204030204" pitchFamily="34" charset="0"/>
            </a:endParaRPr>
          </a:p>
          <a:p>
            <a:pPr>
              <a:tabLst>
                <a:tab pos="349250" algn="l"/>
              </a:tabLst>
            </a:pPr>
            <a:r>
              <a:rPr lang="en-US" sz="2800">
                <a:solidFill>
                  <a:srgbClr val="000000"/>
                </a:solidFill>
                <a:latin typeface="Calibri" panose="020F0502020204030204" pitchFamily="34" charset="0"/>
              </a:rPr>
              <a:t>Questions about a specific suit must be</a:t>
            </a:r>
            <a:br>
              <a:rPr lang="en-US" sz="2800">
                <a:solidFill>
                  <a:srgbClr val="000000"/>
                </a:solidFill>
                <a:latin typeface="Calibri" panose="020F0502020204030204" pitchFamily="34" charset="0"/>
              </a:rPr>
            </a:br>
            <a:r>
              <a:rPr lang="en-US" sz="2800">
                <a:solidFill>
                  <a:srgbClr val="000000"/>
                </a:solidFill>
                <a:latin typeface="Calibri" panose="020F0502020204030204" pitchFamily="34" charset="0"/>
              </a:rPr>
              <a:t>addressed by the state association after </a:t>
            </a:r>
            <a:br>
              <a:rPr lang="en-US" sz="2800">
                <a:solidFill>
                  <a:srgbClr val="000000"/>
                </a:solidFill>
                <a:latin typeface="Calibri" panose="020F0502020204030204" pitchFamily="34" charset="0"/>
              </a:rPr>
            </a:br>
            <a:r>
              <a:rPr lang="en-US" sz="2800">
                <a:solidFill>
                  <a:srgbClr val="000000"/>
                </a:solidFill>
                <a:latin typeface="Calibri" panose="020F0502020204030204" pitchFamily="34" charset="0"/>
              </a:rPr>
              <a:t>the meet.</a:t>
            </a:r>
            <a:endParaRPr lang="en-US" sz="2800"/>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pic>
        <p:nvPicPr>
          <p:cNvPr id="7" name="Content Placeholder 8" descr="Diagram&#10;&#10;Description automatically generated">
            <a:extLst>
              <a:ext uri="{FF2B5EF4-FFF2-40B4-BE49-F238E27FC236}">
                <a16:creationId xmlns:a16="http://schemas.microsoft.com/office/drawing/2014/main" xmlns="" id="{9B0F4C24-E9FF-491A-83AA-AF4EDD100C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8813115" y="2175985"/>
            <a:ext cx="2366745" cy="3858328"/>
          </a:xfrm>
          <a:prstGeom prst="rect">
            <a:avLst/>
          </a:prstGeom>
          <a:noFill/>
          <a:ln w="38100">
            <a:solidFill>
              <a:srgbClr val="00206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1154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a:xfrm>
            <a:off x="1940984" y="537997"/>
            <a:ext cx="10026650" cy="1204912"/>
          </a:xfrm>
        </p:spPr>
        <p:txBody>
          <a:bodyPr/>
          <a:lstStyle/>
          <a:p>
            <a:r>
              <a:rPr lang="en-US"/>
              <a:t>uniforms</a:t>
            </a:r>
            <a:br>
              <a:rPr lang="en-US"/>
            </a:br>
            <a:r>
              <a:rPr lang="en-US"/>
              <a:t>3-3-6</a:t>
            </a:r>
            <a:r>
              <a:rPr lang="en-US" cap="none"/>
              <a:t>c</a:t>
            </a:r>
            <a:endParaRPr lang="en-US"/>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940984" y="2259106"/>
            <a:ext cx="9852909" cy="4265518"/>
          </a:xfrm>
        </p:spPr>
        <p:txBody>
          <a:bodyPr/>
          <a:lstStyle/>
          <a:p>
            <a:r>
              <a:rPr lang="en-US" sz="2800">
                <a:solidFill>
                  <a:schemeClr val="tx1">
                    <a:lumMod val="50000"/>
                  </a:schemeClr>
                </a:solidFill>
                <a:effectLst/>
                <a:latin typeface="Calibri" panose="020F0502020204030204" pitchFamily="34" charset="0"/>
                <a:ea typeface="Calibri" panose="020F0502020204030204" pitchFamily="34" charset="0"/>
                <a:cs typeface="Arial" panose="020B0604020202020204" pitchFamily="34" charset="0"/>
              </a:rPr>
              <a:t>Permits the application of </a:t>
            </a:r>
          </a:p>
          <a:p>
            <a:pPr marL="0" indent="0">
              <a:buNone/>
            </a:pPr>
            <a:r>
              <a:rPr lang="en-US" sz="2800">
                <a:solidFill>
                  <a:schemeClr val="tx1">
                    <a:lumMod val="50000"/>
                  </a:schemeClr>
                </a:solidFill>
                <a:latin typeface="Calibri" panose="020F0502020204030204" pitchFamily="34" charset="0"/>
                <a:ea typeface="Calibri" panose="020F0502020204030204" pitchFamily="34" charset="0"/>
                <a:cs typeface="Arial" panose="020B0604020202020204" pitchFamily="34" charset="0"/>
              </a:rPr>
              <a:t>    </a:t>
            </a:r>
            <a:r>
              <a:rPr lang="en-US" sz="2800">
                <a:solidFill>
                  <a:schemeClr val="tx1">
                    <a:lumMod val="50000"/>
                  </a:schemeClr>
                </a:solidFill>
                <a:effectLst/>
                <a:latin typeface="Calibri" panose="020F0502020204030204" pitchFamily="34" charset="0"/>
                <a:ea typeface="Calibri" panose="020F0502020204030204" pitchFamily="34" charset="0"/>
                <a:cs typeface="Arial" panose="020B0604020202020204" pitchFamily="34" charset="0"/>
              </a:rPr>
              <a:t>temporary adhesives for divers.</a:t>
            </a:r>
          </a:p>
          <a:p>
            <a:pPr marL="0" indent="0">
              <a:buNone/>
            </a:pPr>
            <a:endParaRPr lang="en-US" sz="2800">
              <a:solidFill>
                <a:schemeClr val="tx1">
                  <a:lumMod val="50000"/>
                </a:schemeClr>
              </a:solidFill>
              <a:latin typeface="Calibri" panose="020F0502020204030204" pitchFamily="34" charset="0"/>
              <a:cs typeface="Arial" panose="020B0604020202020204" pitchFamily="34" charset="0"/>
            </a:endParaRPr>
          </a:p>
          <a:p>
            <a:r>
              <a:rPr lang="en-US" sz="2800">
                <a:solidFill>
                  <a:schemeClr val="tx1">
                    <a:lumMod val="50000"/>
                  </a:schemeClr>
                </a:solidFill>
              </a:rPr>
              <a:t>Minimizes hand slippage.</a:t>
            </a:r>
          </a:p>
          <a:p>
            <a:endParaRPr lang="en-US" sz="2800">
              <a:solidFill>
                <a:schemeClr val="tx1">
                  <a:lumMod val="50000"/>
                </a:schemeClr>
              </a:solidFill>
            </a:endParaRPr>
          </a:p>
          <a:p>
            <a:r>
              <a:rPr lang="en-US" sz="2800">
                <a:solidFill>
                  <a:schemeClr val="tx1">
                    <a:lumMod val="50000"/>
                  </a:schemeClr>
                </a:solidFill>
              </a:rPr>
              <a:t>Aligns with national trends.</a:t>
            </a:r>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pic>
        <p:nvPicPr>
          <p:cNvPr id="7" name="Picture 6" descr="A person riding a wave pool&#10;&#10;Description automatically generated">
            <a:extLst>
              <a:ext uri="{FF2B5EF4-FFF2-40B4-BE49-F238E27FC236}">
                <a16:creationId xmlns:a16="http://schemas.microsoft.com/office/drawing/2014/main" xmlns="" id="{725350BB-EC56-4E1B-809B-0E3A39046E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7868436" y="2883947"/>
            <a:ext cx="3749050" cy="2499366"/>
          </a:xfrm>
          <a:prstGeom prst="rect">
            <a:avLst/>
          </a:prstGeom>
          <a:ln w="38100">
            <a:solidFill>
              <a:srgbClr val="00205B"/>
            </a:solidFill>
          </a:ln>
        </p:spPr>
      </p:pic>
    </p:spTree>
    <p:extLst>
      <p:ext uri="{BB962C8B-B14F-4D97-AF65-F5344CB8AC3E}">
        <p14:creationId xmlns:p14="http://schemas.microsoft.com/office/powerpoint/2010/main" val="4054783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a:t>Qualifying Procedures</a:t>
            </a:r>
            <a:br>
              <a:rPr lang="en-US"/>
            </a:br>
            <a:r>
              <a:rPr lang="en-US"/>
              <a:t>5-4-3, new note</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941513" y="2285720"/>
            <a:ext cx="9852909" cy="3915055"/>
          </a:xfrm>
        </p:spPr>
        <p:txBody>
          <a:bodyPr/>
          <a:lstStyle/>
          <a:p>
            <a:r>
              <a:rPr lang="en-US" sz="2800">
                <a:solidFill>
                  <a:schemeClr val="tx1">
                    <a:lumMod val="50000"/>
                  </a:schemeClr>
                </a:solidFill>
                <a:effectLst/>
                <a:latin typeface="Calibri" panose="020F0502020204030204" pitchFamily="34" charset="0"/>
                <a:ea typeface="Calibri" panose="020F0502020204030204" pitchFamily="34" charset="0"/>
              </a:rPr>
              <a:t>Clarifies protocol for conducting swim-offs and purposes the time can be used for. </a:t>
            </a:r>
          </a:p>
          <a:p>
            <a:endParaRPr lang="en-US" sz="2800">
              <a:solidFill>
                <a:schemeClr val="tx1">
                  <a:lumMod val="50000"/>
                </a:schemeClr>
              </a:solidFill>
              <a:latin typeface="Calibri" panose="020F0502020204030204" pitchFamily="34" charset="0"/>
            </a:endParaRPr>
          </a:p>
          <a:p>
            <a:r>
              <a:rPr lang="en-US" sz="2800" b="1">
                <a:solidFill>
                  <a:schemeClr val="tx1">
                    <a:lumMod val="50000"/>
                  </a:schemeClr>
                </a:solidFill>
                <a:latin typeface="Calibri" panose="020F0502020204030204" pitchFamily="34" charset="0"/>
              </a:rPr>
              <a:t>NOTE: </a:t>
            </a:r>
            <a:r>
              <a:rPr lang="en-US" sz="2800">
                <a:solidFill>
                  <a:schemeClr val="tx1">
                    <a:lumMod val="50000"/>
                  </a:schemeClr>
                </a:solidFill>
                <a:latin typeface="Calibri" panose="020F0502020204030204" pitchFamily="34" charset="0"/>
              </a:rPr>
              <a:t>Swim-off times are considered official and can be used for record or other purposes.</a:t>
            </a:r>
            <a:endParaRPr lang="en-US" sz="2800">
              <a:solidFill>
                <a:schemeClr val="tx1">
                  <a:lumMod val="50000"/>
                </a:schemeClr>
              </a:solidFill>
            </a:endParaRPr>
          </a:p>
          <a:p>
            <a:pPr marL="0" indent="0">
              <a:buNone/>
            </a:pPr>
            <a:endParaRPr lang="en-US" sz="2400"/>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717232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sz="2800"/>
              <a:t> </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940985" y="1989139"/>
            <a:ext cx="8178375" cy="4338637"/>
          </a:xfrm>
        </p:spPr>
        <p:txBody>
          <a:bodyPr/>
          <a:lstStyle/>
          <a:p>
            <a:pPr marL="0" indent="0">
              <a:buNone/>
            </a:pPr>
            <a:r>
              <a:rPr lang="en-US" sz="2400" b="1"/>
              <a:t> </a:t>
            </a:r>
            <a:endParaRPr lang="en-US" sz="2400"/>
          </a:p>
          <a:p>
            <a:pPr marL="0" indent="0">
              <a:buNone/>
            </a:pPr>
            <a:endParaRPr lang="en-US" sz="1050"/>
          </a:p>
          <a:p>
            <a:endParaRPr lang="en-US"/>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sp>
        <p:nvSpPr>
          <p:cNvPr id="7" name="Title 4">
            <a:extLst>
              <a:ext uri="{FF2B5EF4-FFF2-40B4-BE49-F238E27FC236}">
                <a16:creationId xmlns:a16="http://schemas.microsoft.com/office/drawing/2014/main" xmlns="" id="{5D926D2A-9BC4-4CF3-A450-6671FC328A49}"/>
              </a:ext>
            </a:extLst>
          </p:cNvPr>
          <p:cNvSpPr txBox="1">
            <a:spLocks/>
          </p:cNvSpPr>
          <p:nvPr/>
        </p:nvSpPr>
        <p:spPr bwMode="auto">
          <a:xfrm>
            <a:off x="1840608" y="602119"/>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lnSpc>
                <a:spcPts val="3800"/>
              </a:lnSpc>
              <a:spcBef>
                <a:spcPct val="0"/>
              </a:spcBef>
              <a:spcAft>
                <a:spcPct val="0"/>
              </a:spcAft>
              <a:defRPr sz="3800" b="1" kern="1200" cap="all" baseline="0">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a:t>MANAGING DIVING COMPETITION</a:t>
            </a:r>
            <a:br>
              <a:rPr lang="en-US"/>
            </a:br>
            <a:r>
              <a:rPr lang="en-US">
                <a:solidFill>
                  <a:schemeClr val="accent3">
                    <a:lumMod val="75000"/>
                  </a:schemeClr>
                </a:solidFill>
              </a:rPr>
              <a:t>9-2-1</a:t>
            </a:r>
          </a:p>
        </p:txBody>
      </p:sp>
      <p:sp>
        <p:nvSpPr>
          <p:cNvPr id="8" name="Content Placeholder 5">
            <a:extLst>
              <a:ext uri="{FF2B5EF4-FFF2-40B4-BE49-F238E27FC236}">
                <a16:creationId xmlns:a16="http://schemas.microsoft.com/office/drawing/2014/main" xmlns="" id="{140E91E3-6AC8-4D54-A6AA-28C3AFAB3C67}"/>
              </a:ext>
            </a:extLst>
          </p:cNvPr>
          <p:cNvSpPr txBox="1">
            <a:spLocks/>
          </p:cNvSpPr>
          <p:nvPr/>
        </p:nvSpPr>
        <p:spPr bwMode="auto">
          <a:xfrm>
            <a:off x="1840608" y="2141539"/>
            <a:ext cx="10269734"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a:solidFill>
                  <a:srgbClr val="000000"/>
                </a:solidFill>
                <a:effectLst/>
                <a:latin typeface="Calibri" panose="020F0502020204030204" pitchFamily="34" charset="0"/>
                <a:ea typeface="Arial" panose="020B0604020202020204" pitchFamily="34" charset="0"/>
              </a:rPr>
              <a:t>During championship meets, diving boards should be open for practice if breaks between sessions extend longer than ten minutes. </a:t>
            </a:r>
          </a:p>
          <a:p>
            <a:pPr marL="0" indent="0">
              <a:buNone/>
            </a:pPr>
            <a:endParaRPr lang="en-US" sz="2800">
              <a:solidFill>
                <a:srgbClr val="000000"/>
              </a:solidFill>
              <a:latin typeface="Calibri" panose="020F0502020204030204" pitchFamily="34" charset="0"/>
            </a:endParaRPr>
          </a:p>
          <a:p>
            <a:r>
              <a:rPr lang="en-US" sz="2800">
                <a:solidFill>
                  <a:schemeClr val="tx1">
                    <a:lumMod val="50000"/>
                  </a:schemeClr>
                </a:solidFill>
                <a:effectLst/>
                <a:latin typeface="Calibri" panose="020F0502020204030204" pitchFamily="34" charset="0"/>
                <a:ea typeface="Calibri" panose="020F0502020204030204" pitchFamily="34" charset="0"/>
              </a:rPr>
              <a:t>Access to practice dives/approaches should be as equitable as possible but does not require divers to perform an equal number </a:t>
            </a:r>
            <a:br>
              <a:rPr lang="en-US" sz="2800">
                <a:solidFill>
                  <a:schemeClr val="tx1">
                    <a:lumMod val="50000"/>
                  </a:schemeClr>
                </a:solidFill>
                <a:effectLst/>
                <a:latin typeface="Calibri" panose="020F0502020204030204" pitchFamily="34" charset="0"/>
                <a:ea typeface="Calibri" panose="020F0502020204030204" pitchFamily="34" charset="0"/>
              </a:rPr>
            </a:br>
            <a:r>
              <a:rPr lang="en-US" sz="2800">
                <a:solidFill>
                  <a:schemeClr val="tx1">
                    <a:lumMod val="50000"/>
                  </a:schemeClr>
                </a:solidFill>
                <a:effectLst/>
                <a:latin typeface="Calibri" panose="020F0502020204030204" pitchFamily="34" charset="0"/>
                <a:ea typeface="Calibri" panose="020F0502020204030204" pitchFamily="34" charset="0"/>
              </a:rPr>
              <a:t>of dives or approaches.</a:t>
            </a:r>
            <a:endParaRPr lang="en-US" sz="2800">
              <a:solidFill>
                <a:schemeClr val="tx1">
                  <a:lumMod val="50000"/>
                </a:schemeClr>
              </a:solidFill>
            </a:endParaRPr>
          </a:p>
          <a:p>
            <a:endParaRPr lang="en-US" sz="2400"/>
          </a:p>
          <a:p>
            <a:pPr marL="0" indent="0">
              <a:buFont typeface="Wingdings" pitchFamily="2" charset="2"/>
              <a:buNone/>
            </a:pPr>
            <a:endParaRPr lang="en-US" sz="1050"/>
          </a:p>
          <a:p>
            <a:endParaRPr lang="en-US"/>
          </a:p>
        </p:txBody>
      </p:sp>
    </p:spTree>
    <p:extLst>
      <p:ext uri="{BB962C8B-B14F-4D97-AF65-F5344CB8AC3E}">
        <p14:creationId xmlns:p14="http://schemas.microsoft.com/office/powerpoint/2010/main" val="2473335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sz="2800"/>
              <a:t> </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940985" y="1989139"/>
            <a:ext cx="8178375" cy="4338637"/>
          </a:xfrm>
        </p:spPr>
        <p:txBody>
          <a:bodyPr/>
          <a:lstStyle/>
          <a:p>
            <a:pPr marL="0" indent="0">
              <a:buNone/>
            </a:pPr>
            <a:r>
              <a:rPr lang="en-US" sz="2400" b="1"/>
              <a:t> </a:t>
            </a:r>
            <a:endParaRPr lang="en-US" sz="2400"/>
          </a:p>
          <a:p>
            <a:pPr marL="0" indent="0">
              <a:buNone/>
            </a:pPr>
            <a:endParaRPr lang="en-US" sz="1050"/>
          </a:p>
          <a:p>
            <a:endParaRPr lang="en-US"/>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sp>
        <p:nvSpPr>
          <p:cNvPr id="7" name="Title 4">
            <a:extLst>
              <a:ext uri="{FF2B5EF4-FFF2-40B4-BE49-F238E27FC236}">
                <a16:creationId xmlns:a16="http://schemas.microsoft.com/office/drawing/2014/main" xmlns="" id="{5D926D2A-9BC4-4CF3-A450-6671FC328A49}"/>
              </a:ext>
            </a:extLst>
          </p:cNvPr>
          <p:cNvSpPr txBox="1">
            <a:spLocks/>
          </p:cNvSpPr>
          <p:nvPr/>
        </p:nvSpPr>
        <p:spPr bwMode="auto">
          <a:xfrm>
            <a:off x="1962151" y="6016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lnSpc>
                <a:spcPts val="3800"/>
              </a:lnSpc>
              <a:spcBef>
                <a:spcPct val="0"/>
              </a:spcBef>
              <a:spcAft>
                <a:spcPct val="0"/>
              </a:spcAft>
              <a:defRPr sz="3800" b="1" kern="1200" cap="all" baseline="0">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a:t>DIVING CONTESTANTS</a:t>
            </a:r>
          </a:p>
          <a:p>
            <a:r>
              <a:rPr lang="en-US"/>
              <a:t>9-3-7  </a:t>
            </a:r>
          </a:p>
        </p:txBody>
      </p:sp>
      <p:sp>
        <p:nvSpPr>
          <p:cNvPr id="8" name="Content Placeholder 5">
            <a:extLst>
              <a:ext uri="{FF2B5EF4-FFF2-40B4-BE49-F238E27FC236}">
                <a16:creationId xmlns:a16="http://schemas.microsoft.com/office/drawing/2014/main" xmlns="" id="{140E91E3-6AC8-4D54-A6AA-28C3AFAB3C67}"/>
              </a:ext>
            </a:extLst>
          </p:cNvPr>
          <p:cNvSpPr txBox="1">
            <a:spLocks/>
          </p:cNvSpPr>
          <p:nvPr/>
        </p:nvSpPr>
        <p:spPr bwMode="auto">
          <a:xfrm>
            <a:off x="1940985" y="2065339"/>
            <a:ext cx="532597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solidFill>
                  <a:schemeClr val="tx1">
                    <a:lumMod val="50000"/>
                  </a:schemeClr>
                </a:solidFill>
              </a:rPr>
              <a:t>Standing forward takeoffs are permitted.</a:t>
            </a:r>
          </a:p>
          <a:p>
            <a:endParaRPr lang="en-US" sz="2800" dirty="0">
              <a:solidFill>
                <a:schemeClr val="tx1">
                  <a:lumMod val="50000"/>
                </a:schemeClr>
              </a:solidFill>
            </a:endParaRPr>
          </a:p>
          <a:p>
            <a:r>
              <a:rPr lang="en-US" sz="2800" dirty="0">
                <a:solidFill>
                  <a:schemeClr val="tx1">
                    <a:lumMod val="50000"/>
                  </a:schemeClr>
                </a:solidFill>
              </a:rPr>
              <a:t>Diver must declare intent to the referee prior to the dive.</a:t>
            </a:r>
          </a:p>
          <a:p>
            <a:endParaRPr lang="en-US" sz="2800" dirty="0">
              <a:solidFill>
                <a:schemeClr val="tx1">
                  <a:lumMod val="50000"/>
                </a:schemeClr>
              </a:solidFill>
            </a:endParaRPr>
          </a:p>
          <a:p>
            <a:r>
              <a:rPr lang="en-US" sz="2800" dirty="0">
                <a:solidFill>
                  <a:schemeClr val="tx1">
                    <a:lumMod val="50000"/>
                  </a:schemeClr>
                </a:solidFill>
              </a:rPr>
              <a:t>The diving referee shall deduct 2 points from each judge’s award for violation of the forward approach.</a:t>
            </a:r>
          </a:p>
          <a:p>
            <a:endParaRPr lang="en-US" sz="2400" dirty="0">
              <a:solidFill>
                <a:schemeClr val="tx1">
                  <a:lumMod val="50000"/>
                </a:schemeClr>
              </a:solidFill>
            </a:endParaRPr>
          </a:p>
          <a:p>
            <a:pPr marL="0" indent="0">
              <a:buNone/>
            </a:pPr>
            <a:endParaRPr lang="en-US" sz="2400" dirty="0"/>
          </a:p>
          <a:p>
            <a:endParaRPr lang="en-US" sz="2400" dirty="0"/>
          </a:p>
          <a:p>
            <a:pPr marL="0" indent="0">
              <a:buFont typeface="Wingdings" pitchFamily="2" charset="2"/>
              <a:buNone/>
            </a:pPr>
            <a:endParaRPr lang="en-US" sz="1050" dirty="0"/>
          </a:p>
          <a:p>
            <a:endParaRPr lang="en-US" dirty="0"/>
          </a:p>
        </p:txBody>
      </p:sp>
      <p:pic>
        <p:nvPicPr>
          <p:cNvPr id="3" name="Picture 2" descr="A person doing a handstand in a swimming pool&#10;&#10;Description automatically generated with medium confidence">
            <a:extLst>
              <a:ext uri="{FF2B5EF4-FFF2-40B4-BE49-F238E27FC236}">
                <a16:creationId xmlns:a16="http://schemas.microsoft.com/office/drawing/2014/main" xmlns="" id="{5E27965B-62E8-43A1-A804-D1DA0566E5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0851" y="2272794"/>
            <a:ext cx="4507216" cy="3768145"/>
          </a:xfrm>
          <a:prstGeom prst="rect">
            <a:avLst/>
          </a:prstGeom>
          <a:ln w="38100">
            <a:solidFill>
              <a:schemeClr val="tx1"/>
            </a:solidFill>
          </a:ln>
        </p:spPr>
      </p:pic>
    </p:spTree>
    <p:extLst>
      <p:ext uri="{BB962C8B-B14F-4D97-AF65-F5344CB8AC3E}">
        <p14:creationId xmlns:p14="http://schemas.microsoft.com/office/powerpoint/2010/main" val="557042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sz="2800"/>
              <a:t> </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940985" y="1989139"/>
            <a:ext cx="8178375" cy="4338637"/>
          </a:xfrm>
        </p:spPr>
        <p:txBody>
          <a:bodyPr/>
          <a:lstStyle/>
          <a:p>
            <a:pPr marL="0" indent="0">
              <a:buNone/>
            </a:pPr>
            <a:r>
              <a:rPr lang="en-US" sz="2400" b="1"/>
              <a:t> </a:t>
            </a:r>
            <a:endParaRPr lang="en-US" sz="2400"/>
          </a:p>
          <a:p>
            <a:pPr marL="0" indent="0">
              <a:buNone/>
            </a:pPr>
            <a:endParaRPr lang="en-US" sz="1050"/>
          </a:p>
          <a:p>
            <a:endParaRPr lang="en-US"/>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sp>
        <p:nvSpPr>
          <p:cNvPr id="7" name="Title 4">
            <a:extLst>
              <a:ext uri="{FF2B5EF4-FFF2-40B4-BE49-F238E27FC236}">
                <a16:creationId xmlns:a16="http://schemas.microsoft.com/office/drawing/2014/main" xmlns="" id="{5D926D2A-9BC4-4CF3-A450-6671FC328A49}"/>
              </a:ext>
            </a:extLst>
          </p:cNvPr>
          <p:cNvSpPr txBox="1">
            <a:spLocks/>
          </p:cNvSpPr>
          <p:nvPr/>
        </p:nvSpPr>
        <p:spPr bwMode="auto">
          <a:xfrm>
            <a:off x="1846792" y="587377"/>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lnSpc>
                <a:spcPts val="3800"/>
              </a:lnSpc>
              <a:spcBef>
                <a:spcPct val="0"/>
              </a:spcBef>
              <a:spcAft>
                <a:spcPct val="0"/>
              </a:spcAft>
              <a:defRPr sz="3800" b="1" kern="1200" cap="all" baseline="0">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dirty="0"/>
              <a:t>DIVING CONTESTANTS </a:t>
            </a:r>
          </a:p>
          <a:p>
            <a:r>
              <a:rPr lang="en-US" dirty="0"/>
              <a:t>9-3-7 PENALTIES</a:t>
            </a:r>
          </a:p>
        </p:txBody>
      </p:sp>
      <p:sp>
        <p:nvSpPr>
          <p:cNvPr id="8" name="Content Placeholder 5">
            <a:extLst>
              <a:ext uri="{FF2B5EF4-FFF2-40B4-BE49-F238E27FC236}">
                <a16:creationId xmlns:a16="http://schemas.microsoft.com/office/drawing/2014/main" xmlns="" id="{140E91E3-6AC8-4D54-A6AA-28C3AFAB3C67}"/>
              </a:ext>
            </a:extLst>
          </p:cNvPr>
          <p:cNvSpPr txBox="1">
            <a:spLocks/>
          </p:cNvSpPr>
          <p:nvPr/>
        </p:nvSpPr>
        <p:spPr bwMode="auto">
          <a:xfrm>
            <a:off x="1600200" y="2141540"/>
            <a:ext cx="10519834" cy="438308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solidFill>
                  <a:schemeClr val="tx1">
                    <a:lumMod val="50000"/>
                  </a:schemeClr>
                </a:solidFill>
              </a:rPr>
              <a:t>If the diver does not declare the intent to perform a forward standing takeoff, both penalties will NOT be assessed:</a:t>
            </a:r>
          </a:p>
          <a:p>
            <a:endParaRPr lang="en-US">
              <a:solidFill>
                <a:schemeClr val="tx1">
                  <a:lumMod val="50000"/>
                </a:schemeClr>
              </a:solidFill>
            </a:endParaRPr>
          </a:p>
          <a:p>
            <a:pPr marL="914400" indent="-457200">
              <a:buFont typeface="Courier New" panose="02070309020205020404" pitchFamily="49" charset="0"/>
              <a:buChar char="o"/>
            </a:pPr>
            <a:r>
              <a:rPr lang="en-US">
                <a:solidFill>
                  <a:schemeClr val="tx1">
                    <a:lumMod val="50000"/>
                  </a:schemeClr>
                </a:solidFill>
              </a:rPr>
              <a:t>Either the diver declares intent to do a standing takeoff and receives a two-point deduction from each judge; or </a:t>
            </a:r>
          </a:p>
          <a:p>
            <a:pPr marL="914400" indent="-457200">
              <a:buFont typeface="Courier New" panose="02070309020205020404" pitchFamily="49" charset="0"/>
              <a:buChar char="o"/>
            </a:pPr>
            <a:endParaRPr lang="en-US">
              <a:solidFill>
                <a:schemeClr val="tx1">
                  <a:lumMod val="50000"/>
                </a:schemeClr>
              </a:solidFill>
            </a:endParaRPr>
          </a:p>
          <a:p>
            <a:pPr marL="914400" indent="-457200">
              <a:buFont typeface="Courier New" panose="02070309020205020404" pitchFamily="49" charset="0"/>
              <a:buChar char="o"/>
            </a:pPr>
            <a:r>
              <a:rPr lang="en-US">
                <a:solidFill>
                  <a:schemeClr val="tx1">
                    <a:lumMod val="50000"/>
                  </a:schemeClr>
                </a:solidFill>
              </a:rPr>
              <a:t>The diver fails to declare intent making it an unsatisfactory dive and receives no more than two points per judge. </a:t>
            </a:r>
          </a:p>
          <a:p>
            <a:endParaRPr lang="en-US">
              <a:solidFill>
                <a:schemeClr val="tx1">
                  <a:lumMod val="50000"/>
                </a:schemeClr>
              </a:solidFill>
            </a:endParaRPr>
          </a:p>
          <a:p>
            <a:r>
              <a:rPr lang="en-US">
                <a:solidFill>
                  <a:schemeClr val="tx1">
                    <a:lumMod val="50000"/>
                  </a:schemeClr>
                </a:solidFill>
              </a:rPr>
              <a:t>Both calls will be made by the diving referee.</a:t>
            </a:r>
          </a:p>
        </p:txBody>
      </p:sp>
    </p:spTree>
    <p:extLst>
      <p:ext uri="{BB962C8B-B14F-4D97-AF65-F5344CB8AC3E}">
        <p14:creationId xmlns:p14="http://schemas.microsoft.com/office/powerpoint/2010/main" val="1264945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sz="2800"/>
              <a:t> </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940985" y="1989139"/>
            <a:ext cx="8178375" cy="4338637"/>
          </a:xfrm>
        </p:spPr>
        <p:txBody>
          <a:bodyPr/>
          <a:lstStyle/>
          <a:p>
            <a:pPr marL="0" indent="0">
              <a:buNone/>
            </a:pPr>
            <a:r>
              <a:rPr lang="en-US" sz="2400" b="1"/>
              <a:t> </a:t>
            </a:r>
            <a:endParaRPr lang="en-US" sz="2400"/>
          </a:p>
          <a:p>
            <a:pPr marL="0" indent="0">
              <a:buNone/>
            </a:pPr>
            <a:endParaRPr lang="en-US" sz="1050"/>
          </a:p>
          <a:p>
            <a:endParaRPr lang="en-US"/>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sp>
        <p:nvSpPr>
          <p:cNvPr id="7" name="Title 4">
            <a:extLst>
              <a:ext uri="{FF2B5EF4-FFF2-40B4-BE49-F238E27FC236}">
                <a16:creationId xmlns:a16="http://schemas.microsoft.com/office/drawing/2014/main" xmlns="" id="{5D926D2A-9BC4-4CF3-A450-6671FC328A49}"/>
              </a:ext>
            </a:extLst>
          </p:cNvPr>
          <p:cNvSpPr txBox="1">
            <a:spLocks/>
          </p:cNvSpPr>
          <p:nvPr/>
        </p:nvSpPr>
        <p:spPr bwMode="auto">
          <a:xfrm>
            <a:off x="1868478" y="85963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lnSpc>
                <a:spcPts val="3800"/>
              </a:lnSpc>
              <a:spcBef>
                <a:spcPct val="0"/>
              </a:spcBef>
              <a:spcAft>
                <a:spcPct val="0"/>
              </a:spcAft>
              <a:defRPr sz="3800" b="1" kern="1200" cap="all" baseline="0">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a:t>FORM OF THE DIVES</a:t>
            </a:r>
          </a:p>
          <a:p>
            <a:r>
              <a:rPr lang="en-US"/>
              <a:t>9-5-2, new note</a:t>
            </a:r>
            <a:r>
              <a:rPr lang="en-US" sz="2800"/>
              <a:t/>
            </a:r>
            <a:br>
              <a:rPr lang="en-US" sz="2800"/>
            </a:br>
            <a:endParaRPr lang="en-US" sz="2800"/>
          </a:p>
        </p:txBody>
      </p:sp>
      <p:sp>
        <p:nvSpPr>
          <p:cNvPr id="8" name="Content Placeholder 5">
            <a:extLst>
              <a:ext uri="{FF2B5EF4-FFF2-40B4-BE49-F238E27FC236}">
                <a16:creationId xmlns:a16="http://schemas.microsoft.com/office/drawing/2014/main" xmlns="" id="{140E91E3-6AC8-4D54-A6AA-28C3AFAB3C67}"/>
              </a:ext>
            </a:extLst>
          </p:cNvPr>
          <p:cNvSpPr txBox="1">
            <a:spLocks/>
          </p:cNvSpPr>
          <p:nvPr/>
        </p:nvSpPr>
        <p:spPr bwMode="auto">
          <a:xfrm>
            <a:off x="1868478" y="2139951"/>
            <a:ext cx="10323522"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a:solidFill>
                  <a:schemeClr val="tx1">
                    <a:lumMod val="50000"/>
                  </a:schemeClr>
                </a:solidFill>
                <a:latin typeface="Calibri" panose="020F0502020204030204" pitchFamily="34" charset="0"/>
                <a:ea typeface="Calibri" panose="020F0502020204030204" pitchFamily="34" charset="0"/>
              </a:rPr>
              <a:t>Describes the starting positing for a standing </a:t>
            </a:r>
            <a:r>
              <a:rPr lang="en-US" sz="2800">
                <a:solidFill>
                  <a:schemeClr val="tx1">
                    <a:lumMod val="50000"/>
                  </a:schemeClr>
                </a:solidFill>
                <a:effectLst/>
                <a:latin typeface="Calibri" panose="020F0502020204030204" pitchFamily="34" charset="0"/>
                <a:ea typeface="Calibri" panose="020F0502020204030204" pitchFamily="34" charset="0"/>
              </a:rPr>
              <a:t>forward takeoff.</a:t>
            </a:r>
          </a:p>
          <a:p>
            <a:endParaRPr lang="en-US" sz="2800">
              <a:solidFill>
                <a:schemeClr val="tx1">
                  <a:lumMod val="50000"/>
                </a:schemeClr>
              </a:solidFill>
              <a:latin typeface="Calibri" panose="020F0502020204030204" pitchFamily="34" charset="0"/>
              <a:ea typeface="Calibri" panose="020F0502020204030204" pitchFamily="34" charset="0"/>
            </a:endParaRPr>
          </a:p>
          <a:p>
            <a:r>
              <a:rPr lang="en-US" sz="2800">
                <a:solidFill>
                  <a:schemeClr val="tx1">
                    <a:lumMod val="50000"/>
                  </a:schemeClr>
                </a:solidFill>
                <a:effectLst/>
                <a:latin typeface="Calibri" panose="020F0502020204030204" pitchFamily="34" charset="0"/>
                <a:ea typeface="Calibri" panose="020F0502020204030204" pitchFamily="34" charset="0"/>
              </a:rPr>
              <a:t>Adds language to define the number of oscillations permitted.</a:t>
            </a:r>
          </a:p>
          <a:p>
            <a:endParaRPr lang="en-US" sz="2800" b="1">
              <a:solidFill>
                <a:schemeClr val="tx1">
                  <a:lumMod val="50000"/>
                </a:schemeClr>
              </a:solidFill>
              <a:latin typeface="Calibri" panose="020F0502020204030204" pitchFamily="34" charset="0"/>
              <a:ea typeface="Arial" panose="020B0604020202020204" pitchFamily="34" charset="0"/>
            </a:endParaRPr>
          </a:p>
          <a:p>
            <a:r>
              <a:rPr lang="en-US" sz="2800">
                <a:solidFill>
                  <a:schemeClr val="tx1">
                    <a:lumMod val="50000"/>
                  </a:schemeClr>
                </a:solidFill>
                <a:effectLst/>
                <a:latin typeface="Calibri" panose="020F0502020204030204" pitchFamily="34" charset="0"/>
                <a:ea typeface="Arial" panose="020B0604020202020204" pitchFamily="34" charset="0"/>
              </a:rPr>
              <a:t>The NOTE reminds us that the standing forward takeoff is now considered a violation of the forward approach.</a:t>
            </a:r>
            <a:r>
              <a:rPr lang="en-US" sz="3200">
                <a:solidFill>
                  <a:schemeClr val="tx1">
                    <a:lumMod val="50000"/>
                  </a:schemeClr>
                </a:solidFill>
                <a:effectLst/>
                <a:latin typeface="Calibri" panose="020F0502020204030204" pitchFamily="34" charset="0"/>
                <a:ea typeface="Arial" panose="020B0604020202020204" pitchFamily="34" charset="0"/>
              </a:rPr>
              <a:t/>
            </a:r>
            <a:br>
              <a:rPr lang="en-US" sz="3200">
                <a:solidFill>
                  <a:schemeClr val="tx1">
                    <a:lumMod val="50000"/>
                  </a:schemeClr>
                </a:solidFill>
                <a:effectLst/>
                <a:latin typeface="Calibri" panose="020F0502020204030204" pitchFamily="34" charset="0"/>
                <a:ea typeface="Arial" panose="020B0604020202020204" pitchFamily="34" charset="0"/>
              </a:rPr>
            </a:br>
            <a:endParaRPr lang="en-US" sz="3200">
              <a:solidFill>
                <a:schemeClr val="tx1">
                  <a:lumMod val="50000"/>
                </a:schemeClr>
              </a:solidFill>
            </a:endParaRPr>
          </a:p>
          <a:p>
            <a:pPr marL="0" indent="0">
              <a:buFont typeface="Wingdings" pitchFamily="2" charset="2"/>
              <a:buNone/>
            </a:pPr>
            <a:endParaRPr lang="en-US" sz="3200"/>
          </a:p>
          <a:p>
            <a:endParaRPr lang="en-US"/>
          </a:p>
        </p:txBody>
      </p:sp>
    </p:spTree>
    <p:extLst>
      <p:ext uri="{BB962C8B-B14F-4D97-AF65-F5344CB8AC3E}">
        <p14:creationId xmlns:p14="http://schemas.microsoft.com/office/powerpoint/2010/main" val="3178796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sz="2800"/>
              <a:t> </a:t>
            </a:r>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sp>
        <p:nvSpPr>
          <p:cNvPr id="9" name="Title 4">
            <a:extLst>
              <a:ext uri="{FF2B5EF4-FFF2-40B4-BE49-F238E27FC236}">
                <a16:creationId xmlns:a16="http://schemas.microsoft.com/office/drawing/2014/main" xmlns="" id="{5D926D2A-9BC4-4CF3-A450-6671FC328A49}"/>
              </a:ext>
            </a:extLst>
          </p:cNvPr>
          <p:cNvSpPr txBox="1">
            <a:spLocks/>
          </p:cNvSpPr>
          <p:nvPr/>
        </p:nvSpPr>
        <p:spPr bwMode="auto">
          <a:xfrm>
            <a:off x="1941513" y="621708"/>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lnSpc>
                <a:spcPts val="3800"/>
              </a:lnSpc>
              <a:spcBef>
                <a:spcPct val="0"/>
              </a:spcBef>
              <a:spcAft>
                <a:spcPct val="0"/>
              </a:spcAft>
              <a:defRPr sz="3800" b="1" kern="1200" cap="all" baseline="0">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a:t>FORM OF THE DIVES</a:t>
            </a:r>
            <a:br>
              <a:rPr lang="en-US"/>
            </a:br>
            <a:r>
              <a:rPr lang="en-US"/>
              <a:t>9-5-4</a:t>
            </a:r>
            <a:r>
              <a:rPr lang="en-US" cap="none"/>
              <a:t>b</a:t>
            </a:r>
            <a:endParaRPr lang="en-US"/>
          </a:p>
        </p:txBody>
      </p:sp>
      <p:sp>
        <p:nvSpPr>
          <p:cNvPr id="10"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940196" y="2006304"/>
            <a:ext cx="10251804" cy="4338637"/>
          </a:xfrm>
        </p:spPr>
        <p:txBody>
          <a:bodyPr/>
          <a:lstStyle/>
          <a:p>
            <a:pPr marL="0" indent="0">
              <a:buNone/>
            </a:pPr>
            <a:endParaRPr lang="en-US" sz="3200">
              <a:solidFill>
                <a:schemeClr val="tx1">
                  <a:lumMod val="50000"/>
                </a:schemeClr>
              </a:solidFill>
              <a:effectLst/>
              <a:latin typeface="Calibri" panose="020F0502020204030204" pitchFamily="34" charset="0"/>
              <a:ea typeface="Calibri" panose="020F0502020204030204" pitchFamily="34" charset="0"/>
            </a:endParaRPr>
          </a:p>
          <a:p>
            <a:r>
              <a:rPr lang="en-US" sz="3200">
                <a:solidFill>
                  <a:schemeClr val="tx1">
                    <a:lumMod val="50000"/>
                  </a:schemeClr>
                </a:solidFill>
                <a:effectLst/>
                <a:latin typeface="Calibri" panose="020F0502020204030204" pitchFamily="34" charset="0"/>
                <a:ea typeface="Calibri" panose="020F0502020204030204" pitchFamily="34" charset="0"/>
              </a:rPr>
              <a:t>Clarifies only four </a:t>
            </a:r>
            <a:br>
              <a:rPr lang="en-US" sz="3200">
                <a:solidFill>
                  <a:schemeClr val="tx1">
                    <a:lumMod val="50000"/>
                  </a:schemeClr>
                </a:solidFill>
                <a:effectLst/>
                <a:latin typeface="Calibri" panose="020F0502020204030204" pitchFamily="34" charset="0"/>
                <a:ea typeface="Calibri" panose="020F0502020204030204" pitchFamily="34" charset="0"/>
              </a:rPr>
            </a:br>
            <a:r>
              <a:rPr lang="en-US" sz="3200">
                <a:solidFill>
                  <a:schemeClr val="tx1">
                    <a:lumMod val="50000"/>
                  </a:schemeClr>
                </a:solidFill>
                <a:effectLst/>
                <a:latin typeface="Calibri" panose="020F0502020204030204" pitchFamily="34" charset="0"/>
                <a:ea typeface="Calibri" panose="020F0502020204030204" pitchFamily="34" charset="0"/>
              </a:rPr>
              <a:t>oscillations are permitted </a:t>
            </a:r>
            <a:br>
              <a:rPr lang="en-US" sz="3200">
                <a:solidFill>
                  <a:schemeClr val="tx1">
                    <a:lumMod val="50000"/>
                  </a:schemeClr>
                </a:solidFill>
                <a:effectLst/>
                <a:latin typeface="Calibri" panose="020F0502020204030204" pitchFamily="34" charset="0"/>
                <a:ea typeface="Calibri" panose="020F0502020204030204" pitchFamily="34" charset="0"/>
              </a:rPr>
            </a:br>
            <a:r>
              <a:rPr lang="en-US" sz="3200">
                <a:solidFill>
                  <a:schemeClr val="tx1">
                    <a:lumMod val="50000"/>
                  </a:schemeClr>
                </a:solidFill>
                <a:effectLst/>
                <a:latin typeface="Calibri" panose="020F0502020204030204" pitchFamily="34" charset="0"/>
                <a:ea typeface="Calibri" panose="020F0502020204030204" pitchFamily="34" charset="0"/>
              </a:rPr>
              <a:t>before the diver leaves </a:t>
            </a:r>
          </a:p>
          <a:p>
            <a:pPr marL="0" indent="0">
              <a:buNone/>
            </a:pPr>
            <a:r>
              <a:rPr lang="en-US" sz="3200">
                <a:solidFill>
                  <a:schemeClr val="tx1">
                    <a:lumMod val="50000"/>
                  </a:schemeClr>
                </a:solidFill>
                <a:latin typeface="Calibri" panose="020F0502020204030204" pitchFamily="34" charset="0"/>
                <a:ea typeface="Calibri" panose="020F0502020204030204" pitchFamily="34" charset="0"/>
              </a:rPr>
              <a:t>    </a:t>
            </a:r>
            <a:r>
              <a:rPr lang="en-US" sz="3200">
                <a:solidFill>
                  <a:schemeClr val="tx1">
                    <a:lumMod val="50000"/>
                  </a:schemeClr>
                </a:solidFill>
                <a:effectLst/>
                <a:latin typeface="Calibri" panose="020F0502020204030204" pitchFamily="34" charset="0"/>
                <a:ea typeface="Calibri" panose="020F0502020204030204" pitchFamily="34" charset="0"/>
              </a:rPr>
              <a:t>the board.</a:t>
            </a:r>
            <a:r>
              <a:rPr lang="en-US" sz="3200" b="1">
                <a:solidFill>
                  <a:schemeClr val="tx1">
                    <a:lumMod val="50000"/>
                  </a:schemeClr>
                </a:solidFill>
                <a:effectLst/>
                <a:latin typeface="Calibri" panose="020F0502020204030204" pitchFamily="34" charset="0"/>
                <a:ea typeface="Calibri" panose="020F0502020204030204" pitchFamily="34" charset="0"/>
              </a:rPr>
              <a:t/>
            </a:r>
            <a:br>
              <a:rPr lang="en-US" sz="3200" b="1">
                <a:solidFill>
                  <a:schemeClr val="tx1">
                    <a:lumMod val="50000"/>
                  </a:schemeClr>
                </a:solidFill>
                <a:effectLst/>
                <a:latin typeface="Calibri" panose="020F0502020204030204" pitchFamily="34" charset="0"/>
                <a:ea typeface="Calibri" panose="020F0502020204030204" pitchFamily="34" charset="0"/>
              </a:rPr>
            </a:br>
            <a:r>
              <a:rPr lang="en-US" b="1">
                <a:solidFill>
                  <a:schemeClr val="tx1">
                    <a:lumMod val="50000"/>
                  </a:schemeClr>
                </a:solidFill>
              </a:rPr>
              <a:t> </a:t>
            </a:r>
            <a:endParaRPr lang="en-US" sz="2400">
              <a:solidFill>
                <a:schemeClr val="tx1">
                  <a:lumMod val="50000"/>
                </a:schemeClr>
              </a:solidFill>
            </a:endParaRPr>
          </a:p>
          <a:p>
            <a:endParaRPr lang="en-US" sz="2400"/>
          </a:p>
          <a:p>
            <a:pPr marL="0" indent="0">
              <a:buNone/>
            </a:pPr>
            <a:endParaRPr lang="en-US" sz="1050"/>
          </a:p>
          <a:p>
            <a:endParaRPr lang="en-US"/>
          </a:p>
        </p:txBody>
      </p:sp>
      <p:pic>
        <p:nvPicPr>
          <p:cNvPr id="6" name="Picture 5" descr="A person surfing in the sea&#10;&#10;Description automatically generated with low confidence">
            <a:extLst>
              <a:ext uri="{FF2B5EF4-FFF2-40B4-BE49-F238E27FC236}">
                <a16:creationId xmlns:a16="http://schemas.microsoft.com/office/drawing/2014/main" xmlns="" id="{233E9DF5-DFD9-4C29-8E5F-288BDC6336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4837" y="2297848"/>
            <a:ext cx="4854171" cy="3203753"/>
          </a:xfrm>
          <a:prstGeom prst="rect">
            <a:avLst/>
          </a:prstGeom>
          <a:ln w="38100">
            <a:solidFill>
              <a:schemeClr val="tx1">
                <a:lumMod val="50000"/>
              </a:schemeClr>
            </a:solidFill>
          </a:ln>
        </p:spPr>
      </p:pic>
    </p:spTree>
    <p:extLst>
      <p:ext uri="{BB962C8B-B14F-4D97-AF65-F5344CB8AC3E}">
        <p14:creationId xmlns:p14="http://schemas.microsoft.com/office/powerpoint/2010/main" val="2965207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sz="2800"/>
              <a:t> </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940985" y="1989139"/>
            <a:ext cx="8178375" cy="4338637"/>
          </a:xfrm>
        </p:spPr>
        <p:txBody>
          <a:bodyPr/>
          <a:lstStyle/>
          <a:p>
            <a:pPr marL="0" indent="0">
              <a:buNone/>
            </a:pPr>
            <a:r>
              <a:rPr lang="en-US" sz="2400" b="1"/>
              <a:t> </a:t>
            </a:r>
            <a:endParaRPr lang="en-US" sz="2400"/>
          </a:p>
          <a:p>
            <a:pPr marL="0" indent="0">
              <a:buNone/>
            </a:pPr>
            <a:endParaRPr lang="en-US" sz="1050"/>
          </a:p>
          <a:p>
            <a:endParaRPr lang="en-US"/>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sp>
        <p:nvSpPr>
          <p:cNvPr id="7" name="Title 4">
            <a:extLst>
              <a:ext uri="{FF2B5EF4-FFF2-40B4-BE49-F238E27FC236}">
                <a16:creationId xmlns:a16="http://schemas.microsoft.com/office/drawing/2014/main" xmlns="" id="{5D926D2A-9BC4-4CF3-A450-6671FC328A49}"/>
              </a:ext>
            </a:extLst>
          </p:cNvPr>
          <p:cNvSpPr txBox="1">
            <a:spLocks/>
          </p:cNvSpPr>
          <p:nvPr/>
        </p:nvSpPr>
        <p:spPr bwMode="auto">
          <a:xfrm>
            <a:off x="1940985" y="631827"/>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lnSpc>
                <a:spcPts val="3800"/>
              </a:lnSpc>
              <a:spcBef>
                <a:spcPct val="0"/>
              </a:spcBef>
              <a:spcAft>
                <a:spcPct val="0"/>
              </a:spcAft>
              <a:defRPr sz="3800" b="1" kern="1200" cap="all" baseline="0">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a:t>FORM OF THE DIVES </a:t>
            </a:r>
          </a:p>
          <a:p>
            <a:r>
              <a:rPr lang="en-US"/>
              <a:t>9-5-5</a:t>
            </a:r>
          </a:p>
        </p:txBody>
      </p:sp>
      <p:sp>
        <p:nvSpPr>
          <p:cNvPr id="8" name="Content Placeholder 5">
            <a:extLst>
              <a:ext uri="{FF2B5EF4-FFF2-40B4-BE49-F238E27FC236}">
                <a16:creationId xmlns:a16="http://schemas.microsoft.com/office/drawing/2014/main" xmlns="" id="{140E91E3-6AC8-4D54-A6AA-28C3AFAB3C67}"/>
              </a:ext>
            </a:extLst>
          </p:cNvPr>
          <p:cNvSpPr txBox="1">
            <a:spLocks/>
          </p:cNvSpPr>
          <p:nvPr/>
        </p:nvSpPr>
        <p:spPr bwMode="auto">
          <a:xfrm>
            <a:off x="1874869" y="2333625"/>
            <a:ext cx="9857232"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a:solidFill>
                  <a:schemeClr val="tx1">
                    <a:lumMod val="50000"/>
                  </a:schemeClr>
                </a:solidFill>
              </a:rPr>
              <a:t>Added a standing forward takeoff to the description of a balk. </a:t>
            </a:r>
          </a:p>
          <a:p>
            <a:endParaRPr lang="en-US" sz="1000">
              <a:solidFill>
                <a:schemeClr val="tx1">
                  <a:lumMod val="50000"/>
                </a:schemeClr>
              </a:solidFill>
            </a:endParaRPr>
          </a:p>
          <a:p>
            <a:endParaRPr lang="en-US" sz="800">
              <a:solidFill>
                <a:schemeClr val="tx1">
                  <a:lumMod val="50000"/>
                </a:schemeClr>
              </a:solidFill>
            </a:endParaRPr>
          </a:p>
          <a:p>
            <a:r>
              <a:rPr lang="en-US" sz="2800">
                <a:solidFill>
                  <a:schemeClr val="tx1">
                    <a:lumMod val="50000"/>
                  </a:schemeClr>
                </a:solidFill>
              </a:rPr>
              <a:t>The balk shall be declared before the dive is scored.</a:t>
            </a:r>
          </a:p>
          <a:p>
            <a:endParaRPr lang="en-US" sz="1000">
              <a:solidFill>
                <a:schemeClr val="tx1">
                  <a:lumMod val="50000"/>
                </a:schemeClr>
              </a:solidFill>
            </a:endParaRPr>
          </a:p>
          <a:p>
            <a:endParaRPr lang="en-US" sz="800">
              <a:solidFill>
                <a:schemeClr val="tx1">
                  <a:lumMod val="50000"/>
                </a:schemeClr>
              </a:solidFill>
            </a:endParaRPr>
          </a:p>
          <a:p>
            <a:r>
              <a:rPr lang="en-US" sz="2800">
                <a:solidFill>
                  <a:schemeClr val="tx1">
                    <a:lumMod val="50000"/>
                  </a:schemeClr>
                </a:solidFill>
              </a:rPr>
              <a:t>A diver who fails to declare the intent to perform a forward standing takeoff (receives score of maximum 2 points) and commits a balk (mandatory deduction of 2 points), will receive a score of zero.</a:t>
            </a:r>
          </a:p>
          <a:p>
            <a:endParaRPr lang="en-US"/>
          </a:p>
        </p:txBody>
      </p:sp>
    </p:spTree>
    <p:extLst>
      <p:ext uri="{BB962C8B-B14F-4D97-AF65-F5344CB8AC3E}">
        <p14:creationId xmlns:p14="http://schemas.microsoft.com/office/powerpoint/2010/main" val="3332929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sz="2800"/>
              <a:t> </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940985" y="1989139"/>
            <a:ext cx="8178375" cy="4338637"/>
          </a:xfrm>
        </p:spPr>
        <p:txBody>
          <a:bodyPr/>
          <a:lstStyle/>
          <a:p>
            <a:pPr marL="0" indent="0">
              <a:buNone/>
            </a:pPr>
            <a:r>
              <a:rPr lang="en-US" sz="2400" b="1"/>
              <a:t> </a:t>
            </a:r>
            <a:endParaRPr lang="en-US" sz="2400"/>
          </a:p>
          <a:p>
            <a:pPr marL="0" indent="0">
              <a:buNone/>
            </a:pPr>
            <a:endParaRPr lang="en-US" sz="1050"/>
          </a:p>
          <a:p>
            <a:endParaRPr lang="en-US"/>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sp>
        <p:nvSpPr>
          <p:cNvPr id="7" name="Title 4">
            <a:extLst>
              <a:ext uri="{FF2B5EF4-FFF2-40B4-BE49-F238E27FC236}">
                <a16:creationId xmlns:a16="http://schemas.microsoft.com/office/drawing/2014/main" xmlns="" id="{5D926D2A-9BC4-4CF3-A450-6671FC328A49}"/>
              </a:ext>
            </a:extLst>
          </p:cNvPr>
          <p:cNvSpPr txBox="1">
            <a:spLocks/>
          </p:cNvSpPr>
          <p:nvPr/>
        </p:nvSpPr>
        <p:spPr bwMode="auto">
          <a:xfrm>
            <a:off x="1962151" y="570706"/>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lnSpc>
                <a:spcPts val="3800"/>
              </a:lnSpc>
              <a:spcBef>
                <a:spcPct val="0"/>
              </a:spcBef>
              <a:spcAft>
                <a:spcPct val="0"/>
              </a:spcAft>
              <a:defRPr sz="3800" b="1" kern="1200" cap="all" baseline="0">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a:t>FORM OF THE DIVES </a:t>
            </a:r>
          </a:p>
          <a:p>
            <a:r>
              <a:rPr lang="en-US"/>
              <a:t>9-5-5</a:t>
            </a:r>
          </a:p>
        </p:txBody>
      </p:sp>
      <p:sp>
        <p:nvSpPr>
          <p:cNvPr id="8" name="Content Placeholder 5">
            <a:extLst>
              <a:ext uri="{FF2B5EF4-FFF2-40B4-BE49-F238E27FC236}">
                <a16:creationId xmlns:a16="http://schemas.microsoft.com/office/drawing/2014/main" xmlns="" id="{140E91E3-6AC8-4D54-A6AA-28C3AFAB3C67}"/>
              </a:ext>
            </a:extLst>
          </p:cNvPr>
          <p:cNvSpPr txBox="1">
            <a:spLocks/>
          </p:cNvSpPr>
          <p:nvPr/>
        </p:nvSpPr>
        <p:spPr bwMode="auto">
          <a:xfrm>
            <a:off x="1411705" y="2079624"/>
            <a:ext cx="10148946"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spcBef>
                <a:spcPts val="0"/>
              </a:spcBef>
              <a:spcAft>
                <a:spcPts val="0"/>
              </a:spcAft>
              <a:tabLst>
                <a:tab pos="465138" algn="l"/>
              </a:tabLst>
            </a:pPr>
            <a:r>
              <a:rPr lang="en-US" sz="2800" dirty="0">
                <a:solidFill>
                  <a:schemeClr val="tx1">
                    <a:lumMod val="50000"/>
                  </a:schemeClr>
                </a:solidFill>
              </a:rPr>
              <a:t> </a:t>
            </a:r>
            <a:r>
              <a:rPr lang="en-US" sz="2400" dirty="0">
                <a:solidFill>
                  <a:srgbClr val="333333"/>
                </a:solidFill>
                <a:effectLst/>
                <a:ea typeface="Times New Roman" panose="02020603050405020304" pitchFamily="18" charset="0"/>
              </a:rPr>
              <a:t>Unsatisfactory dives that receive a two-point deduction are not</a:t>
            </a:r>
            <a:r>
              <a:rPr lang="en-US" sz="2400" dirty="0">
                <a:effectLst/>
                <a:ea typeface="Times New Roman" panose="02020603050405020304" pitchFamily="18" charset="0"/>
                <a:cs typeface="Calibri"/>
              </a:rPr>
              <a:t/>
            </a:r>
            <a:br>
              <a:rPr lang="en-US" sz="2400" dirty="0">
                <a:effectLst/>
                <a:ea typeface="Times New Roman" panose="02020603050405020304" pitchFamily="18" charset="0"/>
                <a:cs typeface="Calibri"/>
              </a:rPr>
            </a:br>
            <a:r>
              <a:rPr lang="en-US" sz="2400" dirty="0">
                <a:solidFill>
                  <a:srgbClr val="333333"/>
                </a:solidFill>
                <a:ea typeface="Times New Roman" panose="02020603050405020304" pitchFamily="18" charset="0"/>
              </a:rPr>
              <a:t>      considered</a:t>
            </a:r>
            <a:r>
              <a:rPr lang="en-US" sz="2400" dirty="0">
                <a:solidFill>
                  <a:srgbClr val="333333"/>
                </a:solidFill>
                <a:effectLst/>
                <a:ea typeface="Times New Roman" panose="02020603050405020304" pitchFamily="18" charset="0"/>
              </a:rPr>
              <a:t> "Fail Dives“, because the diver technically scores points and then</a:t>
            </a:r>
            <a:r>
              <a:rPr lang="en-US" sz="2400" dirty="0">
                <a:effectLst/>
                <a:ea typeface="Times New Roman" panose="02020603050405020304" pitchFamily="18" charset="0"/>
                <a:cs typeface="Calibri"/>
              </a:rPr>
              <a:t/>
            </a:r>
            <a:br>
              <a:rPr lang="en-US" sz="2400" dirty="0">
                <a:effectLst/>
                <a:ea typeface="Times New Roman" panose="02020603050405020304" pitchFamily="18" charset="0"/>
                <a:cs typeface="Calibri"/>
              </a:rPr>
            </a:br>
            <a:r>
              <a:rPr lang="en-US" sz="2400" dirty="0">
                <a:solidFill>
                  <a:srgbClr val="333333"/>
                </a:solidFill>
                <a:ea typeface="Times New Roman" panose="02020603050405020304" pitchFamily="18" charset="0"/>
              </a:rPr>
              <a:t>      receives </a:t>
            </a:r>
            <a:r>
              <a:rPr lang="en-US" sz="2400" dirty="0">
                <a:solidFill>
                  <a:srgbClr val="333333"/>
                </a:solidFill>
                <a:effectLst/>
                <a:ea typeface="Times New Roman" panose="02020603050405020304" pitchFamily="18" charset="0"/>
              </a:rPr>
              <a:t>a deduction. They are considered Zero Sum Dives.</a:t>
            </a:r>
            <a:r>
              <a:rPr lang="en-US" sz="2400" dirty="0">
                <a:solidFill>
                  <a:srgbClr val="333333"/>
                </a:solidFill>
                <a:ea typeface="Times New Roman" panose="02020603050405020304" pitchFamily="18" charset="0"/>
              </a:rPr>
              <a:t> </a:t>
            </a:r>
            <a:endParaRPr lang="en-US" sz="2400" dirty="0">
              <a:effectLst/>
              <a:ea typeface="Calibri" panose="020F0502020204030204" pitchFamily="34" charset="0"/>
            </a:endParaRPr>
          </a:p>
          <a:p>
            <a:pPr marL="0" indent="0">
              <a:spcBef>
                <a:spcPts val="0"/>
              </a:spcBef>
              <a:spcAft>
                <a:spcPts val="0"/>
              </a:spcAft>
              <a:buNone/>
            </a:pPr>
            <a:r>
              <a:rPr lang="en-US" sz="2400" dirty="0">
                <a:solidFill>
                  <a:srgbClr val="333333"/>
                </a:solidFill>
                <a:effectLst/>
                <a:ea typeface="Times New Roman" panose="02020603050405020304" pitchFamily="18" charset="0"/>
              </a:rPr>
              <a:t> </a:t>
            </a:r>
            <a:r>
              <a:rPr lang="en-US" sz="2400" dirty="0">
                <a:solidFill>
                  <a:srgbClr val="333333"/>
                </a:solidFill>
                <a:ea typeface="Times New Roman" panose="02020603050405020304" pitchFamily="18" charset="0"/>
              </a:rPr>
              <a:t> </a:t>
            </a:r>
            <a:endParaRPr lang="en-US" sz="2400" dirty="0">
              <a:effectLst/>
              <a:ea typeface="Calibri" panose="020F0502020204030204" pitchFamily="34" charset="0"/>
            </a:endParaRPr>
          </a:p>
          <a:p>
            <a:pPr marL="0">
              <a:spcBef>
                <a:spcPts val="0"/>
              </a:spcBef>
              <a:spcAft>
                <a:spcPts val="0"/>
              </a:spcAft>
            </a:pPr>
            <a:r>
              <a:rPr lang="en-US" sz="2400" b="1" dirty="0">
                <a:solidFill>
                  <a:srgbClr val="333333"/>
                </a:solidFill>
                <a:effectLst/>
                <a:ea typeface="Times New Roman" panose="02020603050405020304" pitchFamily="18" charset="0"/>
              </a:rPr>
              <a:t>Examples are:</a:t>
            </a:r>
            <a:r>
              <a:rPr lang="en-US" sz="2400" b="1" dirty="0">
                <a:solidFill>
                  <a:srgbClr val="333333"/>
                </a:solidFill>
                <a:ea typeface="Times New Roman" panose="02020603050405020304" pitchFamily="18" charset="0"/>
              </a:rPr>
              <a:t> </a:t>
            </a:r>
            <a:endParaRPr lang="en-US" sz="2400" b="1" dirty="0">
              <a:effectLst/>
              <a:ea typeface="Calibri" panose="020F0502020204030204" pitchFamily="34" charset="0"/>
            </a:endParaRPr>
          </a:p>
          <a:p>
            <a:pPr marL="806450" marR="0" lvl="0" indent="-403225">
              <a:spcBef>
                <a:spcPts val="0"/>
              </a:spcBef>
              <a:spcAft>
                <a:spcPts val="0"/>
              </a:spcAft>
              <a:buSzPts val="1000"/>
              <a:buFont typeface="Courier New" panose="02070309020205020404" pitchFamily="49" charset="0"/>
              <a:buChar char="o"/>
              <a:tabLst>
                <a:tab pos="457200" algn="l"/>
              </a:tabLst>
            </a:pPr>
            <a:r>
              <a:rPr lang="en-US" sz="2400" dirty="0">
                <a:solidFill>
                  <a:srgbClr val="333333"/>
                </a:solidFill>
                <a:effectLst/>
                <a:ea typeface="Times New Roman" panose="02020603050405020304" pitchFamily="18" charset="0"/>
              </a:rPr>
              <a:t>failing to come out of a somersault after committing a balk;</a:t>
            </a:r>
            <a:endParaRPr lang="en-US" sz="2400" dirty="0">
              <a:solidFill>
                <a:srgbClr val="333333"/>
              </a:solidFill>
              <a:effectLst/>
              <a:ea typeface="Calibri" panose="020F0502020204030204" pitchFamily="34" charset="0"/>
            </a:endParaRPr>
          </a:p>
          <a:p>
            <a:pPr marL="806450" marR="0" lvl="0" indent="-403225">
              <a:spcBef>
                <a:spcPts val="0"/>
              </a:spcBef>
              <a:spcAft>
                <a:spcPts val="0"/>
              </a:spcAft>
              <a:buSzPts val="1000"/>
              <a:buFont typeface="Courier New" panose="02070309020205020404" pitchFamily="49" charset="0"/>
              <a:buChar char="o"/>
              <a:tabLst>
                <a:tab pos="457200" algn="l"/>
              </a:tabLst>
            </a:pPr>
            <a:r>
              <a:rPr lang="en-US" sz="2400" dirty="0">
                <a:solidFill>
                  <a:srgbClr val="333333"/>
                </a:solidFill>
                <a:effectLst/>
                <a:ea typeface="Times New Roman" panose="02020603050405020304" pitchFamily="18" charset="0"/>
              </a:rPr>
              <a:t>performing a dive in clearly the wrong position on an undeclared standing forward takeoff;</a:t>
            </a:r>
            <a:endParaRPr lang="en-US" sz="2400" dirty="0">
              <a:solidFill>
                <a:srgbClr val="333333"/>
              </a:solidFill>
              <a:effectLst/>
              <a:ea typeface="Calibri" panose="020F0502020204030204" pitchFamily="34" charset="0"/>
            </a:endParaRPr>
          </a:p>
          <a:p>
            <a:pPr marL="806450" marR="0" lvl="0" indent="-403225">
              <a:spcBef>
                <a:spcPts val="0"/>
              </a:spcBef>
              <a:spcAft>
                <a:spcPts val="0"/>
              </a:spcAft>
              <a:buSzPts val="1000"/>
              <a:buFont typeface="Courier New" panose="02070309020205020404" pitchFamily="49" charset="0"/>
              <a:buChar char="o"/>
              <a:tabLst>
                <a:tab pos="457200" algn="l"/>
              </a:tabLst>
            </a:pPr>
            <a:r>
              <a:rPr lang="en-US" sz="2400" dirty="0">
                <a:solidFill>
                  <a:srgbClr val="333333"/>
                </a:solidFill>
                <a:effectLst/>
                <a:ea typeface="Times New Roman" panose="02020603050405020304" pitchFamily="18" charset="0"/>
              </a:rPr>
              <a:t>balking and then hitting the board;</a:t>
            </a:r>
            <a:endParaRPr lang="en-US" sz="2400" dirty="0">
              <a:solidFill>
                <a:srgbClr val="333333"/>
              </a:solidFill>
              <a:effectLst/>
              <a:ea typeface="Calibri" panose="020F0502020204030204" pitchFamily="34" charset="0"/>
            </a:endParaRPr>
          </a:p>
          <a:p>
            <a:pPr marL="806450" marR="0" lvl="0" indent="-403225">
              <a:spcBef>
                <a:spcPts val="0"/>
              </a:spcBef>
              <a:spcAft>
                <a:spcPts val="0"/>
              </a:spcAft>
              <a:buSzPts val="1000"/>
              <a:buFont typeface="Courier New" panose="02070309020205020404" pitchFamily="49" charset="0"/>
              <a:buChar char="o"/>
              <a:tabLst>
                <a:tab pos="457200" algn="l"/>
              </a:tabLst>
            </a:pPr>
            <a:r>
              <a:rPr lang="en-US" sz="2400" dirty="0">
                <a:solidFill>
                  <a:srgbClr val="333333"/>
                </a:solidFill>
                <a:effectLst/>
                <a:ea typeface="Times New Roman" panose="02020603050405020304" pitchFamily="18" charset="0"/>
              </a:rPr>
              <a:t>failing to come out of a twist with a balk or undeclared standing forward takeoff.</a:t>
            </a:r>
            <a:endParaRPr lang="en-US" sz="2400" dirty="0">
              <a:solidFill>
                <a:srgbClr val="333333"/>
              </a:solidFill>
              <a:effectLst/>
              <a:ea typeface="Calibri" panose="020F0502020204030204" pitchFamily="34" charset="0"/>
            </a:endParaRPr>
          </a:p>
          <a:p>
            <a:endParaRPr lang="en-US" sz="2800" dirty="0">
              <a:solidFill>
                <a:schemeClr val="tx1">
                  <a:lumMod val="50000"/>
                </a:schemeClr>
              </a:solidFill>
            </a:endParaRPr>
          </a:p>
          <a:p>
            <a:endParaRPr lang="en-US" dirty="0"/>
          </a:p>
        </p:txBody>
      </p:sp>
    </p:spTree>
    <p:extLst>
      <p:ext uri="{BB962C8B-B14F-4D97-AF65-F5344CB8AC3E}">
        <p14:creationId xmlns:p14="http://schemas.microsoft.com/office/powerpoint/2010/main" val="2802724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sz="2800"/>
              <a:t> </a:t>
            </a:r>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sp>
        <p:nvSpPr>
          <p:cNvPr id="6" name="Title 4">
            <a:extLst>
              <a:ext uri="{FF2B5EF4-FFF2-40B4-BE49-F238E27FC236}">
                <a16:creationId xmlns:a16="http://schemas.microsoft.com/office/drawing/2014/main" xmlns="" id="{5D926D2A-9BC4-4CF3-A450-6671FC328A49}"/>
              </a:ext>
            </a:extLst>
          </p:cNvPr>
          <p:cNvSpPr txBox="1">
            <a:spLocks/>
          </p:cNvSpPr>
          <p:nvPr/>
        </p:nvSpPr>
        <p:spPr bwMode="auto">
          <a:xfrm>
            <a:off x="1962151"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lnSpc>
                <a:spcPts val="3800"/>
              </a:lnSpc>
              <a:spcBef>
                <a:spcPct val="0"/>
              </a:spcBef>
              <a:spcAft>
                <a:spcPct val="0"/>
              </a:spcAft>
              <a:defRPr sz="3800" b="1" kern="1200" cap="all" baseline="0">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a:t>DIVING OFFICIALS</a:t>
            </a:r>
            <a:br>
              <a:rPr lang="en-US"/>
            </a:br>
            <a:r>
              <a:rPr lang="en-US"/>
              <a:t>9-6-2</a:t>
            </a:r>
            <a:r>
              <a:rPr lang="en-US" cap="none"/>
              <a:t>i</a:t>
            </a:r>
            <a:r>
              <a:rPr lang="en-US"/>
              <a:t>, 9-6-4 New</a:t>
            </a:r>
          </a:p>
        </p:txBody>
      </p:sp>
      <p:sp>
        <p:nvSpPr>
          <p:cNvPr id="7"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941513" y="2118939"/>
            <a:ext cx="9857232" cy="4338637"/>
          </a:xfrm>
        </p:spPr>
        <p:txBody>
          <a:bodyPr/>
          <a:lstStyle/>
          <a:p>
            <a:r>
              <a:rPr lang="en-US" sz="3200" dirty="0">
                <a:solidFill>
                  <a:schemeClr val="tx1">
                    <a:lumMod val="50000"/>
                  </a:schemeClr>
                </a:solidFill>
              </a:rPr>
              <a:t>Permits announcer errors to be immediately corrected by allowing a diver to perform the correct dive prior to the next dive.</a:t>
            </a:r>
            <a:endParaRPr lang="en-US" sz="3200" dirty="0">
              <a:solidFill>
                <a:schemeClr val="tx1">
                  <a:lumMod val="50000"/>
                </a:schemeClr>
              </a:solidFill>
              <a:ea typeface="Calibri" panose="020F0502020204030204" pitchFamily="34" charset="0"/>
            </a:endParaRPr>
          </a:p>
          <a:p>
            <a:endParaRPr lang="en-US" sz="3200" dirty="0">
              <a:latin typeface="Calibri" panose="020F0502020204030204" pitchFamily="34" charset="0"/>
              <a:ea typeface="Calibri" panose="020F0502020204030204" pitchFamily="34" charset="0"/>
            </a:endParaRPr>
          </a:p>
          <a:p>
            <a:r>
              <a:rPr lang="en-US" sz="3200" dirty="0">
                <a:solidFill>
                  <a:schemeClr val="tx1">
                    <a:lumMod val="50000"/>
                  </a:schemeClr>
                </a:solidFill>
                <a:latin typeface="Calibri" panose="020F0502020204030204" pitchFamily="34" charset="0"/>
                <a:ea typeface="Calibri" panose="020F0502020204030204" pitchFamily="34" charset="0"/>
              </a:rPr>
              <a:t>Defines process to rectify announcing errors that occur during diving competition.</a:t>
            </a:r>
            <a:r>
              <a:rPr lang="en-US" sz="3200" b="1" dirty="0">
                <a:solidFill>
                  <a:schemeClr val="tx1">
                    <a:lumMod val="50000"/>
                  </a:schemeClr>
                </a:solidFill>
                <a:latin typeface="Calibri" panose="020F0502020204030204" pitchFamily="34" charset="0"/>
                <a:ea typeface="Calibri" panose="020F0502020204030204" pitchFamily="34" charset="0"/>
              </a:rPr>
              <a:t/>
            </a:r>
            <a:br>
              <a:rPr lang="en-US" sz="3200" b="1" dirty="0">
                <a:solidFill>
                  <a:schemeClr val="tx1">
                    <a:lumMod val="50000"/>
                  </a:schemeClr>
                </a:solidFill>
                <a:latin typeface="Calibri" panose="020F0502020204030204" pitchFamily="34" charset="0"/>
                <a:ea typeface="Calibri" panose="020F0502020204030204" pitchFamily="34" charset="0"/>
              </a:rPr>
            </a:br>
            <a:r>
              <a:rPr lang="en-US" sz="2400" b="1" dirty="0">
                <a:solidFill>
                  <a:schemeClr val="tx1">
                    <a:lumMod val="50000"/>
                  </a:schemeClr>
                </a:solidFill>
                <a:latin typeface="Calibri" panose="020F0502020204030204" pitchFamily="34" charset="0"/>
                <a:ea typeface="Calibri" panose="020F0502020204030204" pitchFamily="34" charset="0"/>
              </a:rPr>
              <a:t/>
            </a:r>
            <a:br>
              <a:rPr lang="en-US" sz="2400" b="1" dirty="0">
                <a:solidFill>
                  <a:schemeClr val="tx1">
                    <a:lumMod val="50000"/>
                  </a:schemeClr>
                </a:solidFill>
                <a:latin typeface="Calibri" panose="020F0502020204030204" pitchFamily="34" charset="0"/>
                <a:ea typeface="Calibri" panose="020F0502020204030204" pitchFamily="34" charset="0"/>
              </a:rPr>
            </a:br>
            <a:endParaRPr lang="en-US" dirty="0">
              <a:solidFill>
                <a:schemeClr val="tx1">
                  <a:lumMod val="50000"/>
                </a:schemeClr>
              </a:solidFill>
            </a:endParaRPr>
          </a:p>
        </p:txBody>
      </p:sp>
    </p:spTree>
    <p:extLst>
      <p:ext uri="{BB962C8B-B14F-4D97-AF65-F5344CB8AC3E}">
        <p14:creationId xmlns:p14="http://schemas.microsoft.com/office/powerpoint/2010/main" val="562654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sz="2800"/>
              <a:t> </a:t>
            </a:r>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sp>
        <p:nvSpPr>
          <p:cNvPr id="6" name="Title 4">
            <a:extLst>
              <a:ext uri="{FF2B5EF4-FFF2-40B4-BE49-F238E27FC236}">
                <a16:creationId xmlns:a16="http://schemas.microsoft.com/office/drawing/2014/main" xmlns="" id="{5D926D2A-9BC4-4CF3-A450-6671FC328A49}"/>
              </a:ext>
            </a:extLst>
          </p:cNvPr>
          <p:cNvSpPr txBox="1">
            <a:spLocks/>
          </p:cNvSpPr>
          <p:nvPr/>
        </p:nvSpPr>
        <p:spPr bwMode="auto">
          <a:xfrm>
            <a:off x="1941513" y="525087"/>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lnSpc>
                <a:spcPts val="3800"/>
              </a:lnSpc>
              <a:spcBef>
                <a:spcPct val="0"/>
              </a:spcBef>
              <a:spcAft>
                <a:spcPct val="0"/>
              </a:spcAft>
              <a:defRPr sz="3800" b="1" kern="1200" cap="all" baseline="0">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a:t>Awarding points</a:t>
            </a:r>
          </a:p>
          <a:p>
            <a:r>
              <a:rPr lang="en-US"/>
              <a:t>9-7-4</a:t>
            </a:r>
            <a:r>
              <a:rPr lang="en-US" cap="none"/>
              <a:t>f</a:t>
            </a:r>
            <a:r>
              <a:rPr lang="en-US"/>
              <a:t>, 9-7-5, 9-8-2</a:t>
            </a:r>
            <a:r>
              <a:rPr lang="en-US" cap="none"/>
              <a:t>c</a:t>
            </a:r>
            <a:r>
              <a:rPr lang="en-US"/>
              <a:t> </a:t>
            </a:r>
          </a:p>
        </p:txBody>
      </p:sp>
      <p:sp>
        <p:nvSpPr>
          <p:cNvPr id="7"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941513" y="2058569"/>
            <a:ext cx="9857232" cy="4338637"/>
          </a:xfrm>
        </p:spPr>
        <p:txBody>
          <a:bodyPr/>
          <a:lstStyle/>
          <a:p>
            <a:r>
              <a:rPr lang="en-US" sz="2800">
                <a:solidFill>
                  <a:schemeClr val="tx1">
                    <a:lumMod val="50000"/>
                  </a:schemeClr>
                </a:solidFill>
              </a:rPr>
              <a:t>9-7-4c: An undeclared standing forward takeoff was added to the unsatisfactory category.</a:t>
            </a:r>
          </a:p>
          <a:p>
            <a:pPr marL="0" indent="0">
              <a:buNone/>
            </a:pPr>
            <a:endParaRPr lang="en-US" sz="2800">
              <a:solidFill>
                <a:schemeClr val="tx1">
                  <a:lumMod val="50000"/>
                </a:schemeClr>
              </a:solidFill>
            </a:endParaRPr>
          </a:p>
          <a:p>
            <a:r>
              <a:rPr lang="en-US" sz="2800">
                <a:solidFill>
                  <a:schemeClr val="tx1">
                    <a:lumMod val="50000"/>
                  </a:schemeClr>
                </a:solidFill>
              </a:rPr>
              <a:t>9-7-5: A dive performed from a forward standing position was removed from the failed category.</a:t>
            </a:r>
          </a:p>
          <a:p>
            <a:endParaRPr lang="en-US" sz="2800" b="1">
              <a:solidFill>
                <a:schemeClr val="tx1">
                  <a:lumMod val="50000"/>
                </a:schemeClr>
              </a:solidFill>
            </a:endParaRPr>
          </a:p>
          <a:p>
            <a:r>
              <a:rPr lang="en-US" sz="2800">
                <a:solidFill>
                  <a:schemeClr val="tx1">
                    <a:lumMod val="50000"/>
                  </a:schemeClr>
                </a:solidFill>
              </a:rPr>
              <a:t>9-8-2c: Added forward standing takeoff to the list of takeoffs in which the feet cannot leave the board without a mandatory deduction. </a:t>
            </a:r>
          </a:p>
          <a:p>
            <a:pPr marL="0" indent="0">
              <a:buNone/>
            </a:pPr>
            <a:r>
              <a:rPr lang="en-US" sz="2800" b="1">
                <a:solidFill>
                  <a:schemeClr val="tx1">
                    <a:lumMod val="50000"/>
                  </a:schemeClr>
                </a:solidFill>
              </a:rPr>
              <a:t/>
            </a:r>
            <a:br>
              <a:rPr lang="en-US" sz="2800" b="1">
                <a:solidFill>
                  <a:schemeClr val="tx1">
                    <a:lumMod val="50000"/>
                  </a:schemeClr>
                </a:solidFill>
              </a:rPr>
            </a:br>
            <a:r>
              <a:rPr lang="en-US" sz="2800"/>
              <a:t> </a:t>
            </a:r>
          </a:p>
          <a:p>
            <a:pPr marL="0" indent="0">
              <a:buNone/>
            </a:pPr>
            <a:r>
              <a:rPr lang="en-US"/>
              <a:t> </a:t>
            </a:r>
          </a:p>
        </p:txBody>
      </p:sp>
    </p:spTree>
    <p:extLst>
      <p:ext uri="{BB962C8B-B14F-4D97-AF65-F5344CB8AC3E}">
        <p14:creationId xmlns:p14="http://schemas.microsoft.com/office/powerpoint/2010/main" val="1833827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4097A7A-D141-48C5-82FA-7CDB4CA54B17}"/>
              </a:ext>
            </a:extLst>
          </p:cNvPr>
          <p:cNvSpPr>
            <a:spLocks noGrp="1"/>
          </p:cNvSpPr>
          <p:nvPr>
            <p:ph type="title"/>
          </p:nvPr>
        </p:nvSpPr>
        <p:spPr/>
        <p:txBody>
          <a:bodyPr/>
          <a:lstStyle/>
          <a:p>
            <a:r>
              <a:rPr lang="en-US"/>
              <a:t/>
            </a:r>
            <a:br>
              <a:rPr lang="en-US"/>
            </a:br>
            <a:r>
              <a:rPr lang="en-US"/>
              <a:t>2021-22 </a:t>
            </a:r>
            <a:r>
              <a:rPr lang="en-US" err="1"/>
              <a:t>nfhs</a:t>
            </a:r>
            <a:r>
              <a:rPr lang="en-US"/>
              <a:t> swimming and diving Major editorial CHANGES</a:t>
            </a:r>
          </a:p>
        </p:txBody>
      </p:sp>
    </p:spTree>
    <p:extLst>
      <p:ext uri="{BB962C8B-B14F-4D97-AF65-F5344CB8AC3E}">
        <p14:creationId xmlns:p14="http://schemas.microsoft.com/office/powerpoint/2010/main" val="352716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3FEC4F-046E-4F0D-A9DA-897B1E108A7E}"/>
              </a:ext>
            </a:extLst>
          </p:cNvPr>
          <p:cNvSpPr>
            <a:spLocks noGrp="1"/>
          </p:cNvSpPr>
          <p:nvPr>
            <p:ph type="title"/>
          </p:nvPr>
        </p:nvSpPr>
        <p:spPr/>
        <p:txBody>
          <a:bodyPr/>
          <a:lstStyle/>
          <a:p>
            <a:r>
              <a:rPr lang="en-US"/>
              <a:t>Meet management</a:t>
            </a:r>
            <a:br>
              <a:rPr lang="en-US"/>
            </a:br>
            <a:r>
              <a:rPr lang="en-US"/>
              <a:t>1-4-2</a:t>
            </a:r>
          </a:p>
        </p:txBody>
      </p:sp>
      <p:sp>
        <p:nvSpPr>
          <p:cNvPr id="3" name="Content Placeholder 2">
            <a:extLst>
              <a:ext uri="{FF2B5EF4-FFF2-40B4-BE49-F238E27FC236}">
                <a16:creationId xmlns:a16="http://schemas.microsoft.com/office/drawing/2014/main" xmlns="" id="{E70A9F98-7045-4687-8003-6FA0E2156F63}"/>
              </a:ext>
            </a:extLst>
          </p:cNvPr>
          <p:cNvSpPr>
            <a:spLocks noGrp="1"/>
          </p:cNvSpPr>
          <p:nvPr>
            <p:ph idx="1"/>
          </p:nvPr>
        </p:nvSpPr>
        <p:spPr>
          <a:xfrm>
            <a:off x="1941513" y="2310063"/>
            <a:ext cx="8918992" cy="4017712"/>
          </a:xfrm>
        </p:spPr>
        <p:txBody>
          <a:bodyPr/>
          <a:lstStyle/>
          <a:p>
            <a:r>
              <a:rPr lang="en-US" sz="2800">
                <a:solidFill>
                  <a:schemeClr val="tx1">
                    <a:lumMod val="50000"/>
                  </a:schemeClr>
                </a:solidFill>
              </a:rPr>
              <a:t>Seeding is the process of assigning competitors into heats </a:t>
            </a:r>
            <a:r>
              <a:rPr lang="en-US" sz="2800" u="sng">
                <a:solidFill>
                  <a:srgbClr val="FF0000"/>
                </a:solidFill>
              </a:rPr>
              <a:t>by time in swimming and by score or by lot in diving</a:t>
            </a:r>
            <a:r>
              <a:rPr lang="en-US" sz="2800">
                <a:solidFill>
                  <a:srgbClr val="FF0000"/>
                </a:solidFill>
              </a:rPr>
              <a:t>.</a:t>
            </a:r>
          </a:p>
        </p:txBody>
      </p:sp>
      <p:sp>
        <p:nvSpPr>
          <p:cNvPr id="4" name="Footer Placeholder 3">
            <a:extLst>
              <a:ext uri="{FF2B5EF4-FFF2-40B4-BE49-F238E27FC236}">
                <a16:creationId xmlns:a16="http://schemas.microsoft.com/office/drawing/2014/main" xmlns="" id="{A48A61E4-860E-4654-836D-E70170CC6F3E}"/>
              </a:ext>
            </a:extLst>
          </p:cNvPr>
          <p:cNvSpPr>
            <a:spLocks noGrp="1"/>
          </p:cNvSpPr>
          <p:nvPr>
            <p:ph type="ftr" sz="quarter" idx="11"/>
          </p:nvPr>
        </p:nvSpPr>
        <p:spPr/>
        <p:txBody>
          <a:bodyPr/>
          <a:lstStyle/>
          <a:p>
            <a:pPr>
              <a:defRPr/>
            </a:pPr>
            <a:r>
              <a:rPr lang="en-US"/>
              <a:t>www.nfhs.org</a:t>
            </a:r>
          </a:p>
        </p:txBody>
      </p:sp>
      <p:pic>
        <p:nvPicPr>
          <p:cNvPr id="6" name="Picture 5" descr="A picture containing water, swimming, indoor, water sport&#10;&#10;Description automatically generated">
            <a:extLst>
              <a:ext uri="{FF2B5EF4-FFF2-40B4-BE49-F238E27FC236}">
                <a16:creationId xmlns:a16="http://schemas.microsoft.com/office/drawing/2014/main" xmlns="" id="{8D393BE2-7696-4FD5-A39B-BB2340A892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8810" y="3429000"/>
            <a:ext cx="3954379" cy="2627465"/>
          </a:xfrm>
          <a:prstGeom prst="rect">
            <a:avLst/>
          </a:prstGeom>
          <a:ln w="38100">
            <a:solidFill>
              <a:srgbClr val="00205B"/>
            </a:solidFill>
          </a:ln>
        </p:spPr>
      </p:pic>
    </p:spTree>
    <p:extLst>
      <p:ext uri="{BB962C8B-B14F-4D97-AF65-F5344CB8AC3E}">
        <p14:creationId xmlns:p14="http://schemas.microsoft.com/office/powerpoint/2010/main" val="1332831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3FEC4F-046E-4F0D-A9DA-897B1E108A7E}"/>
              </a:ext>
            </a:extLst>
          </p:cNvPr>
          <p:cNvSpPr>
            <a:spLocks noGrp="1"/>
          </p:cNvSpPr>
          <p:nvPr>
            <p:ph type="title"/>
          </p:nvPr>
        </p:nvSpPr>
        <p:spPr/>
        <p:txBody>
          <a:bodyPr/>
          <a:lstStyle/>
          <a:p>
            <a:r>
              <a:rPr lang="en-US">
                <a:effectLst/>
                <a:latin typeface="Calibri" panose="020F0502020204030204" pitchFamily="34" charset="0"/>
                <a:ea typeface="Calibri" panose="020F0502020204030204" pitchFamily="34" charset="0"/>
              </a:rPr>
              <a:t>uniforms</a:t>
            </a:r>
            <a:br>
              <a:rPr lang="en-US">
                <a:effectLst/>
                <a:latin typeface="Calibri" panose="020F0502020204030204" pitchFamily="34" charset="0"/>
                <a:ea typeface="Calibri" panose="020F0502020204030204" pitchFamily="34" charset="0"/>
              </a:rPr>
            </a:br>
            <a:r>
              <a:rPr lang="en-US">
                <a:effectLst/>
                <a:latin typeface="Calibri" panose="020F0502020204030204" pitchFamily="34" charset="0"/>
                <a:ea typeface="Calibri" panose="020F0502020204030204" pitchFamily="34" charset="0"/>
              </a:rPr>
              <a:t>3-3-2 PENALTIES 1 &amp; 2</a:t>
            </a:r>
            <a:endParaRPr lang="en-US"/>
          </a:p>
        </p:txBody>
      </p:sp>
      <p:sp>
        <p:nvSpPr>
          <p:cNvPr id="3" name="Content Placeholder 2">
            <a:extLst>
              <a:ext uri="{FF2B5EF4-FFF2-40B4-BE49-F238E27FC236}">
                <a16:creationId xmlns:a16="http://schemas.microsoft.com/office/drawing/2014/main" xmlns="" id="{E70A9F98-7045-4687-8003-6FA0E2156F63}"/>
              </a:ext>
            </a:extLst>
          </p:cNvPr>
          <p:cNvSpPr>
            <a:spLocks noGrp="1"/>
          </p:cNvSpPr>
          <p:nvPr>
            <p:ph idx="1"/>
          </p:nvPr>
        </p:nvSpPr>
        <p:spPr>
          <a:xfrm>
            <a:off x="1672572" y="2057959"/>
            <a:ext cx="9165758" cy="4074459"/>
          </a:xfrm>
        </p:spPr>
        <p:txBody>
          <a:bodyPr/>
          <a:lstStyle/>
          <a:p>
            <a:pPr marL="349250" marR="113030" indent="-349250">
              <a:lnSpc>
                <a:spcPct val="90000"/>
              </a:lnSpc>
              <a:spcBef>
                <a:spcPts val="105"/>
              </a:spcBef>
              <a:spcAft>
                <a:spcPts val="0"/>
              </a:spcAft>
            </a:pPr>
            <a:r>
              <a:rPr lang="en-US" sz="2400" dirty="0">
                <a:solidFill>
                  <a:schemeClr val="tx1">
                    <a:lumMod val="50000"/>
                  </a:schemeClr>
                </a:solidFill>
                <a:ea typeface="Helvetica Condensed"/>
                <a:cs typeface="Helvetica Condensed"/>
              </a:rPr>
              <a:t>PENALTIES: When an official discovers a competitor wearing illegal attire as described in Article 2, the official shall:</a:t>
            </a:r>
          </a:p>
          <a:p>
            <a:pPr marL="349250" marR="113030" indent="-349250">
              <a:lnSpc>
                <a:spcPct val="90000"/>
              </a:lnSpc>
              <a:spcBef>
                <a:spcPts val="105"/>
              </a:spcBef>
              <a:spcAft>
                <a:spcPts val="0"/>
              </a:spcAft>
            </a:pPr>
            <a:endParaRPr lang="en-US" sz="2400" dirty="0">
              <a:solidFill>
                <a:schemeClr val="tx1">
                  <a:lumMod val="50000"/>
                </a:schemeClr>
              </a:solidFill>
              <a:ea typeface="Helvetica Condensed"/>
              <a:cs typeface="Helvetica Condensed"/>
            </a:endParaRPr>
          </a:p>
          <a:p>
            <a:pPr marL="795338" marR="113030" indent="-338138">
              <a:lnSpc>
                <a:spcPct val="90000"/>
              </a:lnSpc>
              <a:spcBef>
                <a:spcPts val="105"/>
              </a:spcBef>
              <a:spcAft>
                <a:spcPts val="0"/>
              </a:spcAft>
              <a:buNone/>
              <a:tabLst>
                <a:tab pos="795338" algn="l"/>
              </a:tabLst>
            </a:pPr>
            <a:r>
              <a:rPr lang="en-US" sz="2400" dirty="0">
                <a:solidFill>
                  <a:schemeClr val="tx1">
                    <a:lumMod val="50000"/>
                  </a:schemeClr>
                </a:solidFill>
                <a:effectLst/>
                <a:ea typeface="Helvetica Condensed"/>
                <a:cs typeface="Helvetica Condensed"/>
              </a:rPr>
              <a:t>1.  W</a:t>
            </a:r>
            <a:r>
              <a:rPr lang="en-US" sz="2400" dirty="0">
                <a:solidFill>
                  <a:schemeClr val="tx1">
                    <a:lumMod val="50000"/>
                  </a:schemeClr>
                </a:solidFill>
                <a:effectLst/>
                <a:ea typeface="Calibri" panose="020F0502020204030204" pitchFamily="34" charset="0"/>
                <a:cs typeface="Times New Roman" panose="02020603050405020304" pitchFamily="18" charset="0"/>
              </a:rPr>
              <a:t>hen</a:t>
            </a:r>
            <a:r>
              <a:rPr lang="en-US" sz="2400" spc="-7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observed</a:t>
            </a:r>
            <a:r>
              <a:rPr lang="en-US" sz="2400" spc="-7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prior</a:t>
            </a:r>
            <a:r>
              <a:rPr lang="en-US" sz="2400" spc="-7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to</a:t>
            </a:r>
            <a:r>
              <a:rPr lang="en-US" sz="2400" spc="-7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the</a:t>
            </a:r>
            <a:r>
              <a:rPr lang="en-US" sz="2400" spc="-7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start</a:t>
            </a:r>
            <a:r>
              <a:rPr lang="en-US" sz="2400" spc="-7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of</a:t>
            </a:r>
            <a:r>
              <a:rPr lang="en-US" sz="2400" spc="-7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the heat/dive … If</a:t>
            </a:r>
            <a:r>
              <a:rPr lang="en-US" sz="2400" spc="-5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the</a:t>
            </a:r>
            <a:br>
              <a:rPr lang="en-US" sz="2400" dirty="0">
                <a:solidFill>
                  <a:schemeClr val="tx1">
                    <a:lumMod val="50000"/>
                  </a:schemeClr>
                </a:solidFill>
                <a:effectLst/>
                <a:ea typeface="Calibri" panose="020F0502020204030204" pitchFamily="34" charset="0"/>
                <a:cs typeface="Times New Roman" panose="02020603050405020304" pitchFamily="18" charset="0"/>
              </a:rPr>
            </a:br>
            <a:r>
              <a:rPr lang="en-US" sz="2400" spc="-4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competitor</a:t>
            </a:r>
            <a:r>
              <a:rPr lang="en-US" sz="2400" spc="-4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cannot</a:t>
            </a:r>
            <a:r>
              <a:rPr lang="en-US" sz="2400" spc="-4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comply</a:t>
            </a:r>
            <a:r>
              <a:rPr lang="en-US" sz="2400" spc="-4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without delaying</a:t>
            </a:r>
            <a:r>
              <a:rPr lang="en-US" sz="2400" spc="-4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the</a:t>
            </a:r>
            <a:r>
              <a:rPr lang="en-US" sz="2400" spc="-4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start</a:t>
            </a:r>
            <a:r>
              <a:rPr lang="en-US" sz="2400" spc="-4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of</a:t>
            </a:r>
            <a:r>
              <a:rPr lang="en-US" sz="2400" spc="-4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the</a:t>
            </a:r>
            <a:r>
              <a:rPr lang="en-US" sz="2400" spc="-5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heat/dive,</a:t>
            </a:r>
            <a:r>
              <a:rPr lang="en-US" sz="2400" spc="-13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the</a:t>
            </a:r>
            <a:r>
              <a:rPr lang="en-US" sz="2400" spc="-13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competitor</a:t>
            </a:r>
            <a:r>
              <a:rPr lang="en-US" sz="2400" spc="-13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is</a:t>
            </a:r>
            <a:r>
              <a:rPr lang="en-US" sz="2400" spc="-13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disqualified</a:t>
            </a:r>
            <a:r>
              <a:rPr lang="en-US" sz="2400" spc="-13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from</a:t>
            </a:r>
            <a:r>
              <a:rPr lang="en-US" sz="2400" spc="-13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that</a:t>
            </a:r>
            <a:r>
              <a:rPr lang="en-US" sz="2400" spc="-13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event/dive</a:t>
            </a:r>
            <a:r>
              <a:rPr lang="en-US" sz="2400" spc="-13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and</a:t>
            </a:r>
            <a:r>
              <a:rPr lang="en-US" sz="2400" spc="-13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shall not</a:t>
            </a:r>
            <a:r>
              <a:rPr lang="en-US" sz="2400" spc="-13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be eligible</a:t>
            </a:r>
            <a:r>
              <a:rPr lang="en-US" sz="2400" spc="-10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for</a:t>
            </a:r>
            <a:r>
              <a:rPr lang="en-US" sz="2400" spc="-10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further</a:t>
            </a:r>
            <a:r>
              <a:rPr lang="en-US" sz="2400" spc="-10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competition</a:t>
            </a:r>
            <a:r>
              <a:rPr lang="en-US" sz="2400" spc="-10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until</a:t>
            </a:r>
            <a:r>
              <a:rPr lang="en-US" sz="2400" spc="-10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in</a:t>
            </a:r>
            <a:r>
              <a:rPr lang="en-US" sz="2400" spc="-100" dirty="0">
                <a:solidFill>
                  <a:schemeClr val="tx1">
                    <a:lumMod val="50000"/>
                  </a:schemeClr>
                </a:solidFill>
                <a:effectLst/>
                <a:ea typeface="Calibri" panose="020F0502020204030204" pitchFamily="34" charset="0"/>
                <a:cs typeface="Times New Roman" panose="02020603050405020304" pitchFamily="18" charset="0"/>
              </a:rPr>
              <a:t> </a:t>
            </a:r>
            <a:r>
              <a:rPr lang="en-US" sz="2400" u="sng" dirty="0">
                <a:solidFill>
                  <a:srgbClr val="FF0000"/>
                </a:solidFill>
                <a:effectLst/>
                <a:ea typeface="Calibri" panose="020F0502020204030204" pitchFamily="34" charset="0"/>
                <a:cs typeface="Times New Roman" panose="02020603050405020304" pitchFamily="18" charset="0"/>
              </a:rPr>
              <a:t>legal</a:t>
            </a:r>
            <a:r>
              <a:rPr lang="en-US" sz="2400" u="sng" spc="-100" dirty="0">
                <a:solidFill>
                  <a:srgbClr val="FF0000"/>
                </a:solidFill>
                <a:effectLst/>
                <a:ea typeface="Calibri" panose="020F0502020204030204" pitchFamily="34" charset="0"/>
                <a:cs typeface="Times New Roman" panose="02020603050405020304" pitchFamily="18" charset="0"/>
              </a:rPr>
              <a:t> </a:t>
            </a:r>
            <a:r>
              <a:rPr lang="en-US" sz="2400" u="sng" spc="-5" dirty="0">
                <a:solidFill>
                  <a:srgbClr val="FF0000"/>
                </a:solidFill>
                <a:effectLst/>
                <a:ea typeface="Calibri" panose="020F0502020204030204" pitchFamily="34" charset="0"/>
                <a:cs typeface="Times New Roman" panose="02020603050405020304" pitchFamily="18" charset="0"/>
              </a:rPr>
              <a:t>attire</a:t>
            </a:r>
            <a:r>
              <a:rPr lang="en-US" sz="2400" spc="-10" dirty="0">
                <a:solidFill>
                  <a:srgbClr val="231F20"/>
                </a:solidFill>
                <a:effectLst/>
                <a:ea typeface="Calibri" panose="020F0502020204030204" pitchFamily="34" charset="0"/>
                <a:cs typeface="Times New Roman" panose="02020603050405020304" pitchFamily="18" charset="0"/>
              </a:rPr>
              <a:t>;</a:t>
            </a:r>
            <a:endParaRPr lang="en-US" sz="2400" dirty="0">
              <a:effectLst/>
              <a:ea typeface="Calibri" panose="020F0502020204030204" pitchFamily="34" charset="0"/>
              <a:cs typeface="Times New Roman" panose="02020603050405020304" pitchFamily="18" charset="0"/>
            </a:endParaRPr>
          </a:p>
          <a:p>
            <a:pPr marL="795338" marR="113030" indent="-338138">
              <a:lnSpc>
                <a:spcPct val="90000"/>
              </a:lnSpc>
              <a:spcBef>
                <a:spcPts val="105"/>
              </a:spcBef>
              <a:spcAft>
                <a:spcPts val="0"/>
              </a:spcAft>
              <a:buFont typeface="Courier New" panose="02070309020205020404" pitchFamily="49" charset="0"/>
              <a:buChar char="o"/>
              <a:tabLst>
                <a:tab pos="795338" algn="l"/>
              </a:tabLst>
            </a:pPr>
            <a:endParaRPr lang="en-US" sz="2400" dirty="0">
              <a:solidFill>
                <a:srgbClr val="231F20"/>
              </a:solidFill>
              <a:effectLst/>
              <a:ea typeface="Calibri" panose="020F0502020204030204" pitchFamily="34" charset="0"/>
              <a:cs typeface="Times New Roman" panose="02020603050405020304" pitchFamily="18" charset="0"/>
            </a:endParaRPr>
          </a:p>
          <a:p>
            <a:pPr marL="795338" marR="113030" indent="-338138">
              <a:lnSpc>
                <a:spcPct val="90000"/>
              </a:lnSpc>
              <a:spcBef>
                <a:spcPts val="105"/>
              </a:spcBef>
              <a:spcAft>
                <a:spcPts val="0"/>
              </a:spcAft>
              <a:buNone/>
              <a:tabLst>
                <a:tab pos="795338" algn="l"/>
              </a:tabLst>
            </a:pPr>
            <a:r>
              <a:rPr lang="en-US" sz="2400" dirty="0">
                <a:solidFill>
                  <a:schemeClr val="tx1">
                    <a:lumMod val="50000"/>
                  </a:schemeClr>
                </a:solidFill>
                <a:effectLst/>
                <a:ea typeface="Helvetica Condensed"/>
                <a:cs typeface="Helvetica Condensed"/>
              </a:rPr>
              <a:t>2.  W</a:t>
            </a:r>
            <a:r>
              <a:rPr lang="en-US" sz="2400" dirty="0">
                <a:solidFill>
                  <a:schemeClr val="tx1">
                    <a:lumMod val="50000"/>
                  </a:schemeClr>
                </a:solidFill>
                <a:effectLst/>
                <a:ea typeface="Calibri" panose="020F0502020204030204" pitchFamily="34" charset="0"/>
                <a:cs typeface="Times New Roman" panose="02020603050405020304" pitchFamily="18" charset="0"/>
              </a:rPr>
              <a:t>hen</a:t>
            </a:r>
            <a:r>
              <a:rPr lang="en-US" sz="2400" spc="-7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observed</a:t>
            </a:r>
            <a:r>
              <a:rPr lang="en-US" sz="2400" spc="-7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after</a:t>
            </a:r>
            <a:r>
              <a:rPr lang="en-US" sz="2400" spc="-7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the</a:t>
            </a:r>
            <a:r>
              <a:rPr lang="en-US" sz="2400" spc="-75" dirty="0">
                <a:solidFill>
                  <a:schemeClr val="tx1">
                    <a:lumMod val="50000"/>
                  </a:schemeClr>
                </a:solidFill>
                <a:effectLst/>
                <a:ea typeface="Calibri" panose="020F0502020204030204" pitchFamily="34" charset="0"/>
                <a:cs typeface="Times New Roman" panose="02020603050405020304" pitchFamily="18" charset="0"/>
              </a:rPr>
              <a:t> </a:t>
            </a:r>
            <a:r>
              <a:rPr lang="en-US" sz="2400" spc="-10" dirty="0">
                <a:solidFill>
                  <a:schemeClr val="tx1">
                    <a:lumMod val="50000"/>
                  </a:schemeClr>
                </a:solidFill>
                <a:effectLst/>
                <a:ea typeface="Calibri" panose="020F0502020204030204" pitchFamily="34" charset="0"/>
                <a:cs typeface="Times New Roman" panose="02020603050405020304" pitchFamily="18" charset="0"/>
              </a:rPr>
              <a:t>heat/dive</a:t>
            </a:r>
            <a:r>
              <a:rPr lang="en-US" sz="2400" spc="-7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officially begins … disqualify</a:t>
            </a:r>
            <a:br>
              <a:rPr lang="en-US" sz="2400" dirty="0">
                <a:solidFill>
                  <a:schemeClr val="tx1">
                    <a:lumMod val="50000"/>
                  </a:schemeClr>
                </a:solidFill>
                <a:effectLst/>
                <a:ea typeface="Calibri" panose="020F0502020204030204" pitchFamily="34" charset="0"/>
                <a:cs typeface="Times New Roman" panose="02020603050405020304" pitchFamily="18" charset="0"/>
              </a:rPr>
            </a:br>
            <a:r>
              <a:rPr lang="en-US" sz="2400" dirty="0">
                <a:solidFill>
                  <a:schemeClr val="tx1">
                    <a:lumMod val="50000"/>
                  </a:schemeClr>
                </a:solidFill>
                <a:effectLst/>
                <a:ea typeface="Calibri" panose="020F0502020204030204" pitchFamily="34" charset="0"/>
                <a:cs typeface="Times New Roman" panose="02020603050405020304" pitchFamily="18" charset="0"/>
              </a:rPr>
              <a:t> the</a:t>
            </a:r>
            <a:r>
              <a:rPr lang="en-US" sz="2400" spc="-7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competitor</a:t>
            </a:r>
            <a:r>
              <a:rPr lang="en-US" sz="2400" spc="-4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at</a:t>
            </a:r>
            <a:r>
              <a:rPr lang="en-US" sz="2400" spc="-4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the</a:t>
            </a:r>
            <a:r>
              <a:rPr lang="en-US" sz="2400" spc="-4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completion</a:t>
            </a:r>
            <a:r>
              <a:rPr lang="en-US" sz="2400" spc="-4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of</a:t>
            </a:r>
            <a:r>
              <a:rPr lang="en-US" sz="2400" spc="-4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the</a:t>
            </a:r>
            <a:r>
              <a:rPr lang="en-US" sz="2400" spc="-4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heat/dive;</a:t>
            </a:r>
            <a:r>
              <a:rPr lang="en-US" sz="2400" spc="-4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nullify</a:t>
            </a:r>
            <a:r>
              <a:rPr lang="en-US" sz="2400" spc="-3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the</a:t>
            </a:r>
            <a:br>
              <a:rPr lang="en-US" sz="2400" dirty="0">
                <a:solidFill>
                  <a:schemeClr val="tx1">
                    <a:lumMod val="50000"/>
                  </a:schemeClr>
                </a:solidFill>
                <a:effectLst/>
                <a:ea typeface="Calibri" panose="020F0502020204030204" pitchFamily="34" charset="0"/>
                <a:cs typeface="Times New Roman" panose="02020603050405020304" pitchFamily="18" charset="0"/>
              </a:rPr>
            </a:br>
            <a:r>
              <a:rPr lang="en-US" sz="2400" spc="-4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competitor's</a:t>
            </a:r>
            <a:r>
              <a:rPr lang="en-US" sz="2400" spc="-4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performance</a:t>
            </a:r>
            <a:r>
              <a:rPr lang="en-US" sz="2400" spc="-10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time/score</a:t>
            </a:r>
            <a:r>
              <a:rPr lang="en-US" sz="2400" spc="-9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and</a:t>
            </a:r>
            <a:r>
              <a:rPr lang="en-US" sz="2400" spc="-10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the</a:t>
            </a:r>
            <a:r>
              <a:rPr lang="en-US" sz="2400" spc="-9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competitor</a:t>
            </a:r>
            <a:r>
              <a:rPr lang="en-US" sz="2400" spc="-9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shall</a:t>
            </a:r>
            <a:r>
              <a:rPr lang="en-US" sz="2400" spc="-100" dirty="0">
                <a:solidFill>
                  <a:schemeClr val="tx1">
                    <a:lumMod val="50000"/>
                  </a:schemeClr>
                </a:solidFill>
                <a:effectLst/>
                <a:ea typeface="Calibri" panose="020F0502020204030204" pitchFamily="34" charset="0"/>
                <a:cs typeface="Times New Roman" panose="02020603050405020304" pitchFamily="18" charset="0"/>
              </a:rPr>
              <a:t> </a:t>
            </a:r>
            <a:br>
              <a:rPr lang="en-US" sz="2400" spc="-100" dirty="0">
                <a:solidFill>
                  <a:schemeClr val="tx1">
                    <a:lumMod val="50000"/>
                  </a:schemeClr>
                </a:solidFill>
                <a:effectLst/>
                <a:ea typeface="Calibri" panose="020F0502020204030204" pitchFamily="34" charset="0"/>
                <a:cs typeface="Times New Roman" panose="02020603050405020304" pitchFamily="18" charset="0"/>
              </a:rPr>
            </a:br>
            <a:r>
              <a:rPr lang="en-US" sz="2400" spc="-10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not</a:t>
            </a:r>
            <a:r>
              <a:rPr lang="en-US" sz="2400" spc="-9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be</a:t>
            </a:r>
            <a:r>
              <a:rPr lang="en-US" sz="2400" spc="-10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eligible</a:t>
            </a:r>
            <a:r>
              <a:rPr lang="en-US" sz="2400" spc="-9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for</a:t>
            </a:r>
            <a:r>
              <a:rPr lang="en-US" sz="2400" spc="-95"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further competition</a:t>
            </a:r>
            <a:r>
              <a:rPr lang="en-US" sz="2400" spc="-9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until</a:t>
            </a:r>
            <a:r>
              <a:rPr lang="en-US" sz="2400" spc="-100" dirty="0">
                <a:solidFill>
                  <a:schemeClr val="tx1">
                    <a:lumMod val="50000"/>
                  </a:schemeClr>
                </a:solidFill>
                <a:effectLst/>
                <a:ea typeface="Calibri" panose="020F0502020204030204" pitchFamily="34" charset="0"/>
                <a:cs typeface="Times New Roman" panose="02020603050405020304" pitchFamily="18" charset="0"/>
              </a:rPr>
              <a:t> </a:t>
            </a:r>
            <a:r>
              <a:rPr lang="en-US" sz="2400" dirty="0">
                <a:solidFill>
                  <a:schemeClr val="tx1">
                    <a:lumMod val="50000"/>
                  </a:schemeClr>
                </a:solidFill>
                <a:effectLst/>
                <a:ea typeface="Calibri" panose="020F0502020204030204" pitchFamily="34" charset="0"/>
                <a:cs typeface="Times New Roman" panose="02020603050405020304" pitchFamily="18" charset="0"/>
              </a:rPr>
              <a:t>in</a:t>
            </a:r>
            <a:r>
              <a:rPr lang="en-US" sz="2400" spc="-100" dirty="0">
                <a:solidFill>
                  <a:schemeClr val="tx1">
                    <a:lumMod val="50000"/>
                  </a:schemeClr>
                </a:solidFill>
                <a:effectLst/>
                <a:ea typeface="Calibri" panose="020F0502020204030204" pitchFamily="34" charset="0"/>
                <a:cs typeface="Times New Roman" panose="02020603050405020304" pitchFamily="18" charset="0"/>
              </a:rPr>
              <a:t> </a:t>
            </a:r>
            <a:r>
              <a:rPr lang="en-US" sz="2400" u="sng" dirty="0">
                <a:solidFill>
                  <a:srgbClr val="FF0000"/>
                </a:solidFill>
                <a:effectLst/>
                <a:ea typeface="Calibri" panose="020F0502020204030204" pitchFamily="34" charset="0"/>
                <a:cs typeface="Times New Roman" panose="02020603050405020304" pitchFamily="18" charset="0"/>
              </a:rPr>
              <a:t>legal</a:t>
            </a:r>
            <a:r>
              <a:rPr lang="en-US" sz="2400" u="sng" spc="-100" dirty="0">
                <a:solidFill>
                  <a:srgbClr val="FF0000"/>
                </a:solidFill>
                <a:effectLst/>
                <a:ea typeface="Calibri" panose="020F0502020204030204" pitchFamily="34" charset="0"/>
                <a:cs typeface="Times New Roman" panose="02020603050405020304" pitchFamily="18" charset="0"/>
              </a:rPr>
              <a:t> </a:t>
            </a:r>
            <a:r>
              <a:rPr lang="en-US" sz="2400" u="sng" spc="-5" dirty="0">
                <a:solidFill>
                  <a:srgbClr val="FF0000"/>
                </a:solidFill>
                <a:effectLst/>
                <a:ea typeface="Calibri" panose="020F0502020204030204" pitchFamily="34" charset="0"/>
                <a:cs typeface="Times New Roman" panose="02020603050405020304" pitchFamily="18" charset="0"/>
              </a:rPr>
              <a:t>attire</a:t>
            </a:r>
            <a:r>
              <a:rPr lang="en-US" sz="2400" spc="-90" dirty="0">
                <a:solidFill>
                  <a:srgbClr val="231F20"/>
                </a:solidFill>
                <a:effectLst/>
                <a:ea typeface="Calibri" panose="020F0502020204030204" pitchFamily="34" charset="0"/>
                <a:cs typeface="Times New Roman" panose="02020603050405020304" pitchFamily="18" charset="0"/>
              </a:rPr>
              <a:t>.</a:t>
            </a:r>
            <a:r>
              <a:rPr lang="en-US" sz="2400" dirty="0">
                <a:solidFill>
                  <a:srgbClr val="231F20"/>
                </a:solidFill>
                <a:effectLst/>
                <a:ea typeface="Helvetica Condensed"/>
                <a:cs typeface="Helvetica Condensed"/>
              </a:rPr>
              <a:t> </a:t>
            </a:r>
            <a:endParaRPr lang="en-US" sz="2400" spc="-30" dirty="0">
              <a:effectLst/>
              <a:ea typeface="Helvetica Condensed"/>
              <a:cs typeface="Helvetica Condensed"/>
            </a:endParaRPr>
          </a:p>
        </p:txBody>
      </p:sp>
      <p:sp>
        <p:nvSpPr>
          <p:cNvPr id="4" name="Footer Placeholder 3">
            <a:extLst>
              <a:ext uri="{FF2B5EF4-FFF2-40B4-BE49-F238E27FC236}">
                <a16:creationId xmlns:a16="http://schemas.microsoft.com/office/drawing/2014/main" xmlns="" id="{A48A61E4-860E-4654-836D-E70170CC6F3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305069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3FEC4F-046E-4F0D-A9DA-897B1E108A7E}"/>
              </a:ext>
            </a:extLst>
          </p:cNvPr>
          <p:cNvSpPr>
            <a:spLocks noGrp="1"/>
          </p:cNvSpPr>
          <p:nvPr>
            <p:ph type="title"/>
          </p:nvPr>
        </p:nvSpPr>
        <p:spPr/>
        <p:txBody>
          <a:bodyPr/>
          <a:lstStyle/>
          <a:p>
            <a:r>
              <a:rPr lang="en-US"/>
              <a:t>Stroke Judges</a:t>
            </a:r>
            <a:br>
              <a:rPr lang="en-US"/>
            </a:br>
            <a:r>
              <a:rPr lang="en-US"/>
              <a:t>4-1-1, 4-4, 4-4-1, 4-4-2, 4-5-3, 4-7</a:t>
            </a:r>
          </a:p>
        </p:txBody>
      </p:sp>
      <p:sp>
        <p:nvSpPr>
          <p:cNvPr id="3" name="Content Placeholder 2">
            <a:extLst>
              <a:ext uri="{FF2B5EF4-FFF2-40B4-BE49-F238E27FC236}">
                <a16:creationId xmlns:a16="http://schemas.microsoft.com/office/drawing/2014/main" xmlns="" id="{E70A9F98-7045-4687-8003-6FA0E2156F63}"/>
              </a:ext>
            </a:extLst>
          </p:cNvPr>
          <p:cNvSpPr>
            <a:spLocks noGrp="1"/>
          </p:cNvSpPr>
          <p:nvPr>
            <p:ph idx="1"/>
          </p:nvPr>
        </p:nvSpPr>
        <p:spPr>
          <a:xfrm>
            <a:off x="1941513" y="2277979"/>
            <a:ext cx="10026650" cy="4049796"/>
          </a:xfrm>
        </p:spPr>
        <p:txBody>
          <a:bodyPr/>
          <a:lstStyle/>
          <a:p>
            <a:r>
              <a:rPr lang="en-US" sz="2800" b="1">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SECTION 4</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STROKE </a:t>
            </a:r>
            <a:r>
              <a:rPr lang="en-US" sz="2800" b="1" u="sng">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JUDGES</a:t>
            </a:r>
            <a:r>
              <a:rPr lang="en-US" sz="1000" b="1" u="sng">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r>
            <a:br>
              <a:rPr lang="en-US" sz="1000" b="1" u="sng">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r>
            <a:b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b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For</a:t>
            </a:r>
            <a:r>
              <a:rPr lang="en-US" sz="2800" spc="-105">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championship</a:t>
            </a:r>
            <a:r>
              <a:rPr lang="en-US" sz="2800" spc="-105">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meets,</a:t>
            </a:r>
            <a:r>
              <a:rPr lang="en-US" sz="2800" spc="-105">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there</a:t>
            </a:r>
            <a:r>
              <a:rPr lang="en-US" sz="2800" spc="-11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shall</a:t>
            </a:r>
            <a:r>
              <a:rPr lang="en-US" sz="2800" spc="-105">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be</a:t>
            </a:r>
            <a:r>
              <a:rPr lang="en-US" sz="2800" spc="-105">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at</a:t>
            </a:r>
            <a:r>
              <a:rPr lang="en-US" sz="2800" spc="-1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spc="-1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least</a:t>
            </a:r>
            <a:r>
              <a:rPr lang="en-US" sz="2800" spc="-105">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two</a:t>
            </a:r>
            <a:r>
              <a:rPr lang="en-US" sz="2800" spc="-105">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stroke</a:t>
            </a:r>
            <a:r>
              <a:rPr lang="en-US" sz="2800" spc="-105">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u="sng" spc="-1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judges</a:t>
            </a:r>
            <a:r>
              <a:rPr lang="en-US" sz="2800" spc="-1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a:t>
            </a:r>
            <a:br>
              <a:rPr lang="en-US" sz="2800" spc="-1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b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one</a:t>
            </a:r>
            <a:r>
              <a:rPr lang="en-US" sz="2800" spc="-135">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positioned</a:t>
            </a:r>
            <a:r>
              <a:rPr lang="en-US" sz="2800" spc="-13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on</a:t>
            </a:r>
            <a:r>
              <a:rPr lang="en-US" sz="2800" spc="-13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each</a:t>
            </a:r>
            <a:r>
              <a:rPr lang="en-US" sz="2800" spc="-135">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side</a:t>
            </a:r>
            <a:r>
              <a:rPr lang="en-US" sz="2800" spc="-13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of</a:t>
            </a:r>
            <a:r>
              <a:rPr lang="en-US" sz="2800" spc="-13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the</a:t>
            </a:r>
            <a:r>
              <a:rPr lang="en-US" sz="2800" spc="-135">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pool,</a:t>
            </a:r>
            <a:r>
              <a:rPr lang="en-US" sz="2800" spc="-13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each</a:t>
            </a:r>
            <a:r>
              <a:rPr lang="en-US" sz="2800" spc="-13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moving</a:t>
            </a:r>
            <a:r>
              <a:rPr lang="en-US" sz="2800" spc="-13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along</a:t>
            </a:r>
            <a:r>
              <a:rPr lang="en-US" sz="2800" spc="-135">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the</a:t>
            </a:r>
            <a:r>
              <a:rPr lang="en-US" sz="2800" spc="-13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r>
            <a:br>
              <a:rPr lang="en-US" sz="2800" spc="-13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br>
            <a:r>
              <a:rPr lang="en-US" sz="2800" spc="-1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length</a:t>
            </a:r>
            <a:r>
              <a:rPr lang="en-US" sz="2800" spc="-13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of</a:t>
            </a:r>
            <a:r>
              <a:rPr lang="en-US" sz="2800" spc="-13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the</a:t>
            </a:r>
            <a:r>
              <a:rPr lang="en-US" sz="2800" spc="105">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swimming</a:t>
            </a:r>
            <a:r>
              <a:rPr lang="en-US" sz="2800" spc="15">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course.</a:t>
            </a:r>
            <a:endParaRPr lang="en-US" sz="2800"/>
          </a:p>
        </p:txBody>
      </p:sp>
      <p:sp>
        <p:nvSpPr>
          <p:cNvPr id="4" name="Footer Placeholder 3">
            <a:extLst>
              <a:ext uri="{FF2B5EF4-FFF2-40B4-BE49-F238E27FC236}">
                <a16:creationId xmlns:a16="http://schemas.microsoft.com/office/drawing/2014/main" xmlns="" id="{A48A61E4-860E-4654-836D-E70170CC6F3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510555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3FEC4F-046E-4F0D-A9DA-897B1E108A7E}"/>
              </a:ext>
            </a:extLst>
          </p:cNvPr>
          <p:cNvSpPr>
            <a:spLocks noGrp="1"/>
          </p:cNvSpPr>
          <p:nvPr>
            <p:ph type="title"/>
          </p:nvPr>
        </p:nvSpPr>
        <p:spPr/>
        <p:txBody>
          <a:bodyPr/>
          <a:lstStyle/>
          <a:p>
            <a:r>
              <a:rPr lang="en-US"/>
              <a:t>Timing and judging</a:t>
            </a:r>
            <a:br>
              <a:rPr lang="en-US"/>
            </a:br>
            <a:r>
              <a:rPr lang="en-US"/>
              <a:t>6-2-2, 6-4-1</a:t>
            </a:r>
            <a:r>
              <a:rPr lang="en-US" cap="none"/>
              <a:t>b</a:t>
            </a:r>
            <a:r>
              <a:rPr lang="en-US"/>
              <a:t>(3)</a:t>
            </a:r>
          </a:p>
        </p:txBody>
      </p:sp>
      <p:sp>
        <p:nvSpPr>
          <p:cNvPr id="3" name="Content Placeholder 2">
            <a:extLst>
              <a:ext uri="{FF2B5EF4-FFF2-40B4-BE49-F238E27FC236}">
                <a16:creationId xmlns:a16="http://schemas.microsoft.com/office/drawing/2014/main" xmlns="" id="{E70A9F98-7045-4687-8003-6FA0E2156F63}"/>
              </a:ext>
            </a:extLst>
          </p:cNvPr>
          <p:cNvSpPr>
            <a:spLocks noGrp="1"/>
          </p:cNvSpPr>
          <p:nvPr>
            <p:ph idx="1"/>
          </p:nvPr>
        </p:nvSpPr>
        <p:spPr/>
        <p:txBody>
          <a:bodyPr/>
          <a:lstStyle/>
          <a:p>
            <a:r>
              <a:rPr lang="en-US" sz="2800" b="1"/>
              <a:t>6-1-2:</a:t>
            </a:r>
            <a:r>
              <a:rPr lang="en-US" sz="2800"/>
              <a:t> When using timing devices that calibrate to the thousandth of a second, the last decimal place shall be dropped </a:t>
            </a:r>
            <a:r>
              <a:rPr lang="en-US" sz="2800">
                <a:solidFill>
                  <a:srgbClr val="FF0000"/>
                </a:solidFill>
              </a:rPr>
              <a:t>so the official time reads in the hundredths</a:t>
            </a:r>
            <a:r>
              <a:rPr lang="en-US" sz="2800"/>
              <a:t>.</a:t>
            </a:r>
          </a:p>
          <a:p>
            <a:endParaRPr lang="en-US" sz="2800"/>
          </a:p>
          <a:p>
            <a:r>
              <a:rPr lang="en-US" sz="2800" b="1"/>
              <a:t>6-2-2:</a:t>
            </a:r>
            <a:r>
              <a:rPr lang="en-US" sz="2800"/>
              <a:t> The digits representing thousandths of a second shall be dropped </a:t>
            </a:r>
            <a:r>
              <a:rPr lang="en-US" sz="2800" u="sng">
                <a:solidFill>
                  <a:srgbClr val="FF0000"/>
                </a:solidFill>
              </a:rPr>
              <a:t>so the official time reads in the hundredths</a:t>
            </a:r>
            <a:r>
              <a:rPr lang="en-US" sz="2800"/>
              <a:t>.</a:t>
            </a:r>
          </a:p>
          <a:p>
            <a:endParaRPr lang="en-US" sz="2800"/>
          </a:p>
          <a:p>
            <a:r>
              <a:rPr lang="en-US" sz="2800" b="1"/>
              <a:t>6-4-1b(3): </a:t>
            </a:r>
            <a:r>
              <a:rPr lang="en-US" sz="2800"/>
              <a:t>The digits representing thousandths of a second shall be dropped </a:t>
            </a:r>
            <a:r>
              <a:rPr lang="en-US" sz="2800" u="sng">
                <a:solidFill>
                  <a:srgbClr val="FF0000"/>
                </a:solidFill>
              </a:rPr>
              <a:t>so the official time reads in the hundredths</a:t>
            </a:r>
            <a:r>
              <a:rPr lang="en-US" sz="2800"/>
              <a:t>.</a:t>
            </a:r>
          </a:p>
          <a:p>
            <a:endParaRPr lang="en-US"/>
          </a:p>
          <a:p>
            <a:endParaRPr lang="en-US"/>
          </a:p>
        </p:txBody>
      </p:sp>
      <p:sp>
        <p:nvSpPr>
          <p:cNvPr id="4" name="Footer Placeholder 3">
            <a:extLst>
              <a:ext uri="{FF2B5EF4-FFF2-40B4-BE49-F238E27FC236}">
                <a16:creationId xmlns:a16="http://schemas.microsoft.com/office/drawing/2014/main" xmlns="" id="{A48A61E4-860E-4654-836D-E70170CC6F3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3118053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3FEC4F-046E-4F0D-A9DA-897B1E108A7E}"/>
              </a:ext>
            </a:extLst>
          </p:cNvPr>
          <p:cNvSpPr>
            <a:spLocks noGrp="1"/>
          </p:cNvSpPr>
          <p:nvPr>
            <p:ph type="title"/>
          </p:nvPr>
        </p:nvSpPr>
        <p:spPr/>
        <p:txBody>
          <a:bodyPr/>
          <a:lstStyle/>
          <a:p>
            <a:r>
              <a:rPr lang="en-US"/>
              <a:t>Relay events</a:t>
            </a:r>
            <a:br>
              <a:rPr lang="en-US"/>
            </a:br>
            <a:r>
              <a:rPr lang="en-US"/>
              <a:t>8-3-3</a:t>
            </a:r>
          </a:p>
        </p:txBody>
      </p:sp>
      <p:sp>
        <p:nvSpPr>
          <p:cNvPr id="3" name="Content Placeholder 2">
            <a:extLst>
              <a:ext uri="{FF2B5EF4-FFF2-40B4-BE49-F238E27FC236}">
                <a16:creationId xmlns:a16="http://schemas.microsoft.com/office/drawing/2014/main" xmlns="" id="{E70A9F98-7045-4687-8003-6FA0E2156F63}"/>
              </a:ext>
            </a:extLst>
          </p:cNvPr>
          <p:cNvSpPr>
            <a:spLocks noGrp="1"/>
          </p:cNvSpPr>
          <p:nvPr>
            <p:ph idx="1"/>
          </p:nvPr>
        </p:nvSpPr>
        <p:spPr>
          <a:xfrm>
            <a:off x="1941513" y="2333625"/>
            <a:ext cx="9015245" cy="4338637"/>
          </a:xfrm>
        </p:spPr>
        <p:txBody>
          <a:bodyPr/>
          <a:lstStyle/>
          <a:p>
            <a:r>
              <a:rPr lang="en-US" sz="2800"/>
              <a:t>The first swimmer of a relay team, once called to the starting platform by the </a:t>
            </a:r>
            <a:r>
              <a:rPr lang="en-US" sz="2800">
                <a:solidFill>
                  <a:srgbClr val="00205B"/>
                </a:solidFill>
              </a:rPr>
              <a:t>referee</a:t>
            </a:r>
            <a:r>
              <a:rPr lang="en-US" sz="2800" u="sng">
                <a:solidFill>
                  <a:srgbClr val="FF0000"/>
                </a:solidFill>
              </a:rPr>
              <a:t>’s long whistle</a:t>
            </a:r>
            <a:r>
              <a:rPr lang="en-US" sz="2800"/>
              <a:t>, shall not change the swimming order in the relay event with any teammate.</a:t>
            </a:r>
          </a:p>
        </p:txBody>
      </p:sp>
      <p:sp>
        <p:nvSpPr>
          <p:cNvPr id="4" name="Footer Placeholder 3">
            <a:extLst>
              <a:ext uri="{FF2B5EF4-FFF2-40B4-BE49-F238E27FC236}">
                <a16:creationId xmlns:a16="http://schemas.microsoft.com/office/drawing/2014/main" xmlns="" id="{A48A61E4-860E-4654-836D-E70170CC6F3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090579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3FEC4F-046E-4F0D-A9DA-897B1E108A7E}"/>
              </a:ext>
            </a:extLst>
          </p:cNvPr>
          <p:cNvSpPr>
            <a:spLocks noGrp="1"/>
          </p:cNvSpPr>
          <p:nvPr>
            <p:ph type="title"/>
          </p:nvPr>
        </p:nvSpPr>
        <p:spPr/>
        <p:txBody>
          <a:bodyPr/>
          <a:lstStyle/>
          <a:p>
            <a:r>
              <a:rPr lang="en-US"/>
              <a:t>Diving officials</a:t>
            </a:r>
            <a:br>
              <a:rPr lang="en-US"/>
            </a:br>
            <a:r>
              <a:rPr lang="en-US"/>
              <a:t>9-6-1, 9-6-5</a:t>
            </a:r>
          </a:p>
        </p:txBody>
      </p:sp>
      <p:sp>
        <p:nvSpPr>
          <p:cNvPr id="3" name="Content Placeholder 2">
            <a:extLst>
              <a:ext uri="{FF2B5EF4-FFF2-40B4-BE49-F238E27FC236}">
                <a16:creationId xmlns:a16="http://schemas.microsoft.com/office/drawing/2014/main" xmlns="" id="{E70A9F98-7045-4687-8003-6FA0E2156F63}"/>
              </a:ext>
            </a:extLst>
          </p:cNvPr>
          <p:cNvSpPr>
            <a:spLocks noGrp="1"/>
          </p:cNvSpPr>
          <p:nvPr>
            <p:ph idx="1"/>
          </p:nvPr>
        </p:nvSpPr>
        <p:spPr>
          <a:xfrm>
            <a:off x="1941513" y="2185988"/>
            <a:ext cx="10026650" cy="4338637"/>
          </a:xfrm>
        </p:spPr>
        <p:txBody>
          <a:bodyPr/>
          <a:lstStyle/>
          <a:p>
            <a:r>
              <a:rPr lang="en-US" sz="3200" b="1">
                <a:solidFill>
                  <a:schemeClr val="tx1">
                    <a:lumMod val="50000"/>
                  </a:schemeClr>
                </a:solidFill>
                <a:effectLst/>
                <a:ea typeface="Times New Roman" panose="02020603050405020304" pitchFamily="18" charset="0"/>
              </a:rPr>
              <a:t>9-6-1:</a:t>
            </a:r>
            <a:r>
              <a:rPr lang="en-US" sz="3200">
                <a:solidFill>
                  <a:schemeClr val="tx1">
                    <a:lumMod val="50000"/>
                  </a:schemeClr>
                </a:solidFill>
                <a:effectLst/>
                <a:ea typeface="Times New Roman" panose="02020603050405020304" pitchFamily="18" charset="0"/>
              </a:rPr>
              <a:t> … Judges may award 10 to 0 points for any dive, independent of the other </a:t>
            </a:r>
            <a:r>
              <a:rPr lang="en-US" sz="3200" strike="sngStrike">
                <a:solidFill>
                  <a:srgbClr val="FF0000"/>
                </a:solidFill>
                <a:effectLst/>
                <a:ea typeface="Times New Roman" panose="02020603050405020304" pitchFamily="18" charset="0"/>
              </a:rPr>
              <a:t>officials</a:t>
            </a:r>
            <a:r>
              <a:rPr lang="en-US" sz="3200">
                <a:effectLst/>
                <a:ea typeface="Times New Roman" panose="02020603050405020304" pitchFamily="18" charset="0"/>
              </a:rPr>
              <a:t> </a:t>
            </a:r>
            <a:r>
              <a:rPr lang="en-US" sz="3200" u="sng">
                <a:solidFill>
                  <a:srgbClr val="FF0000"/>
                </a:solidFill>
                <a:effectLst/>
                <a:ea typeface="Times New Roman" panose="02020603050405020304" pitchFamily="18" charset="0"/>
              </a:rPr>
              <a:t>judges</a:t>
            </a:r>
            <a:r>
              <a:rPr lang="en-US" sz="3200">
                <a:solidFill>
                  <a:schemeClr val="tx1">
                    <a:lumMod val="50000"/>
                  </a:schemeClr>
                </a:solidFill>
                <a:effectLst/>
                <a:ea typeface="Times New Roman" panose="02020603050405020304" pitchFamily="18" charset="0"/>
              </a:rPr>
              <a:t>, </a:t>
            </a:r>
            <a:r>
              <a:rPr lang="en-US" sz="3200">
                <a:solidFill>
                  <a:schemeClr val="tx1">
                    <a:lumMod val="50000"/>
                  </a:schemeClr>
                </a:solidFill>
                <a:ea typeface="Times New Roman" panose="02020603050405020304" pitchFamily="18" charset="0"/>
              </a:rPr>
              <a:t>except when the diving referee instructs the judging panel to award a maximum point value for an unsatisfactory or failed dive.</a:t>
            </a:r>
            <a:endParaRPr lang="en-US" sz="3200">
              <a:solidFill>
                <a:schemeClr val="tx1">
                  <a:lumMod val="50000"/>
                </a:schemeClr>
              </a:solidFill>
              <a:effectLst/>
              <a:ea typeface="Times New Roman" panose="02020603050405020304" pitchFamily="18" charset="0"/>
            </a:endParaRPr>
          </a:p>
          <a:p>
            <a:endParaRPr lang="en-US" sz="3200">
              <a:solidFill>
                <a:schemeClr val="tx1">
                  <a:lumMod val="50000"/>
                </a:schemeClr>
              </a:solidFill>
            </a:endParaRPr>
          </a:p>
          <a:p>
            <a:r>
              <a:rPr lang="en-US" sz="3200" b="1">
                <a:solidFill>
                  <a:srgbClr val="000000"/>
                </a:solidFill>
                <a:effectLst/>
                <a:ea typeface="Times New Roman" panose="02020603050405020304" pitchFamily="18" charset="0"/>
              </a:rPr>
              <a:t>9-6-5:</a:t>
            </a:r>
            <a:r>
              <a:rPr lang="en-US" sz="3200">
                <a:solidFill>
                  <a:srgbClr val="000000"/>
                </a:solidFill>
                <a:effectLst/>
                <a:ea typeface="Times New Roman" panose="02020603050405020304" pitchFamily="18" charset="0"/>
              </a:rPr>
              <a:t> The scorer shall list the award given each dive by each judge </a:t>
            </a:r>
            <a:r>
              <a:rPr lang="en-US" sz="3200" u="sng">
                <a:solidFill>
                  <a:srgbClr val="FF0000"/>
                </a:solidFill>
                <a:effectLst/>
                <a:ea typeface="Times New Roman" panose="02020603050405020304" pitchFamily="18" charset="0"/>
              </a:rPr>
              <a:t>in the proper order</a:t>
            </a:r>
            <a:r>
              <a:rPr lang="en-US" sz="3200">
                <a:solidFill>
                  <a:srgbClr val="000000"/>
                </a:solidFill>
                <a:effectLst/>
                <a:ea typeface="Times New Roman" panose="02020603050405020304" pitchFamily="18" charset="0"/>
              </a:rPr>
              <a:t>…</a:t>
            </a:r>
            <a:endParaRPr lang="en-US" sz="3200">
              <a:effectLst/>
              <a:ea typeface="Times New Roman" panose="02020603050405020304" pitchFamily="18" charset="0"/>
            </a:endParaRPr>
          </a:p>
          <a:p>
            <a:endParaRPr lang="en-US" sz="3200"/>
          </a:p>
        </p:txBody>
      </p:sp>
      <p:sp>
        <p:nvSpPr>
          <p:cNvPr id="4" name="Footer Placeholder 3">
            <a:extLst>
              <a:ext uri="{FF2B5EF4-FFF2-40B4-BE49-F238E27FC236}">
                <a16:creationId xmlns:a16="http://schemas.microsoft.com/office/drawing/2014/main" xmlns="" id="{A48A61E4-860E-4654-836D-E70170CC6F3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5100706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3FEC4F-046E-4F0D-A9DA-897B1E108A7E}"/>
              </a:ext>
            </a:extLst>
          </p:cNvPr>
          <p:cNvSpPr>
            <a:spLocks noGrp="1"/>
          </p:cNvSpPr>
          <p:nvPr>
            <p:ph type="title"/>
          </p:nvPr>
        </p:nvSpPr>
        <p:spPr/>
        <p:txBody>
          <a:bodyPr/>
          <a:lstStyle/>
          <a:p>
            <a:r>
              <a:rPr lang="en-US"/>
              <a:t>Mandatory deductions</a:t>
            </a:r>
            <a:br>
              <a:rPr lang="en-US"/>
            </a:br>
            <a:r>
              <a:rPr lang="en-US"/>
              <a:t>9-8-2</a:t>
            </a:r>
            <a:r>
              <a:rPr lang="en-US" cap="none"/>
              <a:t>d</a:t>
            </a:r>
            <a:endParaRPr lang="en-US"/>
          </a:p>
        </p:txBody>
      </p:sp>
      <p:sp>
        <p:nvSpPr>
          <p:cNvPr id="3" name="Content Placeholder 2">
            <a:extLst>
              <a:ext uri="{FF2B5EF4-FFF2-40B4-BE49-F238E27FC236}">
                <a16:creationId xmlns:a16="http://schemas.microsoft.com/office/drawing/2014/main" xmlns="" id="{E70A9F98-7045-4687-8003-6FA0E2156F63}"/>
              </a:ext>
            </a:extLst>
          </p:cNvPr>
          <p:cNvSpPr>
            <a:spLocks noGrp="1"/>
          </p:cNvSpPr>
          <p:nvPr>
            <p:ph idx="1"/>
          </p:nvPr>
        </p:nvSpPr>
        <p:spPr>
          <a:xfrm>
            <a:off x="1767265" y="2348247"/>
            <a:ext cx="6669504" cy="3896059"/>
          </a:xfrm>
        </p:spPr>
        <p:txBody>
          <a:bodyPr/>
          <a:lstStyle/>
          <a:p>
            <a:r>
              <a:rPr lang="en-US" sz="3200" b="1">
                <a:solidFill>
                  <a:schemeClr val="tx1">
                    <a:lumMod val="50000"/>
                  </a:schemeClr>
                </a:solidFill>
              </a:rPr>
              <a:t>ART. 2 . . . </a:t>
            </a:r>
            <a:r>
              <a:rPr lang="en-US" sz="3200">
                <a:solidFill>
                  <a:schemeClr val="tx1">
                    <a:lumMod val="50000"/>
                  </a:schemeClr>
                </a:solidFill>
              </a:rPr>
              <a:t>Each diving judge shall </a:t>
            </a:r>
            <a:br>
              <a:rPr lang="en-US" sz="3200">
                <a:solidFill>
                  <a:schemeClr val="tx1">
                    <a:lumMod val="50000"/>
                  </a:schemeClr>
                </a:solidFill>
              </a:rPr>
            </a:br>
            <a:r>
              <a:rPr lang="en-US" sz="3200">
                <a:solidFill>
                  <a:schemeClr val="tx1">
                    <a:lumMod val="50000"/>
                  </a:schemeClr>
                </a:solidFill>
              </a:rPr>
              <a:t>deduct ½ -2 points for:</a:t>
            </a:r>
            <a:endParaRPr lang="en-US" sz="1000">
              <a:solidFill>
                <a:schemeClr val="tx1">
                  <a:lumMod val="50000"/>
                </a:schemeClr>
              </a:solidFill>
            </a:endParaRPr>
          </a:p>
          <a:p>
            <a:pPr marL="0" indent="0">
              <a:buNone/>
            </a:pPr>
            <a:r>
              <a:rPr lang="en-US" sz="1000">
                <a:solidFill>
                  <a:schemeClr val="tx1">
                    <a:lumMod val="50000"/>
                  </a:schemeClr>
                </a:solidFill>
              </a:rPr>
              <a:t> </a:t>
            </a:r>
            <a:r>
              <a:rPr lang="en-US" sz="3200">
                <a:solidFill>
                  <a:schemeClr val="tx1">
                    <a:lumMod val="50000"/>
                  </a:schemeClr>
                </a:solidFill>
              </a:rPr>
              <a:t/>
            </a:r>
            <a:br>
              <a:rPr lang="en-US" sz="3200">
                <a:solidFill>
                  <a:schemeClr val="tx1">
                    <a:lumMod val="50000"/>
                  </a:schemeClr>
                </a:solidFill>
              </a:rPr>
            </a:br>
            <a:r>
              <a:rPr lang="en-US" sz="3200">
                <a:solidFill>
                  <a:schemeClr val="tx1">
                    <a:lumMod val="50000"/>
                  </a:schemeClr>
                </a:solidFill>
              </a:rPr>
              <a:t>    d.  Spreading the knees </a:t>
            </a:r>
            <a:r>
              <a:rPr lang="en-US" sz="3200" u="sng">
                <a:solidFill>
                  <a:srgbClr val="FF0000"/>
                </a:solidFill>
              </a:rPr>
              <a:t>wider than </a:t>
            </a:r>
            <a:br>
              <a:rPr lang="en-US" sz="3200" u="sng">
                <a:solidFill>
                  <a:srgbClr val="FF0000"/>
                </a:solidFill>
              </a:rPr>
            </a:br>
            <a:r>
              <a:rPr lang="en-US" sz="3200">
                <a:solidFill>
                  <a:srgbClr val="FF0000"/>
                </a:solidFill>
              </a:rPr>
              <a:t>          </a:t>
            </a:r>
            <a:r>
              <a:rPr lang="en-US" sz="3200" u="sng">
                <a:solidFill>
                  <a:srgbClr val="FF0000"/>
                </a:solidFill>
              </a:rPr>
              <a:t>the shoulders</a:t>
            </a:r>
            <a:r>
              <a:rPr lang="en-US" sz="3200">
                <a:solidFill>
                  <a:schemeClr val="tx1">
                    <a:lumMod val="50000"/>
                  </a:schemeClr>
                </a:solidFill>
              </a:rPr>
              <a:t> in the tuck</a:t>
            </a:r>
          </a:p>
          <a:p>
            <a:pPr marL="0" indent="0">
              <a:buNone/>
            </a:pPr>
            <a:r>
              <a:rPr lang="en-US" sz="3200">
                <a:solidFill>
                  <a:schemeClr val="tx1">
                    <a:lumMod val="50000"/>
                  </a:schemeClr>
                </a:solidFill>
              </a:rPr>
              <a:t>	 position.</a:t>
            </a:r>
          </a:p>
        </p:txBody>
      </p:sp>
      <p:sp>
        <p:nvSpPr>
          <p:cNvPr id="4" name="Footer Placeholder 3">
            <a:extLst>
              <a:ext uri="{FF2B5EF4-FFF2-40B4-BE49-F238E27FC236}">
                <a16:creationId xmlns:a16="http://schemas.microsoft.com/office/drawing/2014/main" xmlns="" id="{A48A61E4-860E-4654-836D-E70170CC6F3E}"/>
              </a:ext>
            </a:extLst>
          </p:cNvPr>
          <p:cNvSpPr>
            <a:spLocks noGrp="1"/>
          </p:cNvSpPr>
          <p:nvPr>
            <p:ph type="ftr" sz="quarter" idx="11"/>
          </p:nvPr>
        </p:nvSpPr>
        <p:spPr/>
        <p:txBody>
          <a:bodyPr/>
          <a:lstStyle/>
          <a:p>
            <a:pPr>
              <a:defRPr/>
            </a:pPr>
            <a:r>
              <a:rPr lang="en-US"/>
              <a:t>www.nfhs.org</a:t>
            </a:r>
          </a:p>
        </p:txBody>
      </p:sp>
      <p:pic>
        <p:nvPicPr>
          <p:cNvPr id="6" name="Picture 5" descr="A picture containing text, toilet, bathroom&#10;&#10;Description automatically generated">
            <a:extLst>
              <a:ext uri="{FF2B5EF4-FFF2-40B4-BE49-F238E27FC236}">
                <a16:creationId xmlns:a16="http://schemas.microsoft.com/office/drawing/2014/main" xmlns="" id="{9186276D-0549-4808-955E-EDE1B70C60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9446" y="2348247"/>
            <a:ext cx="2356104" cy="3657600"/>
          </a:xfrm>
          <a:prstGeom prst="rect">
            <a:avLst/>
          </a:prstGeom>
          <a:ln w="38100">
            <a:solidFill>
              <a:srgbClr val="00205B"/>
            </a:solidFill>
          </a:ln>
        </p:spPr>
      </p:pic>
    </p:spTree>
    <p:extLst>
      <p:ext uri="{BB962C8B-B14F-4D97-AF65-F5344CB8AC3E}">
        <p14:creationId xmlns:p14="http://schemas.microsoft.com/office/powerpoint/2010/main" val="3996374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3FEC4F-046E-4F0D-A9DA-897B1E108A7E}"/>
              </a:ext>
            </a:extLst>
          </p:cNvPr>
          <p:cNvSpPr>
            <a:spLocks noGrp="1"/>
          </p:cNvSpPr>
          <p:nvPr>
            <p:ph type="title"/>
          </p:nvPr>
        </p:nvSpPr>
        <p:spPr>
          <a:xfrm>
            <a:off x="1941513" y="769741"/>
            <a:ext cx="10026650" cy="1204912"/>
          </a:xfrm>
        </p:spPr>
        <p:txBody>
          <a:bodyPr/>
          <a:lstStyle/>
          <a:p>
            <a:r>
              <a:rPr lang="en-US"/>
              <a:t>State adoption table</a:t>
            </a:r>
            <a:br>
              <a:rPr lang="en-US"/>
            </a:br>
            <a:endParaRPr lang="en-US"/>
          </a:p>
        </p:txBody>
      </p:sp>
      <p:sp>
        <p:nvSpPr>
          <p:cNvPr id="4" name="Footer Placeholder 3">
            <a:extLst>
              <a:ext uri="{FF2B5EF4-FFF2-40B4-BE49-F238E27FC236}">
                <a16:creationId xmlns:a16="http://schemas.microsoft.com/office/drawing/2014/main" xmlns="" id="{A48A61E4-860E-4654-836D-E70170CC6F3E}"/>
              </a:ext>
            </a:extLst>
          </p:cNvPr>
          <p:cNvSpPr>
            <a:spLocks noGrp="1"/>
          </p:cNvSpPr>
          <p:nvPr>
            <p:ph type="ftr" sz="quarter" idx="11"/>
          </p:nvPr>
        </p:nvSpPr>
        <p:spPr/>
        <p:txBody>
          <a:bodyPr/>
          <a:lstStyle/>
          <a:p>
            <a:pPr>
              <a:defRPr/>
            </a:pPr>
            <a:r>
              <a:rPr lang="en-US"/>
              <a:t>www.nfhs.org</a:t>
            </a:r>
          </a:p>
        </p:txBody>
      </p:sp>
      <p:pic>
        <p:nvPicPr>
          <p:cNvPr id="9" name="Picture 8">
            <a:extLst>
              <a:ext uri="{FF2B5EF4-FFF2-40B4-BE49-F238E27FC236}">
                <a16:creationId xmlns:a16="http://schemas.microsoft.com/office/drawing/2014/main" xmlns="" id="{4A7C3C1E-D209-401B-A5AC-B4DCBD9EF6A2}"/>
              </a:ext>
            </a:extLst>
          </p:cNvPr>
          <p:cNvPicPr>
            <a:picLocks noChangeAspect="1"/>
          </p:cNvPicPr>
          <p:nvPr/>
        </p:nvPicPr>
        <p:blipFill>
          <a:blip r:embed="rId3"/>
          <a:stretch>
            <a:fillRect/>
          </a:stretch>
        </p:blipFill>
        <p:spPr>
          <a:xfrm>
            <a:off x="5961811" y="2018108"/>
            <a:ext cx="6006352" cy="4280696"/>
          </a:xfrm>
          <a:prstGeom prst="rect">
            <a:avLst/>
          </a:prstGeom>
        </p:spPr>
      </p:pic>
      <p:sp>
        <p:nvSpPr>
          <p:cNvPr id="8" name="TextBox 7">
            <a:extLst>
              <a:ext uri="{FF2B5EF4-FFF2-40B4-BE49-F238E27FC236}">
                <a16:creationId xmlns:a16="http://schemas.microsoft.com/office/drawing/2014/main" xmlns="" id="{244D2CED-8236-4924-8820-ADCA7D98BBDA}"/>
              </a:ext>
            </a:extLst>
          </p:cNvPr>
          <p:cNvSpPr txBox="1"/>
          <p:nvPr/>
        </p:nvSpPr>
        <p:spPr>
          <a:xfrm>
            <a:off x="1075764" y="2434841"/>
            <a:ext cx="4789255" cy="3416320"/>
          </a:xfrm>
          <a:prstGeom prst="rect">
            <a:avLst/>
          </a:prstGeom>
          <a:noFill/>
        </p:spPr>
        <p:txBody>
          <a:bodyPr wrap="square">
            <a:spAutoFit/>
          </a:bodyPr>
          <a:lstStyle/>
          <a:p>
            <a:pPr marL="336550" indent="-336550">
              <a:buFont typeface="Wingdings" panose="05000000000000000000" pitchFamily="2" charset="2"/>
              <a:buChar char="§"/>
            </a:pPr>
            <a:r>
              <a:rPr lang="en-US" sz="2400">
                <a:solidFill>
                  <a:schemeClr val="tx1">
                    <a:lumMod val="50000"/>
                  </a:schemeClr>
                </a:solidFill>
                <a:latin typeface="+mn-lt"/>
              </a:rPr>
              <a:t>New to the 2021-22 Swimming </a:t>
            </a:r>
            <a:br>
              <a:rPr lang="en-US" sz="2400">
                <a:solidFill>
                  <a:schemeClr val="tx1">
                    <a:lumMod val="50000"/>
                  </a:schemeClr>
                </a:solidFill>
                <a:latin typeface="+mn-lt"/>
              </a:rPr>
            </a:br>
            <a:r>
              <a:rPr lang="en-US" sz="2400">
                <a:solidFill>
                  <a:schemeClr val="tx1">
                    <a:lumMod val="50000"/>
                  </a:schemeClr>
                </a:solidFill>
                <a:latin typeface="+mn-lt"/>
              </a:rPr>
              <a:t>and Diving Rules Book is a State </a:t>
            </a:r>
            <a:br>
              <a:rPr lang="en-US" sz="2400">
                <a:solidFill>
                  <a:schemeClr val="tx1">
                    <a:lumMod val="50000"/>
                  </a:schemeClr>
                </a:solidFill>
                <a:latin typeface="+mn-lt"/>
              </a:rPr>
            </a:br>
            <a:r>
              <a:rPr lang="en-US" sz="2400">
                <a:solidFill>
                  <a:schemeClr val="tx1">
                    <a:lumMod val="50000"/>
                  </a:schemeClr>
                </a:solidFill>
                <a:latin typeface="+mn-lt"/>
              </a:rPr>
              <a:t>Association Adoption Chart found </a:t>
            </a:r>
            <a:br>
              <a:rPr lang="en-US" sz="2400">
                <a:solidFill>
                  <a:schemeClr val="tx1">
                    <a:lumMod val="50000"/>
                  </a:schemeClr>
                </a:solidFill>
                <a:latin typeface="+mn-lt"/>
              </a:rPr>
            </a:br>
            <a:r>
              <a:rPr lang="en-US" sz="2400">
                <a:solidFill>
                  <a:schemeClr val="tx1">
                    <a:lumMod val="50000"/>
                  </a:schemeClr>
                </a:solidFill>
                <a:latin typeface="+mn-lt"/>
              </a:rPr>
              <a:t>on page 91.</a:t>
            </a:r>
          </a:p>
          <a:p>
            <a:pPr marL="336550" indent="-336550">
              <a:buFont typeface="Wingdings" panose="05000000000000000000" pitchFamily="2" charset="2"/>
              <a:buChar char="§"/>
            </a:pPr>
            <a:r>
              <a:rPr lang="en-US" sz="2400">
                <a:solidFill>
                  <a:schemeClr val="tx1">
                    <a:lumMod val="50000"/>
                  </a:schemeClr>
                </a:solidFill>
                <a:latin typeface="+mn-lt"/>
              </a:rPr>
              <a:t>The chart identifies all allowable </a:t>
            </a:r>
            <a:br>
              <a:rPr lang="en-US" sz="2400">
                <a:solidFill>
                  <a:schemeClr val="tx1">
                    <a:lumMod val="50000"/>
                  </a:schemeClr>
                </a:solidFill>
                <a:latin typeface="+mn-lt"/>
              </a:rPr>
            </a:br>
            <a:r>
              <a:rPr lang="en-US" sz="2400">
                <a:solidFill>
                  <a:schemeClr val="tx1">
                    <a:lumMod val="50000"/>
                  </a:schemeClr>
                </a:solidFill>
                <a:latin typeface="+mn-lt"/>
              </a:rPr>
              <a:t>state association adoptions found</a:t>
            </a:r>
            <a:br>
              <a:rPr lang="en-US" sz="2400">
                <a:solidFill>
                  <a:schemeClr val="tx1">
                    <a:lumMod val="50000"/>
                  </a:schemeClr>
                </a:solidFill>
                <a:latin typeface="+mn-lt"/>
              </a:rPr>
            </a:br>
            <a:r>
              <a:rPr lang="en-US" sz="2400">
                <a:solidFill>
                  <a:schemeClr val="tx1">
                    <a:lumMod val="50000"/>
                  </a:schemeClr>
                </a:solidFill>
                <a:latin typeface="+mn-lt"/>
              </a:rPr>
              <a:t> within the rules book – providing </a:t>
            </a:r>
            <a:br>
              <a:rPr lang="en-US" sz="2400">
                <a:solidFill>
                  <a:schemeClr val="tx1">
                    <a:lumMod val="50000"/>
                  </a:schemeClr>
                </a:solidFill>
                <a:latin typeface="+mn-lt"/>
              </a:rPr>
            </a:br>
            <a:r>
              <a:rPr lang="en-US" sz="2400">
                <a:solidFill>
                  <a:schemeClr val="tx1">
                    <a:lumMod val="50000"/>
                  </a:schemeClr>
                </a:solidFill>
                <a:latin typeface="+mn-lt"/>
              </a:rPr>
              <a:t>a summary of the rule and rules </a:t>
            </a:r>
            <a:br>
              <a:rPr lang="en-US" sz="2400">
                <a:solidFill>
                  <a:schemeClr val="tx1">
                    <a:lumMod val="50000"/>
                  </a:schemeClr>
                </a:solidFill>
                <a:latin typeface="+mn-lt"/>
              </a:rPr>
            </a:br>
            <a:r>
              <a:rPr lang="en-US" sz="2400">
                <a:solidFill>
                  <a:schemeClr val="tx1">
                    <a:lumMod val="50000"/>
                  </a:schemeClr>
                </a:solidFill>
                <a:latin typeface="+mn-lt"/>
              </a:rPr>
              <a:t>references.</a:t>
            </a:r>
          </a:p>
        </p:txBody>
      </p:sp>
    </p:spTree>
    <p:extLst>
      <p:ext uri="{BB962C8B-B14F-4D97-AF65-F5344CB8AC3E}">
        <p14:creationId xmlns:p14="http://schemas.microsoft.com/office/powerpoint/2010/main" val="12636366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4097A7A-D141-48C5-82FA-7CDB4CA54B17}"/>
              </a:ext>
            </a:extLst>
          </p:cNvPr>
          <p:cNvSpPr>
            <a:spLocks noGrp="1"/>
          </p:cNvSpPr>
          <p:nvPr>
            <p:ph type="title"/>
          </p:nvPr>
        </p:nvSpPr>
        <p:spPr/>
        <p:txBody>
          <a:bodyPr/>
          <a:lstStyle/>
          <a:p>
            <a:r>
              <a:rPr lang="en-US"/>
              <a:t/>
            </a:r>
            <a:br>
              <a:rPr lang="en-US"/>
            </a:br>
            <a:r>
              <a:rPr lang="en-US"/>
              <a:t>2021-22 </a:t>
            </a:r>
            <a:r>
              <a:rPr lang="en-US" err="1"/>
              <a:t>nfhs</a:t>
            </a:r>
            <a:r>
              <a:rPr lang="en-US"/>
              <a:t> swimming and diving points of emphasis</a:t>
            </a:r>
          </a:p>
        </p:txBody>
      </p:sp>
    </p:spTree>
    <p:extLst>
      <p:ext uri="{BB962C8B-B14F-4D97-AF65-F5344CB8AC3E}">
        <p14:creationId xmlns:p14="http://schemas.microsoft.com/office/powerpoint/2010/main" val="13021513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68142B-A37F-47C1-9DF7-6B8F6C2EE2B2}"/>
              </a:ext>
            </a:extLst>
          </p:cNvPr>
          <p:cNvSpPr>
            <a:spLocks noGrp="1"/>
          </p:cNvSpPr>
          <p:nvPr>
            <p:ph type="title"/>
          </p:nvPr>
        </p:nvSpPr>
        <p:spPr/>
        <p:txBody>
          <a:bodyPr/>
          <a:lstStyle/>
          <a:p>
            <a:r>
              <a:rPr lang="en-US"/>
              <a:t>Suggested meet warmup procedures</a:t>
            </a:r>
          </a:p>
        </p:txBody>
      </p:sp>
      <p:sp>
        <p:nvSpPr>
          <p:cNvPr id="3" name="Content Placeholder 2">
            <a:extLst>
              <a:ext uri="{FF2B5EF4-FFF2-40B4-BE49-F238E27FC236}">
                <a16:creationId xmlns:a16="http://schemas.microsoft.com/office/drawing/2014/main" xmlns="" id="{0665B27B-DE24-4BA6-86A3-3F7FE22BCE93}"/>
              </a:ext>
            </a:extLst>
          </p:cNvPr>
          <p:cNvSpPr>
            <a:spLocks noGrp="1"/>
          </p:cNvSpPr>
          <p:nvPr>
            <p:ph idx="1"/>
          </p:nvPr>
        </p:nvSpPr>
        <p:spPr/>
        <p:txBody>
          <a:bodyPr/>
          <a:lstStyle/>
          <a:p>
            <a:r>
              <a:rPr lang="en-US" sz="2800"/>
              <a:t>Review appropriate supervision protocol, safety suggestions, management of spring lanes, and lane selection;</a:t>
            </a:r>
          </a:p>
          <a:p>
            <a:endParaRPr lang="en-US" sz="2800"/>
          </a:p>
          <a:p>
            <a:r>
              <a:rPr lang="en-US" sz="2800"/>
              <a:t>Warm-up procedures should focus on risk minimization;</a:t>
            </a:r>
          </a:p>
          <a:p>
            <a:endParaRPr lang="en-US" sz="2800"/>
          </a:p>
          <a:p>
            <a:r>
              <a:rPr lang="en-US" sz="2800"/>
              <a:t>Communicate protocol to visiting teams;</a:t>
            </a:r>
          </a:p>
          <a:p>
            <a:endParaRPr lang="en-US" sz="2800"/>
          </a:p>
          <a:p>
            <a:r>
              <a:rPr lang="en-US" sz="2800"/>
              <a:t>Coaches should ensure their athletes adhere to site procedures.</a:t>
            </a:r>
          </a:p>
        </p:txBody>
      </p:sp>
      <p:sp>
        <p:nvSpPr>
          <p:cNvPr id="4" name="Footer Placeholder 3">
            <a:extLst>
              <a:ext uri="{FF2B5EF4-FFF2-40B4-BE49-F238E27FC236}">
                <a16:creationId xmlns:a16="http://schemas.microsoft.com/office/drawing/2014/main" xmlns="" id="{9ECB4A4D-BC79-4C40-AA1D-137596E29F4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0220615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68142B-A37F-47C1-9DF7-6B8F6C2EE2B2}"/>
              </a:ext>
            </a:extLst>
          </p:cNvPr>
          <p:cNvSpPr>
            <a:spLocks noGrp="1"/>
          </p:cNvSpPr>
          <p:nvPr>
            <p:ph type="title"/>
          </p:nvPr>
        </p:nvSpPr>
        <p:spPr/>
        <p:txBody>
          <a:bodyPr/>
          <a:lstStyle/>
          <a:p>
            <a:r>
              <a:rPr lang="en-US"/>
              <a:t>Responsibilities for counting lengths</a:t>
            </a:r>
          </a:p>
        </p:txBody>
      </p:sp>
      <p:sp>
        <p:nvSpPr>
          <p:cNvPr id="3" name="Content Placeholder 2">
            <a:extLst>
              <a:ext uri="{FF2B5EF4-FFF2-40B4-BE49-F238E27FC236}">
                <a16:creationId xmlns:a16="http://schemas.microsoft.com/office/drawing/2014/main" xmlns="" id="{0665B27B-DE24-4BA6-86A3-3F7FE22BCE93}"/>
              </a:ext>
            </a:extLst>
          </p:cNvPr>
          <p:cNvSpPr>
            <a:spLocks noGrp="1"/>
          </p:cNvSpPr>
          <p:nvPr>
            <p:ph idx="1"/>
          </p:nvPr>
        </p:nvSpPr>
        <p:spPr/>
        <p:txBody>
          <a:bodyPr/>
          <a:lstStyle/>
          <a:p>
            <a:r>
              <a:rPr lang="en-US"/>
              <a:t>If a lap counter malfunction occurs, it is competitor’s responsibility to count proper lengths in the 500-yard freestyle event;</a:t>
            </a:r>
          </a:p>
          <a:p>
            <a:endParaRPr lang="en-US"/>
          </a:p>
          <a:p>
            <a:r>
              <a:rPr lang="en-US"/>
              <a:t>If lap counter aids competitor, the competitor is disqualified;</a:t>
            </a:r>
          </a:p>
          <a:p>
            <a:endParaRPr lang="en-US"/>
          </a:p>
          <a:p>
            <a:r>
              <a:rPr lang="en-US"/>
              <a:t>If lap counter enters water during race, all competitors of the team in the race are disqualified;</a:t>
            </a:r>
          </a:p>
          <a:p>
            <a:endParaRPr lang="en-US"/>
          </a:p>
          <a:p>
            <a:r>
              <a:rPr lang="en-US"/>
              <a:t>If the starter sounds the warning device at the incorrect time  competitors shall not be penalized for circumstances beyond their control.</a:t>
            </a:r>
          </a:p>
        </p:txBody>
      </p:sp>
      <p:sp>
        <p:nvSpPr>
          <p:cNvPr id="4" name="Footer Placeholder 3">
            <a:extLst>
              <a:ext uri="{FF2B5EF4-FFF2-40B4-BE49-F238E27FC236}">
                <a16:creationId xmlns:a16="http://schemas.microsoft.com/office/drawing/2014/main" xmlns="" id="{9ECB4A4D-BC79-4C40-AA1D-137596E29F4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6328987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68142B-A37F-47C1-9DF7-6B8F6C2EE2B2}"/>
              </a:ext>
            </a:extLst>
          </p:cNvPr>
          <p:cNvSpPr>
            <a:spLocks noGrp="1"/>
          </p:cNvSpPr>
          <p:nvPr>
            <p:ph type="title"/>
          </p:nvPr>
        </p:nvSpPr>
        <p:spPr>
          <a:xfrm>
            <a:off x="1941513" y="587376"/>
            <a:ext cx="10026650" cy="1204912"/>
          </a:xfrm>
        </p:spPr>
        <p:txBody>
          <a:bodyPr/>
          <a:lstStyle/>
          <a:p>
            <a:r>
              <a:rPr lang="en-US"/>
              <a:t>Updating Diving Rules</a:t>
            </a:r>
          </a:p>
        </p:txBody>
      </p:sp>
      <p:sp>
        <p:nvSpPr>
          <p:cNvPr id="3" name="Content Placeholder 2">
            <a:extLst>
              <a:ext uri="{FF2B5EF4-FFF2-40B4-BE49-F238E27FC236}">
                <a16:creationId xmlns:a16="http://schemas.microsoft.com/office/drawing/2014/main" xmlns="" id="{0665B27B-DE24-4BA6-86A3-3F7FE22BCE93}"/>
              </a:ext>
            </a:extLst>
          </p:cNvPr>
          <p:cNvSpPr>
            <a:spLocks noGrp="1"/>
          </p:cNvSpPr>
          <p:nvPr>
            <p:ph idx="1"/>
          </p:nvPr>
        </p:nvSpPr>
        <p:spPr/>
        <p:txBody>
          <a:bodyPr/>
          <a:lstStyle/>
          <a:p>
            <a:r>
              <a:rPr lang="en-US" sz="2800"/>
              <a:t>Diving rules were updated, clarified, and enhanced:</a:t>
            </a:r>
            <a:br>
              <a:rPr lang="en-US" sz="2800"/>
            </a:br>
            <a:r>
              <a:rPr lang="en-US" sz="1000"/>
              <a:t> </a:t>
            </a:r>
            <a:endParaRPr lang="en-US" sz="2800"/>
          </a:p>
          <a:p>
            <a:pPr lvl="1"/>
            <a:r>
              <a:rPr lang="en-US" sz="2800"/>
              <a:t>Forward standing takeoffs are now permitted;</a:t>
            </a:r>
          </a:p>
          <a:p>
            <a:pPr lvl="1"/>
            <a:endParaRPr lang="en-US" sz="1000"/>
          </a:p>
          <a:p>
            <a:pPr lvl="1"/>
            <a:r>
              <a:rPr lang="en-US" sz="2800"/>
              <a:t>Temporary adhesives are now permitted;</a:t>
            </a:r>
          </a:p>
          <a:p>
            <a:pPr lvl="1"/>
            <a:endParaRPr lang="en-US" sz="1000"/>
          </a:p>
          <a:p>
            <a:pPr lvl="1"/>
            <a:r>
              <a:rPr lang="en-US" sz="2800"/>
              <a:t>Diving warmup times between sessions are defined;</a:t>
            </a:r>
          </a:p>
          <a:p>
            <a:pPr lvl="1"/>
            <a:endParaRPr lang="en-US" sz="1000"/>
          </a:p>
          <a:p>
            <a:pPr lvl="1"/>
            <a:r>
              <a:rPr lang="en-US" sz="2800"/>
              <a:t>Protocol for correcting announcer errors during competition.</a:t>
            </a:r>
          </a:p>
        </p:txBody>
      </p:sp>
      <p:sp>
        <p:nvSpPr>
          <p:cNvPr id="4" name="Footer Placeholder 3">
            <a:extLst>
              <a:ext uri="{FF2B5EF4-FFF2-40B4-BE49-F238E27FC236}">
                <a16:creationId xmlns:a16="http://schemas.microsoft.com/office/drawing/2014/main" xmlns="" id="{9ECB4A4D-BC79-4C40-AA1D-137596E29F4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7155981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a:t/>
            </a:r>
            <a:br>
              <a:rPr lang="en-US"/>
            </a:br>
            <a:r>
              <a:rPr lang="en-US"/>
              <a:t>NFHS OFFICIALS Education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group of people posing for a photo&#10;&#10;Description automatically generated">
            <a:extLst>
              <a:ext uri="{FF2B5EF4-FFF2-40B4-BE49-F238E27FC236}">
                <a16:creationId xmlns:a16="http://schemas.microsoft.com/office/drawing/2014/main" xmlns="" id="{E2D8BD22-AB23-498D-BECF-8511F60E73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 y="-40106"/>
            <a:ext cx="12192000" cy="6898106"/>
          </a:xfrm>
          <a:prstGeom prst="rect">
            <a:avLst/>
          </a:prstGeom>
        </p:spPr>
      </p:pic>
      <p:sp>
        <p:nvSpPr>
          <p:cNvPr id="16" name="Rectangle 15">
            <a:extLst>
              <a:ext uri="{FF2B5EF4-FFF2-40B4-BE49-F238E27FC236}">
                <a16:creationId xmlns:a16="http://schemas.microsoft.com/office/drawing/2014/main" xmlns="" id="{D509CA3B-5A26-4087-B0CF-38D6C7BD6C0A}"/>
              </a:ext>
            </a:extLst>
          </p:cNvPr>
          <p:cNvSpPr/>
          <p:nvPr/>
        </p:nvSpPr>
        <p:spPr>
          <a:xfrm>
            <a:off x="0" y="1685925"/>
            <a:ext cx="12192000" cy="2635251"/>
          </a:xfrm>
          <a:prstGeom prst="rect">
            <a:avLst/>
          </a:prstGeom>
          <a:solidFill>
            <a:srgbClr val="ED18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a:extLst>
              <a:ext uri="{FF2B5EF4-FFF2-40B4-BE49-F238E27FC236}">
                <a16:creationId xmlns:a16="http://schemas.microsoft.com/office/drawing/2014/main" xmlns="" id="{22E89D67-CA80-4EA1-8361-29581A4964F2}"/>
              </a:ext>
            </a:extLst>
          </p:cNvPr>
          <p:cNvSpPr txBox="1">
            <a:spLocks/>
          </p:cNvSpPr>
          <p:nvPr/>
        </p:nvSpPr>
        <p:spPr>
          <a:xfrm>
            <a:off x="36589" y="2319338"/>
            <a:ext cx="9144000" cy="1726025"/>
          </a:xfrm>
          <a:prstGeom prst="rect">
            <a:avLst/>
          </a:prstGeom>
        </p:spPr>
        <p:txBody>
          <a:bodyPr>
            <a:normAutofit fontScale="97500" lnSpcReduction="1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pPr>
            <a:r>
              <a:rPr lang="en-US" sz="6000">
                <a:solidFill>
                  <a:schemeClr val="bg1"/>
                </a:solidFill>
                <a:effectLst>
                  <a:outerShdw blurRad="50800" dist="50800" dir="5400000" algn="ctr" rotWithShape="0">
                    <a:schemeClr val="tx2"/>
                  </a:outerShdw>
                </a:effectLst>
                <a:latin typeface="+mn-lt"/>
              </a:rPr>
              <a:t>OFFICIALS EDUCATION </a:t>
            </a:r>
          </a:p>
          <a:p>
            <a:pPr algn="ctr">
              <a:lnSpc>
                <a:spcPct val="100000"/>
              </a:lnSpc>
            </a:pPr>
            <a:r>
              <a:rPr lang="en-US" sz="6000">
                <a:solidFill>
                  <a:schemeClr val="bg1"/>
                </a:solidFill>
                <a:effectLst>
                  <a:outerShdw blurRad="50800" dist="50800" dir="5400000" algn="ctr" rotWithShape="0">
                    <a:schemeClr val="tx2"/>
                  </a:outerShdw>
                </a:effectLst>
                <a:latin typeface="+mn-lt"/>
              </a:rPr>
              <a:t>CONTENT IS NOW FREE</a:t>
            </a:r>
          </a:p>
        </p:txBody>
      </p:sp>
      <p:pic>
        <p:nvPicPr>
          <p:cNvPr id="18" name="Picture 17" descr="A picture containing text, sign&#10;&#10;Description automatically generated">
            <a:extLst>
              <a:ext uri="{FF2B5EF4-FFF2-40B4-BE49-F238E27FC236}">
                <a16:creationId xmlns:a16="http://schemas.microsoft.com/office/drawing/2014/main" xmlns="" id="{8BA2AB7C-DE3D-40E1-A41D-223E9C757A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2171" y="10446"/>
            <a:ext cx="2681968" cy="2654968"/>
          </a:xfrm>
          <a:prstGeom prst="rect">
            <a:avLst/>
          </a:prstGeom>
        </p:spPr>
      </p:pic>
      <p:sp>
        <p:nvSpPr>
          <p:cNvPr id="19" name="Rectangle 14">
            <a:extLst>
              <a:ext uri="{FF2B5EF4-FFF2-40B4-BE49-F238E27FC236}">
                <a16:creationId xmlns:a16="http://schemas.microsoft.com/office/drawing/2014/main" xmlns="" id="{EC14E5AE-3A8C-431A-9310-B9A4197E842A}"/>
              </a:ext>
            </a:extLst>
          </p:cNvPr>
          <p:cNvSpPr/>
          <p:nvPr/>
        </p:nvSpPr>
        <p:spPr>
          <a:xfrm>
            <a:off x="-12705" y="5411313"/>
            <a:ext cx="9978190" cy="1486509"/>
          </a:xfrm>
          <a:custGeom>
            <a:avLst/>
            <a:gdLst>
              <a:gd name="connsiteX0" fmla="*/ 0 w 9681411"/>
              <a:gd name="connsiteY0" fmla="*/ 0 h 1355558"/>
              <a:gd name="connsiteX1" fmla="*/ 9681411 w 9681411"/>
              <a:gd name="connsiteY1" fmla="*/ 0 h 1355558"/>
              <a:gd name="connsiteX2" fmla="*/ 9681411 w 9681411"/>
              <a:gd name="connsiteY2" fmla="*/ 1355558 h 1355558"/>
              <a:gd name="connsiteX3" fmla="*/ 0 w 9681411"/>
              <a:gd name="connsiteY3" fmla="*/ 1355558 h 1355558"/>
              <a:gd name="connsiteX4" fmla="*/ 0 w 9681411"/>
              <a:gd name="connsiteY4" fmla="*/ 0 h 1355558"/>
              <a:gd name="connsiteX0" fmla="*/ 0 w 10242884"/>
              <a:gd name="connsiteY0" fmla="*/ 0 h 1355558"/>
              <a:gd name="connsiteX1" fmla="*/ 9681411 w 10242884"/>
              <a:gd name="connsiteY1" fmla="*/ 0 h 1355558"/>
              <a:gd name="connsiteX2" fmla="*/ 10242884 w 10242884"/>
              <a:gd name="connsiteY2" fmla="*/ 1347537 h 1355558"/>
              <a:gd name="connsiteX3" fmla="*/ 0 w 10242884"/>
              <a:gd name="connsiteY3" fmla="*/ 1355558 h 1355558"/>
              <a:gd name="connsiteX4" fmla="*/ 0 w 10242884"/>
              <a:gd name="connsiteY4" fmla="*/ 0 h 1355558"/>
              <a:gd name="connsiteX0" fmla="*/ 0 w 9978190"/>
              <a:gd name="connsiteY0" fmla="*/ 0 h 1395663"/>
              <a:gd name="connsiteX1" fmla="*/ 9681411 w 9978190"/>
              <a:gd name="connsiteY1" fmla="*/ 0 h 1395663"/>
              <a:gd name="connsiteX2" fmla="*/ 9978190 w 9978190"/>
              <a:gd name="connsiteY2" fmla="*/ 1395663 h 1395663"/>
              <a:gd name="connsiteX3" fmla="*/ 0 w 9978190"/>
              <a:gd name="connsiteY3" fmla="*/ 1355558 h 1395663"/>
              <a:gd name="connsiteX4" fmla="*/ 0 w 9978190"/>
              <a:gd name="connsiteY4" fmla="*/ 0 h 1395663"/>
              <a:gd name="connsiteX0" fmla="*/ 0 w 9978190"/>
              <a:gd name="connsiteY0" fmla="*/ 16042 h 1411705"/>
              <a:gd name="connsiteX1" fmla="*/ 9713495 w 9978190"/>
              <a:gd name="connsiteY1" fmla="*/ 0 h 1411705"/>
              <a:gd name="connsiteX2" fmla="*/ 9978190 w 9978190"/>
              <a:gd name="connsiteY2" fmla="*/ 1411705 h 1411705"/>
              <a:gd name="connsiteX3" fmla="*/ 0 w 9978190"/>
              <a:gd name="connsiteY3" fmla="*/ 1371600 h 1411705"/>
              <a:gd name="connsiteX4" fmla="*/ 0 w 9978190"/>
              <a:gd name="connsiteY4" fmla="*/ 16042 h 1411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78190" h="1411705">
                <a:moveTo>
                  <a:pt x="0" y="16042"/>
                </a:moveTo>
                <a:lnTo>
                  <a:pt x="9713495" y="0"/>
                </a:lnTo>
                <a:lnTo>
                  <a:pt x="9978190" y="1411705"/>
                </a:lnTo>
                <a:lnTo>
                  <a:pt x="0" y="1371600"/>
                </a:lnTo>
                <a:lnTo>
                  <a:pt x="0" y="16042"/>
                </a:lnTo>
                <a:close/>
              </a:path>
            </a:pathLst>
          </a:cu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0" name="Rectangle 19">
            <a:extLst>
              <a:ext uri="{FF2B5EF4-FFF2-40B4-BE49-F238E27FC236}">
                <a16:creationId xmlns:a16="http://schemas.microsoft.com/office/drawing/2014/main" xmlns="" id="{A647CD96-12C9-4BF0-8F9C-E61D193F3D7E}"/>
              </a:ext>
            </a:extLst>
          </p:cNvPr>
          <p:cNvSpPr/>
          <p:nvPr/>
        </p:nvSpPr>
        <p:spPr>
          <a:xfrm>
            <a:off x="-2543" y="4337425"/>
            <a:ext cx="12192002" cy="1075013"/>
          </a:xfrm>
          <a:prstGeom prst="rect">
            <a:avLst/>
          </a:prstGeom>
          <a:solidFill>
            <a:schemeClr val="bg2">
              <a:lumMod val="25000"/>
              <a:alpha val="71000"/>
            </a:schemeClr>
          </a:solidFill>
          <a:effectLst>
            <a:outerShdw blurRad="50800" dist="50800" dir="5400000" algn="ctr" rotWithShape="0">
              <a:srgbClr val="000000">
                <a:alpha val="0"/>
              </a:srgb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atin typeface="Acumin Pro Ultra Black" panose="020B0A04020202020204" pitchFamily="34" charset="0"/>
              </a:rPr>
              <a:t>   </a:t>
            </a:r>
          </a:p>
        </p:txBody>
      </p:sp>
      <p:pic>
        <p:nvPicPr>
          <p:cNvPr id="21" name="Picture 20" descr="A picture containing text&#10;&#10;Description automatically generated">
            <a:extLst>
              <a:ext uri="{FF2B5EF4-FFF2-40B4-BE49-F238E27FC236}">
                <a16:creationId xmlns:a16="http://schemas.microsoft.com/office/drawing/2014/main" xmlns="" id="{18F22E08-6DB2-402A-A11E-DB98415059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8284" y="5499259"/>
            <a:ext cx="3467100" cy="1314450"/>
          </a:xfrm>
          <a:prstGeom prst="rect">
            <a:avLst/>
          </a:prstGeom>
        </p:spPr>
      </p:pic>
      <p:pic>
        <p:nvPicPr>
          <p:cNvPr id="22" name="Picture 21" descr="A blue and white sign&#10;&#10;Description automatically generated with low confidence">
            <a:extLst>
              <a:ext uri="{FF2B5EF4-FFF2-40B4-BE49-F238E27FC236}">
                <a16:creationId xmlns:a16="http://schemas.microsoft.com/office/drawing/2014/main" xmlns="" id="{220B0497-562A-41A6-829A-F41ABA5290C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2973" y="5535526"/>
            <a:ext cx="3166311" cy="1317332"/>
          </a:xfrm>
          <a:prstGeom prst="rect">
            <a:avLst/>
          </a:prstGeom>
        </p:spPr>
      </p:pic>
      <p:pic>
        <p:nvPicPr>
          <p:cNvPr id="23" name="Picture 22" descr="Logo&#10;&#10;Description automatically generated">
            <a:extLst>
              <a:ext uri="{FF2B5EF4-FFF2-40B4-BE49-F238E27FC236}">
                <a16:creationId xmlns:a16="http://schemas.microsoft.com/office/drawing/2014/main" xmlns="" id="{E097E946-130F-44C9-9ED0-16CD704A818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6619" t="9081" r="12638" b="10722"/>
          <a:stretch/>
        </p:blipFill>
        <p:spPr>
          <a:xfrm>
            <a:off x="36588" y="5423345"/>
            <a:ext cx="1251191" cy="1418394"/>
          </a:xfrm>
          <a:prstGeom prst="rect">
            <a:avLst/>
          </a:prstGeom>
        </p:spPr>
      </p:pic>
      <p:pic>
        <p:nvPicPr>
          <p:cNvPr id="24" name="Picture 23" descr="Icon&#10;&#10;Description automatically generated">
            <a:extLst>
              <a:ext uri="{FF2B5EF4-FFF2-40B4-BE49-F238E27FC236}">
                <a16:creationId xmlns:a16="http://schemas.microsoft.com/office/drawing/2014/main" xmlns="" id="{73F95254-8358-4D37-A212-AA09FD6890D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91753" y="5456153"/>
            <a:ext cx="1413867" cy="1413867"/>
          </a:xfrm>
          <a:prstGeom prst="rect">
            <a:avLst/>
          </a:prstGeom>
        </p:spPr>
      </p:pic>
      <p:pic>
        <p:nvPicPr>
          <p:cNvPr id="25" name="Picture 24" descr="A person with his arms crossed&#10;&#10;Description automatically generated with low confidence">
            <a:extLst>
              <a:ext uri="{FF2B5EF4-FFF2-40B4-BE49-F238E27FC236}">
                <a16:creationId xmlns:a16="http://schemas.microsoft.com/office/drawing/2014/main" xmlns="" id="{49693F1C-58F7-4AE8-AABE-F8D57C332D7A}"/>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5378" r="11071"/>
          <a:stretch/>
        </p:blipFill>
        <p:spPr>
          <a:xfrm>
            <a:off x="8913364" y="0"/>
            <a:ext cx="3288013" cy="6858000"/>
          </a:xfrm>
          <a:prstGeom prst="rect">
            <a:avLst/>
          </a:prstGeom>
        </p:spPr>
      </p:pic>
      <p:sp>
        <p:nvSpPr>
          <p:cNvPr id="26" name="TextBox 25">
            <a:extLst>
              <a:ext uri="{FF2B5EF4-FFF2-40B4-BE49-F238E27FC236}">
                <a16:creationId xmlns:a16="http://schemas.microsoft.com/office/drawing/2014/main" xmlns="" id="{B1ECF481-D485-4CB4-9B12-ABD780723536}"/>
              </a:ext>
            </a:extLst>
          </p:cNvPr>
          <p:cNvSpPr txBox="1"/>
          <p:nvPr/>
        </p:nvSpPr>
        <p:spPr>
          <a:xfrm>
            <a:off x="272374" y="4678161"/>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cumin Pro Ultra Black" panose="020B0A04020202020204" pitchFamily="34" charset="0"/>
                <a:ea typeface="+mn-ea"/>
                <a:cs typeface="+mn-cs"/>
              </a:rPr>
              <a:t>TEACHING AIDS</a:t>
            </a:r>
          </a:p>
        </p:txBody>
      </p:sp>
      <p:sp>
        <p:nvSpPr>
          <p:cNvPr id="27" name="TextBox 26">
            <a:extLst>
              <a:ext uri="{FF2B5EF4-FFF2-40B4-BE49-F238E27FC236}">
                <a16:creationId xmlns:a16="http://schemas.microsoft.com/office/drawing/2014/main" xmlns="" id="{3549584B-B798-4529-822D-BAA25DFB0BA1}"/>
              </a:ext>
            </a:extLst>
          </p:cNvPr>
          <p:cNvSpPr txBox="1"/>
          <p:nvPr/>
        </p:nvSpPr>
        <p:spPr>
          <a:xfrm>
            <a:off x="2420286" y="4552455"/>
            <a:ext cx="1400512" cy="646331"/>
          </a:xfrm>
          <a:prstGeom prst="rect">
            <a:avLst/>
          </a:prstGeom>
          <a:noFill/>
        </p:spPr>
        <p:txBody>
          <a:bodyPr wrap="none" rtlCol="0">
            <a:spAutoFit/>
          </a:bodyPr>
          <a:lstStyle/>
          <a:p>
            <a:pPr algn="ctr"/>
            <a:r>
              <a:rPr lang="en-US">
                <a:solidFill>
                  <a:schemeClr val="bg1"/>
                </a:solidFill>
                <a:latin typeface="Acumin Pro Ultra Black" panose="020B0A04020202020204" pitchFamily="34" charset="0"/>
              </a:rPr>
              <a:t>RULES </a:t>
            </a:r>
          </a:p>
          <a:p>
            <a:pPr algn="ctr"/>
            <a:r>
              <a:rPr lang="en-US">
                <a:solidFill>
                  <a:schemeClr val="bg1"/>
                </a:solidFill>
                <a:latin typeface="Acumin Pro Ultra Black" panose="020B0A04020202020204" pitchFamily="34" charset="0"/>
              </a:rPr>
              <a:t>CHANGES</a:t>
            </a:r>
          </a:p>
        </p:txBody>
      </p:sp>
      <p:sp>
        <p:nvSpPr>
          <p:cNvPr id="28" name="TextBox 27">
            <a:extLst>
              <a:ext uri="{FF2B5EF4-FFF2-40B4-BE49-F238E27FC236}">
                <a16:creationId xmlns:a16="http://schemas.microsoft.com/office/drawing/2014/main" xmlns="" id="{BE03C23B-62EB-4385-949D-DBFBDBEC847F}"/>
              </a:ext>
            </a:extLst>
          </p:cNvPr>
          <p:cNvSpPr txBox="1"/>
          <p:nvPr/>
        </p:nvSpPr>
        <p:spPr>
          <a:xfrm>
            <a:off x="4441097" y="4674625"/>
            <a:ext cx="1543179" cy="369332"/>
          </a:xfrm>
          <a:prstGeom prst="rect">
            <a:avLst/>
          </a:prstGeom>
          <a:noFill/>
        </p:spPr>
        <p:txBody>
          <a:bodyPr wrap="none" rtlCol="0">
            <a:spAutoFit/>
          </a:bodyPr>
          <a:lstStyle/>
          <a:p>
            <a:r>
              <a:rPr lang="en-US">
                <a:solidFill>
                  <a:schemeClr val="bg1"/>
                </a:solidFill>
                <a:latin typeface="Acumin Pro Ultra Black" panose="020B0A04020202020204" pitchFamily="34" charset="0"/>
              </a:rPr>
              <a:t>DIAGRAMS</a:t>
            </a:r>
          </a:p>
        </p:txBody>
      </p:sp>
      <p:sp>
        <p:nvSpPr>
          <p:cNvPr id="29" name="TextBox 28">
            <a:extLst>
              <a:ext uri="{FF2B5EF4-FFF2-40B4-BE49-F238E27FC236}">
                <a16:creationId xmlns:a16="http://schemas.microsoft.com/office/drawing/2014/main" xmlns="" id="{21D4A1B7-B596-4FF0-AB9F-BDE9FB69AB6F}"/>
              </a:ext>
            </a:extLst>
          </p:cNvPr>
          <p:cNvSpPr txBox="1"/>
          <p:nvPr/>
        </p:nvSpPr>
        <p:spPr>
          <a:xfrm>
            <a:off x="6216131" y="4533703"/>
            <a:ext cx="1278684" cy="646331"/>
          </a:xfrm>
          <a:prstGeom prst="rect">
            <a:avLst/>
          </a:prstGeom>
          <a:noFill/>
        </p:spPr>
        <p:txBody>
          <a:bodyPr wrap="none" rtlCol="0">
            <a:spAutoFit/>
          </a:bodyPr>
          <a:lstStyle/>
          <a:p>
            <a:pPr algn="ctr"/>
            <a:r>
              <a:rPr lang="en-US">
                <a:solidFill>
                  <a:schemeClr val="bg1"/>
                </a:solidFill>
                <a:latin typeface="Acumin Pro Ultra Black" panose="020B0A04020202020204" pitchFamily="34" charset="0"/>
              </a:rPr>
              <a:t>VIDEO </a:t>
            </a:r>
          </a:p>
          <a:p>
            <a:pPr algn="ctr"/>
            <a:r>
              <a:rPr lang="en-US">
                <a:solidFill>
                  <a:schemeClr val="bg1"/>
                </a:solidFill>
                <a:latin typeface="Acumin Pro Ultra Black" panose="020B0A04020202020204" pitchFamily="34" charset="0"/>
              </a:rPr>
              <a:t>LIBRARY</a:t>
            </a:r>
          </a:p>
        </p:txBody>
      </p:sp>
      <p:sp>
        <p:nvSpPr>
          <p:cNvPr id="30" name="TextBox 29">
            <a:extLst>
              <a:ext uri="{FF2B5EF4-FFF2-40B4-BE49-F238E27FC236}">
                <a16:creationId xmlns:a16="http://schemas.microsoft.com/office/drawing/2014/main" xmlns="" id="{9E582620-76B3-4DE4-A01E-B1470E975464}"/>
              </a:ext>
            </a:extLst>
          </p:cNvPr>
          <p:cNvSpPr txBox="1"/>
          <p:nvPr/>
        </p:nvSpPr>
        <p:spPr>
          <a:xfrm>
            <a:off x="7842566" y="4581304"/>
            <a:ext cx="1555299" cy="646331"/>
          </a:xfrm>
          <a:prstGeom prst="rect">
            <a:avLst/>
          </a:prstGeom>
          <a:noFill/>
        </p:spPr>
        <p:txBody>
          <a:bodyPr wrap="none" rtlCol="0">
            <a:spAutoFit/>
          </a:bodyPr>
          <a:lstStyle/>
          <a:p>
            <a:pPr algn="ctr"/>
            <a:r>
              <a:rPr lang="en-US">
                <a:solidFill>
                  <a:schemeClr val="bg1"/>
                </a:solidFill>
                <a:latin typeface="Acumin Pro Ultra Black" panose="020B0A04020202020204" pitchFamily="34" charset="0"/>
              </a:rPr>
              <a:t>OFFICIALS </a:t>
            </a:r>
          </a:p>
          <a:p>
            <a:pPr algn="ctr"/>
            <a:r>
              <a:rPr lang="en-US">
                <a:solidFill>
                  <a:schemeClr val="bg1"/>
                </a:solidFill>
                <a:latin typeface="Acumin Pro Ultra Black" panose="020B0A04020202020204" pitchFamily="34" charset="0"/>
              </a:rPr>
              <a:t>COURSES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77F86D8C-784E-4BDB-B423-18685E294EF5}"/>
              </a:ext>
            </a:extLst>
          </p:cNvPr>
          <p:cNvPicPr>
            <a:picLocks noChangeAspect="1"/>
          </p:cNvPicPr>
          <p:nvPr/>
        </p:nvPicPr>
        <p:blipFill>
          <a:blip r:embed="rId3"/>
          <a:srcRect t="58" b="58"/>
          <a:stretch/>
        </p:blipFill>
        <p:spPr>
          <a:xfrm>
            <a:off x="20" y="1282"/>
            <a:ext cx="12191980" cy="6856718"/>
          </a:xfrm>
          <a:prstGeom prst="rect">
            <a:avLst/>
          </a:prstGeom>
        </p:spPr>
      </p:pic>
    </p:spTree>
    <p:extLst>
      <p:ext uri="{BB962C8B-B14F-4D97-AF65-F5344CB8AC3E}">
        <p14:creationId xmlns:p14="http://schemas.microsoft.com/office/powerpoint/2010/main" val="34657802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a:extLst>
              <a:ext uri="{FF2B5EF4-FFF2-40B4-BE49-F238E27FC236}">
                <a16:creationId xmlns:a16="http://schemas.microsoft.com/office/drawing/2014/main" xmlns="" id="{21055776-348E-44A0-893F-A9ABF2885A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843" b="24574"/>
          <a:stretch/>
        </p:blipFill>
        <p:spPr bwMode="auto">
          <a:xfrm>
            <a:off x="0" y="2"/>
            <a:ext cx="12192000" cy="3623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7" name="Rectangle 7">
            <a:extLst>
              <a:ext uri="{FF2B5EF4-FFF2-40B4-BE49-F238E27FC236}">
                <a16:creationId xmlns:a16="http://schemas.microsoft.com/office/drawing/2014/main" xmlns="" id="{5EDA05F9-D704-4E1B-AB85-236DE943EAFE}"/>
              </a:ext>
            </a:extLst>
          </p:cNvPr>
          <p:cNvSpPr>
            <a:spLocks noChangeArrowheads="1"/>
          </p:cNvSpPr>
          <p:nvPr/>
        </p:nvSpPr>
        <p:spPr bwMode="auto">
          <a:xfrm>
            <a:off x="0" y="995066"/>
            <a:ext cx="12205065" cy="1709852"/>
          </a:xfrm>
          <a:prstGeom prst="rect">
            <a:avLst/>
          </a:prstGeom>
          <a:solidFill>
            <a:srgbClr val="FFFFFF">
              <a:alpha val="72000"/>
            </a:srgbClr>
          </a:solidFill>
          <a:ln w="190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8" name="Text Box 10">
            <a:extLst>
              <a:ext uri="{FF2B5EF4-FFF2-40B4-BE49-F238E27FC236}">
                <a16:creationId xmlns:a16="http://schemas.microsoft.com/office/drawing/2014/main" xmlns="" id="{BCAD9964-1744-4E14-8D2D-4FDDC2293010}"/>
              </a:ext>
            </a:extLst>
          </p:cNvPr>
          <p:cNvSpPr txBox="1">
            <a:spLocks noChangeArrowheads="1"/>
          </p:cNvSpPr>
          <p:nvPr/>
        </p:nvSpPr>
        <p:spPr bwMode="auto">
          <a:xfrm>
            <a:off x="6845507" y="1204653"/>
            <a:ext cx="4676682"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gn="ctr">
              <a:lnSpc>
                <a:spcPct val="85000"/>
              </a:lnSpc>
            </a:pPr>
            <a:r>
              <a:rPr lang="en-US" sz="4400" b="1" kern="1400">
                <a:solidFill>
                  <a:srgbClr val="004F94"/>
                </a:solidFill>
                <a:latin typeface="+mj-lt"/>
              </a:rPr>
              <a:t>Officiating Swimming &amp; Diving</a:t>
            </a:r>
            <a:endParaRPr lang="en-US" sz="4400" b="1" kern="1400">
              <a:solidFill>
                <a:srgbClr val="0000CC"/>
              </a:solidFill>
              <a:latin typeface="Titillium" panose="00000500000000000000" pitchFamily="50" charset="0"/>
            </a:endParaRPr>
          </a:p>
        </p:txBody>
      </p:sp>
      <p:sp>
        <p:nvSpPr>
          <p:cNvPr id="19" name="Text Box 13">
            <a:extLst>
              <a:ext uri="{FF2B5EF4-FFF2-40B4-BE49-F238E27FC236}">
                <a16:creationId xmlns:a16="http://schemas.microsoft.com/office/drawing/2014/main" xmlns="" id="{2CF57C84-65CF-4186-AC80-D5D4E208AA02}"/>
              </a:ext>
            </a:extLst>
          </p:cNvPr>
          <p:cNvSpPr txBox="1">
            <a:spLocks noChangeArrowheads="1"/>
          </p:cNvSpPr>
          <p:nvPr/>
        </p:nvSpPr>
        <p:spPr bwMode="auto">
          <a:xfrm>
            <a:off x="7353283" y="4145858"/>
            <a:ext cx="4168906" cy="18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Tx/>
              <a:buChar char="-"/>
            </a:pPr>
            <a:r>
              <a:rPr lang="en-US" sz="1600" kern="1400">
                <a:solidFill>
                  <a:srgbClr val="003798"/>
                </a:solidFill>
                <a:latin typeface="+mj-lt"/>
              </a:rPr>
              <a:t>Elements of Professional Development </a:t>
            </a:r>
          </a:p>
          <a:p>
            <a:pPr marL="285750" indent="-137160">
              <a:lnSpc>
                <a:spcPct val="119000"/>
              </a:lnSpc>
              <a:spcAft>
                <a:spcPts val="300"/>
              </a:spcAft>
              <a:buFontTx/>
              <a:buChar char="-"/>
            </a:pPr>
            <a:r>
              <a:rPr lang="en-US" sz="1600" kern="1400">
                <a:solidFill>
                  <a:srgbClr val="003798"/>
                </a:solidFill>
                <a:latin typeface="+mj-lt"/>
              </a:rPr>
              <a:t>Officiating Swimming </a:t>
            </a:r>
          </a:p>
          <a:p>
            <a:pPr marL="285750" indent="-137160">
              <a:lnSpc>
                <a:spcPct val="119000"/>
              </a:lnSpc>
              <a:spcAft>
                <a:spcPts val="300"/>
              </a:spcAft>
              <a:buFontTx/>
              <a:buChar char="-"/>
            </a:pPr>
            <a:r>
              <a:rPr lang="en-US" sz="1600" kern="1400">
                <a:solidFill>
                  <a:srgbClr val="003798"/>
                </a:solidFill>
                <a:latin typeface="+mj-lt"/>
              </a:rPr>
              <a:t>Officiating Diving </a:t>
            </a:r>
          </a:p>
          <a:p>
            <a:pPr marL="285750" indent="-137160">
              <a:lnSpc>
                <a:spcPct val="119000"/>
              </a:lnSpc>
              <a:spcAft>
                <a:spcPts val="300"/>
              </a:spcAft>
              <a:buFontTx/>
              <a:buChar char="-"/>
            </a:pPr>
            <a:r>
              <a:rPr lang="en-US" sz="1600" kern="1400">
                <a:solidFill>
                  <a:srgbClr val="003798"/>
                </a:solidFill>
                <a:latin typeface="+mj-lt"/>
              </a:rPr>
              <a:t>Judging Practicum </a:t>
            </a:r>
            <a:endParaRPr lang="en-US" altLang="en-US" sz="1400" kern="1400">
              <a:solidFill>
                <a:srgbClr val="003798"/>
              </a:solidFill>
            </a:endParaRPr>
          </a:p>
          <a:p>
            <a:pPr marL="285750" indent="-137160">
              <a:lnSpc>
                <a:spcPct val="119000"/>
              </a:lnSpc>
              <a:spcAft>
                <a:spcPts val="300"/>
              </a:spcAft>
              <a:buFont typeface="Titillium" panose="00000500000000000000" pitchFamily="50" charset="0"/>
              <a:buChar char="-"/>
            </a:pPr>
            <a:endParaRPr lang="en-US" sz="1600" kern="1400">
              <a:solidFill>
                <a:srgbClr val="000000"/>
              </a:solidFill>
              <a:latin typeface="+mj-lt"/>
            </a:endParaRPr>
          </a:p>
        </p:txBody>
      </p:sp>
      <p:sp>
        <p:nvSpPr>
          <p:cNvPr id="22" name="Text Box 13">
            <a:extLst>
              <a:ext uri="{FF2B5EF4-FFF2-40B4-BE49-F238E27FC236}">
                <a16:creationId xmlns:a16="http://schemas.microsoft.com/office/drawing/2014/main" xmlns="" id="{599C34E3-D334-466D-87B2-FA1C74C3F223}"/>
              </a:ext>
            </a:extLst>
          </p:cNvPr>
          <p:cNvSpPr txBox="1">
            <a:spLocks noChangeArrowheads="1"/>
          </p:cNvSpPr>
          <p:nvPr/>
        </p:nvSpPr>
        <p:spPr bwMode="auto">
          <a:xfrm>
            <a:off x="1708558" y="4138459"/>
            <a:ext cx="4105276" cy="25307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Tx/>
              <a:buChar char="-"/>
            </a:pPr>
            <a:r>
              <a:rPr lang="en-US" sz="1600" kern="1400">
                <a:solidFill>
                  <a:srgbClr val="003798"/>
                </a:solidFill>
                <a:latin typeface="+mj-lt"/>
              </a:rPr>
              <a:t>Understand the roles of professionalism, rules knowledge, and communication and how they help ensure a fair meet. </a:t>
            </a:r>
          </a:p>
          <a:p>
            <a:pPr marL="285750" indent="-137160">
              <a:lnSpc>
                <a:spcPct val="119000"/>
              </a:lnSpc>
              <a:spcAft>
                <a:spcPts val="300"/>
              </a:spcAft>
              <a:buFontTx/>
              <a:buChar char="-"/>
            </a:pPr>
            <a:r>
              <a:rPr lang="en-US" sz="1600" kern="1400">
                <a:solidFill>
                  <a:srgbClr val="003798"/>
                </a:solidFill>
                <a:latin typeface="+mj-lt"/>
              </a:rPr>
              <a:t>Know how to consistently identify swimming violations in each type of event. </a:t>
            </a:r>
          </a:p>
          <a:p>
            <a:pPr marL="285750" indent="-137160">
              <a:lnSpc>
                <a:spcPct val="119000"/>
              </a:lnSpc>
              <a:spcAft>
                <a:spcPts val="300"/>
              </a:spcAft>
              <a:buFontTx/>
              <a:buChar char="-"/>
            </a:pPr>
            <a:r>
              <a:rPr lang="en-US" sz="1600" kern="1400">
                <a:solidFill>
                  <a:srgbClr val="003798"/>
                </a:solidFill>
                <a:latin typeface="+mj-lt"/>
              </a:rPr>
              <a:t>Learn the elements of a proper dive and how to score dives appropriately.</a:t>
            </a:r>
          </a:p>
        </p:txBody>
      </p:sp>
      <p:pic>
        <p:nvPicPr>
          <p:cNvPr id="24" name="Picture 23">
            <a:extLst>
              <a:ext uri="{FF2B5EF4-FFF2-40B4-BE49-F238E27FC236}">
                <a16:creationId xmlns:a16="http://schemas.microsoft.com/office/drawing/2014/main" xmlns="" id="{B48297EF-4141-4131-B81D-61A43B3C09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1243" y="1204653"/>
            <a:ext cx="1326930" cy="1117091"/>
          </a:xfrm>
          <a:prstGeom prst="rect">
            <a:avLst/>
          </a:prstGeom>
        </p:spPr>
      </p:pic>
      <p:pic>
        <p:nvPicPr>
          <p:cNvPr id="25" name="Picture 24">
            <a:extLst>
              <a:ext uri="{FF2B5EF4-FFF2-40B4-BE49-F238E27FC236}">
                <a16:creationId xmlns:a16="http://schemas.microsoft.com/office/drawing/2014/main" xmlns="" id="{9C44F031-B2F4-4F14-8FB4-C1F699F6B1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78266" y="1389357"/>
            <a:ext cx="1207173" cy="937610"/>
          </a:xfrm>
          <a:prstGeom prst="rect">
            <a:avLst/>
          </a:prstGeom>
        </p:spPr>
      </p:pic>
      <p:sp>
        <p:nvSpPr>
          <p:cNvPr id="26" name="TextBox 25">
            <a:extLst>
              <a:ext uri="{FF2B5EF4-FFF2-40B4-BE49-F238E27FC236}">
                <a16:creationId xmlns:a16="http://schemas.microsoft.com/office/drawing/2014/main" xmlns="" id="{231BCF2E-FDFA-45ED-8411-2DEA151BC8C3}"/>
              </a:ext>
            </a:extLst>
          </p:cNvPr>
          <p:cNvSpPr txBox="1"/>
          <p:nvPr/>
        </p:nvSpPr>
        <p:spPr>
          <a:xfrm>
            <a:off x="6524021" y="5744428"/>
            <a:ext cx="4960373" cy="626838"/>
          </a:xfrm>
          <a:prstGeom prst="rect">
            <a:avLst/>
          </a:prstGeom>
          <a:noFill/>
        </p:spPr>
        <p:txBody>
          <a:bodyPr wrap="square" rtlCol="0">
            <a:spAutoFit/>
          </a:bodyPr>
          <a:lstStyle/>
          <a:p>
            <a:pPr marL="148590" algn="r">
              <a:lnSpc>
                <a:spcPct val="119000"/>
              </a:lnSpc>
              <a:spcAft>
                <a:spcPts val="300"/>
              </a:spcAft>
            </a:pPr>
            <a:r>
              <a:rPr lang="en-US" sz="1400" i="1" kern="1400">
                <a:solidFill>
                  <a:srgbClr val="003798"/>
                </a:solidFill>
                <a:latin typeface="+mj-lt"/>
              </a:rPr>
              <a:t>Unlimited access to course for 1 year from the date of purchase</a:t>
            </a:r>
          </a:p>
          <a:p>
            <a:pPr marL="148590" algn="r">
              <a:lnSpc>
                <a:spcPct val="119000"/>
              </a:lnSpc>
              <a:spcAft>
                <a:spcPts val="300"/>
              </a:spcAft>
            </a:pPr>
            <a:r>
              <a:rPr lang="en-US" sz="1400" i="1" kern="1400">
                <a:solidFill>
                  <a:srgbClr val="003798"/>
                </a:solidFill>
                <a:latin typeface="+mj-lt"/>
              </a:rPr>
              <a:t>Approved by NFHS for 3 course clock hours </a:t>
            </a:r>
          </a:p>
        </p:txBody>
      </p:sp>
      <p:sp>
        <p:nvSpPr>
          <p:cNvPr id="14" name="Text Box 14">
            <a:extLst>
              <a:ext uri="{FF2B5EF4-FFF2-40B4-BE49-F238E27FC236}">
                <a16:creationId xmlns:a16="http://schemas.microsoft.com/office/drawing/2014/main" xmlns="" id="{E74B1B18-B74B-46D0-B4EA-C5FD9D3A06A3}"/>
              </a:ext>
            </a:extLst>
          </p:cNvPr>
          <p:cNvSpPr txBox="1">
            <a:spLocks noChangeArrowheads="1"/>
          </p:cNvSpPr>
          <p:nvPr/>
        </p:nvSpPr>
        <p:spPr bwMode="auto">
          <a:xfrm>
            <a:off x="1834393" y="3656041"/>
            <a:ext cx="3228701" cy="457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a:solidFill>
                  <a:srgbClr val="D21034"/>
                </a:solidFill>
                <a:latin typeface="+mj-lt"/>
              </a:rPr>
              <a:t>Course Objectives</a:t>
            </a:r>
            <a:endParaRPr lang="en-US" altLang="en-US" sz="2400">
              <a:latin typeface="+mj-lt"/>
            </a:endParaRPr>
          </a:p>
        </p:txBody>
      </p:sp>
      <p:sp>
        <p:nvSpPr>
          <p:cNvPr id="15" name="Text Box 14">
            <a:extLst>
              <a:ext uri="{FF2B5EF4-FFF2-40B4-BE49-F238E27FC236}">
                <a16:creationId xmlns:a16="http://schemas.microsoft.com/office/drawing/2014/main" xmlns="" id="{38F1BE48-44BD-42E9-AB09-C5FD23DA99FF}"/>
              </a:ext>
            </a:extLst>
          </p:cNvPr>
          <p:cNvSpPr txBox="1">
            <a:spLocks noChangeArrowheads="1"/>
          </p:cNvSpPr>
          <p:nvPr/>
        </p:nvSpPr>
        <p:spPr bwMode="auto">
          <a:xfrm>
            <a:off x="7481730" y="3656041"/>
            <a:ext cx="3044956" cy="449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a:solidFill>
                  <a:srgbClr val="D21034"/>
                </a:solidFill>
                <a:latin typeface="+mj-lt"/>
              </a:rPr>
              <a:t>Units</a:t>
            </a:r>
            <a:endParaRPr lang="en-US" altLang="en-US" sz="2400">
              <a:latin typeface="+mj-lt"/>
            </a:endParaRPr>
          </a:p>
        </p:txBody>
      </p:sp>
      <p:sp>
        <p:nvSpPr>
          <p:cNvPr id="13" name="Footer Placeholder 3">
            <a:extLst>
              <a:ext uri="{FF2B5EF4-FFF2-40B4-BE49-F238E27FC236}">
                <a16:creationId xmlns:a16="http://schemas.microsoft.com/office/drawing/2014/main" xmlns="" id="{382961C2-7AF4-487C-96E2-E7DD69C6A33E}"/>
              </a:ext>
            </a:extLst>
          </p:cNvPr>
          <p:cNvSpPr>
            <a:spLocks noGrp="1"/>
          </p:cNvSpPr>
          <p:nvPr>
            <p:ph type="ftr" sz="quarter" idx="11"/>
          </p:nvPr>
        </p:nvSpPr>
        <p:spPr>
          <a:xfrm>
            <a:off x="9996488" y="6524625"/>
            <a:ext cx="1992312" cy="295275"/>
          </a:xfrm>
        </p:spPr>
        <p:txBody>
          <a:bodyPr/>
          <a:lstStyle/>
          <a:p>
            <a:pPr>
              <a:defRPr/>
            </a:pPr>
            <a:r>
              <a:rPr lang="en-US"/>
              <a:t>www.nfhs.org</a:t>
            </a:r>
          </a:p>
        </p:txBody>
      </p:sp>
      <p:pic>
        <p:nvPicPr>
          <p:cNvPr id="20" name="Picture 19">
            <a:extLst>
              <a:ext uri="{FF2B5EF4-FFF2-40B4-BE49-F238E27FC236}">
                <a16:creationId xmlns:a16="http://schemas.microsoft.com/office/drawing/2014/main" xmlns="" id="{F8A2011F-BEE7-4FAF-A656-0F4CE55A0F67}"/>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6349" y="1262649"/>
            <a:ext cx="991705" cy="1117091"/>
          </a:xfrm>
          <a:prstGeom prst="rect">
            <a:avLst/>
          </a:prstGeom>
          <a:noFill/>
          <a:ln>
            <a:noFill/>
          </a:ln>
        </p:spPr>
      </p:pic>
    </p:spTree>
    <p:extLst>
      <p:ext uri="{BB962C8B-B14F-4D97-AF65-F5344CB8AC3E}">
        <p14:creationId xmlns:p14="http://schemas.microsoft.com/office/powerpoint/2010/main" val="31374039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542004" y="4456179"/>
            <a:ext cx="8867775" cy="1362075"/>
          </a:xfrm>
        </p:spPr>
        <p:txBody>
          <a:bodyPr/>
          <a:lstStyle/>
          <a:p>
            <a:pPr>
              <a:defRPr/>
            </a:pPr>
            <a:r>
              <a:rPr lang="en-US"/>
              <a:t/>
            </a:r>
            <a:br>
              <a:rPr lang="en-US"/>
            </a:br>
            <a:r>
              <a:rPr lang="en-US"/>
              <a:t> NFHS Learning Center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 outdoor, screenshot&#10;&#10;Description automatically generated">
            <a:extLst>
              <a:ext uri="{FF2B5EF4-FFF2-40B4-BE49-F238E27FC236}">
                <a16:creationId xmlns:a16="http://schemas.microsoft.com/office/drawing/2014/main" xmlns="" id="{77BF718D-85B6-46EE-8AF5-377B91DB21B4}"/>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hlinkClick r:id="" action="ppaction://ole?verb=0"/>
            <a:extLst>
              <a:ext uri="{FF2B5EF4-FFF2-40B4-BE49-F238E27FC236}">
                <a16:creationId xmlns:a16="http://schemas.microsoft.com/office/drawing/2014/main" xmlns="" id="{A0AE160F-C74C-46F3-AE66-12430A5F442B}"/>
              </a:ext>
            </a:extLst>
          </p:cNvPr>
          <p:cNvGraphicFramePr>
            <a:graphicFrameLocks noChangeAspect="1"/>
          </p:cNvGraphicFramePr>
          <p:nvPr>
            <p:extLst>
              <p:ext uri="{D42A27DB-BD31-4B8C-83A1-F6EECF244321}">
                <p14:modId xmlns:p14="http://schemas.microsoft.com/office/powerpoint/2010/main" val="196432369"/>
              </p:ext>
            </p:extLst>
          </p:nvPr>
        </p:nvGraphicFramePr>
        <p:xfrm>
          <a:off x="764274" y="0"/>
          <a:ext cx="10663452" cy="6858000"/>
        </p:xfrm>
        <a:graphic>
          <a:graphicData uri="http://schemas.openxmlformats.org/presentationml/2006/ole">
            <mc:AlternateContent xmlns:mc="http://schemas.openxmlformats.org/markup-compatibility/2006">
              <mc:Choice xmlns:v="urn:schemas-microsoft-com:vml" Requires="v">
                <p:oleObj spid="_x0000_s1027" name="Presentation" r:id="rId5" imgW="4762440" imgH="3571920" progId="PowerPoint.Show.12">
                  <p:embed/>
                </p:oleObj>
              </mc:Choice>
              <mc:Fallback>
                <p:oleObj name="Presentation" r:id="rId5" imgW="4762440" imgH="3571920" progId="PowerPoint.Show.12">
                  <p:embed/>
                  <p:pic>
                    <p:nvPicPr>
                      <p:cNvPr id="3" name="Object 2">
                        <a:hlinkClick r:id="" action="ppaction://ole?verb=0"/>
                        <a:extLst>
                          <a:ext uri="{FF2B5EF4-FFF2-40B4-BE49-F238E27FC236}">
                            <a16:creationId xmlns:a16="http://schemas.microsoft.com/office/drawing/2014/main" xmlns="" id="{A0AE160F-C74C-46F3-AE66-12430A5F442B}"/>
                          </a:ext>
                        </a:extLst>
                      </p:cNvPr>
                      <p:cNvPicPr/>
                      <p:nvPr/>
                    </p:nvPicPr>
                    <p:blipFill>
                      <a:blip r:embed="rId6"/>
                      <a:stretch>
                        <a:fillRect/>
                      </a:stretch>
                    </p:blipFill>
                    <p:spPr>
                      <a:xfrm>
                        <a:off x="764274" y="0"/>
                        <a:ext cx="10663452" cy="6858000"/>
                      </a:xfrm>
                      <a:prstGeom prst="rect">
                        <a:avLst/>
                      </a:prstGeom>
                    </p:spPr>
                  </p:pic>
                </p:oleObj>
              </mc:Fallback>
            </mc:AlternateContent>
          </a:graphicData>
        </a:graphic>
      </p:graphicFrame>
      <p:sp>
        <p:nvSpPr>
          <p:cNvPr id="4" name="Footer Placeholder 3">
            <a:extLst>
              <a:ext uri="{FF2B5EF4-FFF2-40B4-BE49-F238E27FC236}">
                <a16:creationId xmlns:a16="http://schemas.microsoft.com/office/drawing/2014/main" xmlns="" id="{0133C12A-8961-4ABE-BF84-FA128FA84276}"/>
              </a:ext>
            </a:extLst>
          </p:cNvPr>
          <p:cNvSpPr txBox="1">
            <a:spLocks/>
          </p:cNvSpPr>
          <p:nvPr/>
        </p:nvSpPr>
        <p:spPr>
          <a:xfrm>
            <a:off x="10707789" y="6523283"/>
            <a:ext cx="1992312" cy="29527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endParaRPr lang="en-US" sz="1400" dirty="0">
              <a:latin typeface="+mj-lt"/>
              <a:cs typeface="Calibri" panose="020F0502020204030204" pitchFamily="34" charset="0"/>
            </a:endParaRPr>
          </a:p>
        </p:txBody>
      </p:sp>
    </p:spTree>
    <p:extLst>
      <p:ext uri="{BB962C8B-B14F-4D97-AF65-F5344CB8AC3E}">
        <p14:creationId xmlns:p14="http://schemas.microsoft.com/office/powerpoint/2010/main" val="26809978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6408" y="525462"/>
            <a:ext cx="10026649" cy="1606550"/>
          </a:xfrm>
        </p:spPr>
        <p:txBody>
          <a:bodyPr/>
          <a:lstStyle/>
          <a:p>
            <a:r>
              <a:rPr lang="en-US" err="1"/>
              <a:t>www.nfhslearn.com</a:t>
            </a:r>
            <a:endParaRPr lang="en-US"/>
          </a:p>
        </p:txBody>
      </p:sp>
      <p:pic>
        <p:nvPicPr>
          <p:cNvPr id="17" name="Content Placeholder 16" descr="A person lying in a pool of water&#10;&#10;Description generated with very high confidence">
            <a:extLst>
              <a:ext uri="{FF2B5EF4-FFF2-40B4-BE49-F238E27FC236}">
                <a16:creationId xmlns:a16="http://schemas.microsoft.com/office/drawing/2014/main" xmlns="" id="{2B131ECB-A6B7-4B9B-910C-80EBC84D36A5}"/>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26537" b="30371"/>
          <a:stretch/>
        </p:blipFill>
        <p:spPr>
          <a:xfrm>
            <a:off x="0" y="427991"/>
            <a:ext cx="12192000" cy="2913725"/>
          </a:xfrm>
        </p:spPr>
      </p:pic>
      <p:sp>
        <p:nvSpPr>
          <p:cNvPr id="10" name="Text Box 13">
            <a:extLst>
              <a:ext uri="{FF2B5EF4-FFF2-40B4-BE49-F238E27FC236}">
                <a16:creationId xmlns:a16="http://schemas.microsoft.com/office/drawing/2014/main" xmlns="" id="{70143511-03E6-4C88-AE99-8AAF4901484B}"/>
              </a:ext>
            </a:extLst>
          </p:cNvPr>
          <p:cNvSpPr txBox="1">
            <a:spLocks noChangeArrowheads="1"/>
          </p:cNvSpPr>
          <p:nvPr/>
        </p:nvSpPr>
        <p:spPr bwMode="auto">
          <a:xfrm>
            <a:off x="7233618" y="3819453"/>
            <a:ext cx="3044956" cy="26105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Teaching Methodology</a:t>
            </a:r>
          </a:p>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Fundamentals</a:t>
            </a:r>
          </a:p>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Dryland Skills</a:t>
            </a:r>
          </a:p>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Forward Skills</a:t>
            </a:r>
          </a:p>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Backward Skills</a:t>
            </a:r>
          </a:p>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Inward Skills</a:t>
            </a:r>
          </a:p>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Reverse Skills</a:t>
            </a:r>
          </a:p>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Twisting Skills</a:t>
            </a:r>
            <a:endParaRPr lang="en-US" sz="1600" kern="1400">
              <a:solidFill>
                <a:srgbClr val="000000"/>
              </a:solidFill>
              <a:latin typeface="+mj-lt"/>
            </a:endParaRPr>
          </a:p>
        </p:txBody>
      </p:sp>
      <p:sp>
        <p:nvSpPr>
          <p:cNvPr id="11" name="Text Box 14">
            <a:extLst>
              <a:ext uri="{FF2B5EF4-FFF2-40B4-BE49-F238E27FC236}">
                <a16:creationId xmlns:a16="http://schemas.microsoft.com/office/drawing/2014/main" xmlns="" id="{8C823AD7-BDE2-4C75-BC2D-14894C4DD5E3}"/>
              </a:ext>
            </a:extLst>
          </p:cNvPr>
          <p:cNvSpPr txBox="1">
            <a:spLocks noChangeArrowheads="1"/>
          </p:cNvSpPr>
          <p:nvPr/>
        </p:nvSpPr>
        <p:spPr bwMode="auto">
          <a:xfrm>
            <a:off x="1913426" y="3438802"/>
            <a:ext cx="3228701" cy="457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a:solidFill>
                  <a:srgbClr val="D21034"/>
                </a:solidFill>
                <a:latin typeface="+mj-lt"/>
              </a:rPr>
              <a:t>Course Objectives</a:t>
            </a:r>
            <a:endParaRPr lang="en-US" altLang="en-US" sz="2400">
              <a:latin typeface="+mj-lt"/>
            </a:endParaRPr>
          </a:p>
        </p:txBody>
      </p:sp>
      <p:sp>
        <p:nvSpPr>
          <p:cNvPr id="12" name="Text Box 14">
            <a:extLst>
              <a:ext uri="{FF2B5EF4-FFF2-40B4-BE49-F238E27FC236}">
                <a16:creationId xmlns:a16="http://schemas.microsoft.com/office/drawing/2014/main" xmlns="" id="{0A2099DE-6C58-4B54-A785-81C1834C35D5}"/>
              </a:ext>
            </a:extLst>
          </p:cNvPr>
          <p:cNvSpPr txBox="1">
            <a:spLocks noChangeArrowheads="1"/>
          </p:cNvSpPr>
          <p:nvPr/>
        </p:nvSpPr>
        <p:spPr bwMode="auto">
          <a:xfrm>
            <a:off x="7470779" y="3446590"/>
            <a:ext cx="944986" cy="449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a:solidFill>
                  <a:srgbClr val="D21034"/>
                </a:solidFill>
                <a:latin typeface="+mj-lt"/>
              </a:rPr>
              <a:t>Units</a:t>
            </a:r>
            <a:endParaRPr lang="en-US" altLang="en-US" sz="2400">
              <a:latin typeface="+mj-lt"/>
            </a:endParaRPr>
          </a:p>
        </p:txBody>
      </p:sp>
      <p:sp>
        <p:nvSpPr>
          <p:cNvPr id="13" name="Text Box 13">
            <a:extLst>
              <a:ext uri="{FF2B5EF4-FFF2-40B4-BE49-F238E27FC236}">
                <a16:creationId xmlns:a16="http://schemas.microsoft.com/office/drawing/2014/main" xmlns="" id="{E8ADC7CD-DCC7-454B-957A-7B36E6CFED4B}"/>
              </a:ext>
            </a:extLst>
          </p:cNvPr>
          <p:cNvSpPr txBox="1">
            <a:spLocks noChangeArrowheads="1"/>
          </p:cNvSpPr>
          <p:nvPr/>
        </p:nvSpPr>
        <p:spPr bwMode="auto">
          <a:xfrm>
            <a:off x="1726408" y="3840881"/>
            <a:ext cx="5192179" cy="2752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Tx/>
              <a:buChar char="-"/>
            </a:pPr>
            <a:r>
              <a:rPr lang="en-US" altLang="en-US" sz="1600" kern="1400">
                <a:solidFill>
                  <a:srgbClr val="003798"/>
                </a:solidFill>
                <a:latin typeface="+mj-lt"/>
              </a:rPr>
              <a:t>Coaching Fundamentals: components of a dive, direction designations and position designations</a:t>
            </a:r>
          </a:p>
          <a:p>
            <a:pPr marL="285750" indent="-137160">
              <a:lnSpc>
                <a:spcPct val="119000"/>
              </a:lnSpc>
              <a:spcAft>
                <a:spcPts val="300"/>
              </a:spcAft>
              <a:buFontTx/>
              <a:buChar char="-"/>
            </a:pPr>
            <a:r>
              <a:rPr lang="en-US" altLang="en-US" sz="1600" kern="1400">
                <a:solidFill>
                  <a:srgbClr val="003798"/>
                </a:solidFill>
                <a:latin typeface="+mj-lt"/>
              </a:rPr>
              <a:t>Dryland: body positioning, drills, basic jumping skills and hurdle progressions</a:t>
            </a:r>
          </a:p>
          <a:p>
            <a:pPr marL="285750" indent="-137160">
              <a:lnSpc>
                <a:spcPct val="119000"/>
              </a:lnSpc>
              <a:spcAft>
                <a:spcPts val="300"/>
              </a:spcAft>
              <a:buFontTx/>
              <a:buChar char="-"/>
            </a:pPr>
            <a:r>
              <a:rPr lang="en-US" altLang="en-US" sz="1600" kern="1400">
                <a:solidFill>
                  <a:srgbClr val="003798"/>
                </a:solidFill>
                <a:latin typeface="+mj-lt"/>
              </a:rPr>
              <a:t>Forward and Backward Dives: feet-first entry, front fall-in, headfirst entry</a:t>
            </a:r>
          </a:p>
          <a:p>
            <a:pPr marL="285750" indent="-137160">
              <a:lnSpc>
                <a:spcPct val="119000"/>
              </a:lnSpc>
              <a:spcAft>
                <a:spcPts val="300"/>
              </a:spcAft>
              <a:buFontTx/>
              <a:buChar char="-"/>
            </a:pPr>
            <a:r>
              <a:rPr lang="en-US" altLang="en-US" sz="1600" kern="1400">
                <a:solidFill>
                  <a:srgbClr val="003798"/>
                </a:solidFill>
                <a:latin typeface="+mj-lt"/>
              </a:rPr>
              <a:t>Inward, Reverse and Twisting Skills: demonstrations and testing</a:t>
            </a:r>
          </a:p>
        </p:txBody>
      </p:sp>
      <p:sp>
        <p:nvSpPr>
          <p:cNvPr id="18" name="Rectangle 7">
            <a:extLst>
              <a:ext uri="{FF2B5EF4-FFF2-40B4-BE49-F238E27FC236}">
                <a16:creationId xmlns:a16="http://schemas.microsoft.com/office/drawing/2014/main" xmlns="" id="{6D724F2D-E660-4F49-8C8A-6BDFB5B2AF0C}"/>
              </a:ext>
            </a:extLst>
          </p:cNvPr>
          <p:cNvSpPr>
            <a:spLocks noChangeArrowheads="1"/>
          </p:cNvSpPr>
          <p:nvPr/>
        </p:nvSpPr>
        <p:spPr bwMode="auto">
          <a:xfrm>
            <a:off x="0" y="995066"/>
            <a:ext cx="12205065" cy="1709852"/>
          </a:xfrm>
          <a:prstGeom prst="rect">
            <a:avLst/>
          </a:prstGeom>
          <a:solidFill>
            <a:srgbClr val="FFFFFF">
              <a:alpha val="72000"/>
            </a:srgbClr>
          </a:solidFill>
          <a:ln w="190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9" name="Text Box 10">
            <a:extLst>
              <a:ext uri="{FF2B5EF4-FFF2-40B4-BE49-F238E27FC236}">
                <a16:creationId xmlns:a16="http://schemas.microsoft.com/office/drawing/2014/main" xmlns="" id="{007E173A-8181-479F-B0D5-B72AABB99130}"/>
              </a:ext>
            </a:extLst>
          </p:cNvPr>
          <p:cNvSpPr txBox="1">
            <a:spLocks noChangeArrowheads="1"/>
          </p:cNvSpPr>
          <p:nvPr/>
        </p:nvSpPr>
        <p:spPr bwMode="auto">
          <a:xfrm>
            <a:off x="6417755" y="1230380"/>
            <a:ext cx="4676682"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gn="ctr">
              <a:lnSpc>
                <a:spcPct val="85000"/>
              </a:lnSpc>
            </a:pPr>
            <a:r>
              <a:rPr lang="en-US" sz="4400" b="1" kern="1400">
                <a:solidFill>
                  <a:srgbClr val="004F94"/>
                </a:solidFill>
              </a:rPr>
              <a:t>Coaching Diving</a:t>
            </a:r>
            <a:endParaRPr lang="en-US" sz="4400" b="1" kern="1400">
              <a:solidFill>
                <a:srgbClr val="0000CC"/>
              </a:solidFill>
              <a:latin typeface="Titillium" panose="00000500000000000000" pitchFamily="50" charset="0"/>
            </a:endParaRPr>
          </a:p>
        </p:txBody>
      </p:sp>
      <p:pic>
        <p:nvPicPr>
          <p:cNvPr id="21" name="Picture 20">
            <a:extLst>
              <a:ext uri="{FF2B5EF4-FFF2-40B4-BE49-F238E27FC236}">
                <a16:creationId xmlns:a16="http://schemas.microsoft.com/office/drawing/2014/main" xmlns="" id="{35492A38-FB26-4506-BF31-E07A85AD46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8322" y="1130753"/>
            <a:ext cx="1394210" cy="1173731"/>
          </a:xfrm>
          <a:prstGeom prst="rect">
            <a:avLst/>
          </a:prstGeom>
        </p:spPr>
      </p:pic>
      <p:pic>
        <p:nvPicPr>
          <p:cNvPr id="22" name="Picture 21">
            <a:extLst>
              <a:ext uri="{FF2B5EF4-FFF2-40B4-BE49-F238E27FC236}">
                <a16:creationId xmlns:a16="http://schemas.microsoft.com/office/drawing/2014/main" xmlns="" id="{5C45E760-D9C2-4B52-B33C-B7029ADDA5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77225" y="1318266"/>
            <a:ext cx="1207173" cy="937610"/>
          </a:xfrm>
          <a:prstGeom prst="rect">
            <a:avLst/>
          </a:prstGeom>
        </p:spPr>
      </p:pic>
      <p:pic>
        <p:nvPicPr>
          <p:cNvPr id="14" name="Picture 13">
            <a:extLst>
              <a:ext uri="{FF2B5EF4-FFF2-40B4-BE49-F238E27FC236}">
                <a16:creationId xmlns:a16="http://schemas.microsoft.com/office/drawing/2014/main" xmlns="" id="{970BFE4C-B9AA-4FAF-82C9-1722ADF1F037}"/>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8864" y="1271086"/>
            <a:ext cx="979785" cy="1173731"/>
          </a:xfrm>
          <a:prstGeom prst="rect">
            <a:avLst/>
          </a:prstGeom>
          <a:noFill/>
          <a:ln>
            <a:noFill/>
          </a:ln>
        </p:spPr>
      </p:pic>
      <p:sp>
        <p:nvSpPr>
          <p:cNvPr id="15" name="Footer Placeholder 3">
            <a:extLst>
              <a:ext uri="{FF2B5EF4-FFF2-40B4-BE49-F238E27FC236}">
                <a16:creationId xmlns:a16="http://schemas.microsoft.com/office/drawing/2014/main" xmlns="" id="{61E411BC-4ED6-485A-8213-D52DEDC3E58C}"/>
              </a:ext>
            </a:extLst>
          </p:cNvPr>
          <p:cNvSpPr txBox="1">
            <a:spLocks/>
          </p:cNvSpPr>
          <p:nvPr/>
        </p:nvSpPr>
        <p:spPr>
          <a:xfrm>
            <a:off x="10879586" y="6517741"/>
            <a:ext cx="1992312" cy="29527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US" sz="1400">
                <a:latin typeface="+mj-lt"/>
              </a:rPr>
              <a:t>www.nfhs.</a:t>
            </a:r>
            <a:r>
              <a:rPr lang="en-US" sz="1400">
                <a:latin typeface="+mj-lt"/>
                <a:cs typeface="Calibri" panose="020F0502020204030204" pitchFamily="34" charset="0"/>
              </a:rPr>
              <a:t>org</a:t>
            </a:r>
          </a:p>
        </p:txBody>
      </p:sp>
    </p:spTree>
    <p:extLst>
      <p:ext uri="{BB962C8B-B14F-4D97-AF65-F5344CB8AC3E}">
        <p14:creationId xmlns:p14="http://schemas.microsoft.com/office/powerpoint/2010/main" val="15077723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1535112" y="4397374"/>
            <a:ext cx="8867775" cy="1362075"/>
          </a:xfrm>
        </p:spPr>
        <p:txBody>
          <a:bodyPr/>
          <a:lstStyle/>
          <a:p>
            <a:pPr>
              <a:defRPr/>
            </a:pPr>
            <a:r>
              <a:rPr lang="en-US"/>
              <a:t/>
            </a:r>
            <a:br>
              <a:rPr lang="en-US"/>
            </a:br>
            <a:r>
              <a:rPr lang="en-US"/>
              <a:t>NFHS Network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2153261"/>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There will be 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7" descr="A close up of a sign&#10;&#10;Description automatically generated">
            <a:extLst>
              <a:ext uri="{FF2B5EF4-FFF2-40B4-BE49-F238E27FC236}">
                <a16:creationId xmlns:a16="http://schemas.microsoft.com/office/drawing/2014/main" xmlns="" id="{90893D14-5825-4C91-BD1E-467E1A573F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4700" y="4910138"/>
            <a:ext cx="1268413"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3">
            <a:extLst>
              <a:ext uri="{FF2B5EF4-FFF2-40B4-BE49-F238E27FC236}">
                <a16:creationId xmlns:a16="http://schemas.microsoft.com/office/drawing/2014/main" xmlns="" id="{9FCD4E3B-F0A4-4D1A-91A0-4EACDBD3E9AA}"/>
              </a:ext>
            </a:extLst>
          </p:cNvPr>
          <p:cNvSpPr>
            <a:spLocks noGrp="1"/>
          </p:cNvSpPr>
          <p:nvPr>
            <p:ph type="ftr" sz="quarter" idx="11"/>
          </p:nvPr>
        </p:nvSpPr>
        <p:spPr>
          <a:xfrm>
            <a:off x="9996488" y="6524625"/>
            <a:ext cx="1992312" cy="295275"/>
          </a:xfrm>
        </p:spPr>
        <p:txBody>
          <a:bodyPr/>
          <a:lstStyle/>
          <a:p>
            <a:pPr>
              <a:defRPr/>
            </a:pPr>
            <a:r>
              <a:rPr lang="en-US"/>
              <a:t>www.nfhs.org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0262B"/>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B41000DE-E878-4821-A582-BD013015CFDB}"/>
              </a:ext>
            </a:extLst>
          </p:cNvPr>
          <p:cNvSpPr>
            <a:spLocks noGrp="1"/>
          </p:cNvSpPr>
          <p:nvPr>
            <p:ph type="ftr" sz="quarter" idx="3"/>
          </p:nvPr>
        </p:nvSpPr>
        <p:spPr>
          <a:xfrm>
            <a:off x="10199688" y="6524625"/>
            <a:ext cx="1992312" cy="295275"/>
          </a:xfrm>
        </p:spPr>
        <p:txBody>
          <a:bodyPr/>
          <a:lstStyle/>
          <a:p>
            <a:pPr>
              <a:defRPr/>
            </a:pPr>
            <a:r>
              <a:rPr lang="en-US"/>
              <a:t>www.nfhs.org</a:t>
            </a:r>
          </a:p>
        </p:txBody>
      </p:sp>
      <p:pic>
        <p:nvPicPr>
          <p:cNvPr id="40963" name="Picture 5" descr="Slide10.png">
            <a:extLst>
              <a:ext uri="{FF2B5EF4-FFF2-40B4-BE49-F238E27FC236}">
                <a16:creationId xmlns:a16="http://schemas.microsoft.com/office/drawing/2014/main" xmlns="" id="{F40B21C5-BFFC-4F71-9658-E47C8A2CE6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4097A7A-D141-48C5-82FA-7CDB4CA54B17}"/>
              </a:ext>
            </a:extLst>
          </p:cNvPr>
          <p:cNvSpPr>
            <a:spLocks noGrp="1"/>
          </p:cNvSpPr>
          <p:nvPr>
            <p:ph type="title"/>
          </p:nvPr>
        </p:nvSpPr>
        <p:spPr>
          <a:xfrm>
            <a:off x="1088130" y="4996113"/>
            <a:ext cx="8868545" cy="1362075"/>
          </a:xfrm>
        </p:spPr>
        <p:txBody>
          <a:bodyPr/>
          <a:lstStyle/>
          <a:p>
            <a:r>
              <a:rPr lang="en-US"/>
              <a:t>2021 </a:t>
            </a:r>
            <a:r>
              <a:rPr lang="en-US" err="1"/>
              <a:t>nfhs</a:t>
            </a:r>
            <a:r>
              <a:rPr lang="en-US"/>
              <a:t> swimming and diving resources</a:t>
            </a:r>
          </a:p>
        </p:txBody>
      </p:sp>
    </p:spTree>
    <p:extLst>
      <p:ext uri="{BB962C8B-B14F-4D97-AF65-F5344CB8AC3E}">
        <p14:creationId xmlns:p14="http://schemas.microsoft.com/office/powerpoint/2010/main" val="25563006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16EDFF3-37EF-4E50-95FD-C1B681322B0D}"/>
              </a:ext>
            </a:extLst>
          </p:cNvPr>
          <p:cNvSpPr>
            <a:spLocks noGrp="1"/>
          </p:cNvSpPr>
          <p:nvPr>
            <p:ph type="title"/>
          </p:nvPr>
        </p:nvSpPr>
        <p:spPr/>
        <p:txBody>
          <a:bodyPr/>
          <a:lstStyle/>
          <a:p>
            <a:r>
              <a:rPr lang="en-US"/>
              <a:t>NFHS swimming and diving</a:t>
            </a:r>
            <a:br>
              <a:rPr lang="en-US"/>
            </a:br>
            <a:r>
              <a:rPr lang="en-US"/>
              <a:t>publications</a:t>
            </a:r>
          </a:p>
        </p:txBody>
      </p:sp>
      <p:sp>
        <p:nvSpPr>
          <p:cNvPr id="7" name="Content Placeholder 6">
            <a:extLst>
              <a:ext uri="{FF2B5EF4-FFF2-40B4-BE49-F238E27FC236}">
                <a16:creationId xmlns:a16="http://schemas.microsoft.com/office/drawing/2014/main" xmlns="" id="{8580F39B-5A04-4083-9245-BB88B8958E5B}"/>
              </a:ext>
            </a:extLst>
          </p:cNvPr>
          <p:cNvSpPr>
            <a:spLocks noGrp="1"/>
          </p:cNvSpPr>
          <p:nvPr>
            <p:ph sz="half" idx="2"/>
          </p:nvPr>
        </p:nvSpPr>
        <p:spPr>
          <a:xfrm>
            <a:off x="6833356" y="1950045"/>
            <a:ext cx="5384800" cy="4525963"/>
          </a:xfrm>
        </p:spPr>
        <p:txBody>
          <a:bodyPr/>
          <a:lstStyle/>
          <a:p>
            <a:endParaRPr lang="en-US"/>
          </a:p>
          <a:p>
            <a:endParaRPr lang="en-US"/>
          </a:p>
          <a:p>
            <a:endParaRPr lang="en-US"/>
          </a:p>
        </p:txBody>
      </p:sp>
      <p:sp>
        <p:nvSpPr>
          <p:cNvPr id="4" name="Footer Placeholder 3">
            <a:extLst>
              <a:ext uri="{FF2B5EF4-FFF2-40B4-BE49-F238E27FC236}">
                <a16:creationId xmlns:a16="http://schemas.microsoft.com/office/drawing/2014/main" xmlns="" id="{A00E9ABB-2587-4614-AA16-5CF916768B1B}"/>
              </a:ext>
            </a:extLst>
          </p:cNvPr>
          <p:cNvSpPr>
            <a:spLocks noGrp="1"/>
          </p:cNvSpPr>
          <p:nvPr>
            <p:ph type="ftr" sz="quarter" idx="11"/>
          </p:nvPr>
        </p:nvSpPr>
        <p:spPr/>
        <p:txBody>
          <a:bodyPr/>
          <a:lstStyle/>
          <a:p>
            <a:pPr>
              <a:defRPr/>
            </a:pPr>
            <a:r>
              <a:rPr lang="en-US"/>
              <a:t>www.nfhs.org</a:t>
            </a:r>
          </a:p>
        </p:txBody>
      </p:sp>
      <p:pic>
        <p:nvPicPr>
          <p:cNvPr id="9" name="Picture 6" descr="Close this window">
            <a:extLst>
              <a:ext uri="{FF2B5EF4-FFF2-40B4-BE49-F238E27FC236}">
                <a16:creationId xmlns:a16="http://schemas.microsoft.com/office/drawing/2014/main" xmlns="" id="{203B46CC-63B2-4632-9027-C7885BD79B61}"/>
              </a:ext>
            </a:extLst>
          </p:cNvPr>
          <p:cNvPicPr>
            <a:picLocks noChangeAspect="1" noChangeArrowheads="1"/>
          </p:cNvPicPr>
          <p:nvPr/>
        </p:nvPicPr>
        <p:blipFill>
          <a:blip r:embed="rId3"/>
          <a:srcRect t="13600" b="11600"/>
          <a:stretch>
            <a:fillRect/>
          </a:stretch>
        </p:blipFill>
        <p:spPr bwMode="auto">
          <a:xfrm>
            <a:off x="5955243" y="2993519"/>
            <a:ext cx="4353249" cy="3255533"/>
          </a:xfrm>
          <a:prstGeom prst="rect">
            <a:avLst/>
          </a:prstGeom>
          <a:noFill/>
          <a:ln>
            <a:solidFill>
              <a:schemeClr val="tx1"/>
            </a:solidFill>
          </a:ln>
          <a:effectLst>
            <a:outerShdw blurRad="50800" dist="38100" dir="2700000" algn="tl" rotWithShape="0">
              <a:prstClr val="black">
                <a:alpha val="40000"/>
              </a:prstClr>
            </a:outerShdw>
          </a:effectLst>
        </p:spPr>
      </p:pic>
      <p:sp>
        <p:nvSpPr>
          <p:cNvPr id="10" name="Rectangle 9">
            <a:extLst>
              <a:ext uri="{FF2B5EF4-FFF2-40B4-BE49-F238E27FC236}">
                <a16:creationId xmlns:a16="http://schemas.microsoft.com/office/drawing/2014/main" xmlns="" id="{02CE1EF3-F0EC-4889-9A57-584C673C20CF}"/>
              </a:ext>
            </a:extLst>
          </p:cNvPr>
          <p:cNvSpPr/>
          <p:nvPr/>
        </p:nvSpPr>
        <p:spPr>
          <a:xfrm>
            <a:off x="3063497" y="2008004"/>
            <a:ext cx="7539717" cy="707886"/>
          </a:xfrm>
          <a:prstGeom prst="rect">
            <a:avLst/>
          </a:prstGeom>
        </p:spPr>
        <p:txBody>
          <a:bodyPr wrap="square">
            <a:spAutoFit/>
          </a:bodyPr>
          <a:lstStyle/>
          <a:p>
            <a:pPr eaLnBrk="1" hangingPunct="1">
              <a:defRPr/>
            </a:pPr>
            <a:r>
              <a:rPr lang="en-US" sz="2000">
                <a:latin typeface="+mn-lt"/>
              </a:rPr>
              <a:t>The Rules Book, Scorebook and other Swimming and Diving materials can be  ordered online at </a:t>
            </a:r>
            <a:r>
              <a:rPr lang="en-US" sz="2000" u="sng">
                <a:latin typeface="+mn-lt"/>
                <a:hlinkClick r:id="rId4"/>
              </a:rPr>
              <a:t>www.nfhs.com</a:t>
            </a:r>
            <a:r>
              <a:rPr lang="en-US" sz="2000">
                <a:latin typeface="+mn-lt"/>
              </a:rPr>
              <a:t>, or by calling 1-800-776-3462.</a:t>
            </a:r>
          </a:p>
        </p:txBody>
      </p:sp>
      <p:pic>
        <p:nvPicPr>
          <p:cNvPr id="3" name="Picture 2" descr="A picture containing text, track and field&#10;&#10;Description automatically generated">
            <a:extLst>
              <a:ext uri="{FF2B5EF4-FFF2-40B4-BE49-F238E27FC236}">
                <a16:creationId xmlns:a16="http://schemas.microsoft.com/office/drawing/2014/main" xmlns="" id="{3FB89CA6-D351-42BC-A7A2-B3EB4D8D82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3130" y="2850393"/>
            <a:ext cx="2580655" cy="3482144"/>
          </a:xfrm>
          <a:prstGeom prst="rect">
            <a:avLst/>
          </a:prstGeom>
          <a:ln w="38100">
            <a:solidFill>
              <a:srgbClr val="00205B"/>
            </a:solidFill>
          </a:ln>
        </p:spPr>
      </p:pic>
    </p:spTree>
    <p:extLst>
      <p:ext uri="{BB962C8B-B14F-4D97-AF65-F5344CB8AC3E}">
        <p14:creationId xmlns:p14="http://schemas.microsoft.com/office/powerpoint/2010/main" val="9536901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16EDFF3-37EF-4E50-95FD-C1B681322B0D}"/>
              </a:ext>
            </a:extLst>
          </p:cNvPr>
          <p:cNvSpPr>
            <a:spLocks noGrp="1"/>
          </p:cNvSpPr>
          <p:nvPr>
            <p:ph type="title"/>
          </p:nvPr>
        </p:nvSpPr>
        <p:spPr/>
        <p:txBody>
          <a:bodyPr/>
          <a:lstStyle/>
          <a:p>
            <a:r>
              <a:rPr lang="en-US"/>
              <a:t>NFHS swimming and diving</a:t>
            </a:r>
            <a:br>
              <a:rPr lang="en-US"/>
            </a:br>
            <a:r>
              <a:rPr lang="en-US"/>
              <a:t>publications</a:t>
            </a:r>
          </a:p>
        </p:txBody>
      </p:sp>
      <p:sp>
        <p:nvSpPr>
          <p:cNvPr id="7" name="Content Placeholder 6">
            <a:extLst>
              <a:ext uri="{FF2B5EF4-FFF2-40B4-BE49-F238E27FC236}">
                <a16:creationId xmlns:a16="http://schemas.microsoft.com/office/drawing/2014/main" xmlns="" id="{8580F39B-5A04-4083-9245-BB88B8958E5B}"/>
              </a:ext>
            </a:extLst>
          </p:cNvPr>
          <p:cNvSpPr>
            <a:spLocks noGrp="1"/>
          </p:cNvSpPr>
          <p:nvPr>
            <p:ph sz="half" idx="2"/>
          </p:nvPr>
        </p:nvSpPr>
        <p:spPr>
          <a:xfrm>
            <a:off x="8715474" y="2554706"/>
            <a:ext cx="2835064" cy="3459480"/>
          </a:xfrm>
        </p:spPr>
        <p:txBody>
          <a:bodyPr/>
          <a:lstStyle/>
          <a:p>
            <a:pPr marL="0" indent="0">
              <a:buNone/>
              <a:defRPr/>
            </a:pPr>
            <a:r>
              <a:rPr lang="en-US" altLang="en-US" sz="3200"/>
              <a:t>The revised manuals will be available </a:t>
            </a:r>
          </a:p>
          <a:p>
            <a:pPr marL="0" indent="0">
              <a:buNone/>
              <a:defRPr/>
            </a:pPr>
            <a:r>
              <a:rPr lang="en-US" altLang="en-US" sz="3200"/>
              <a:t>July 1, 2021.</a:t>
            </a:r>
            <a:endParaRPr lang="en-US"/>
          </a:p>
        </p:txBody>
      </p:sp>
      <p:sp>
        <p:nvSpPr>
          <p:cNvPr id="4" name="Footer Placeholder 3">
            <a:extLst>
              <a:ext uri="{FF2B5EF4-FFF2-40B4-BE49-F238E27FC236}">
                <a16:creationId xmlns:a16="http://schemas.microsoft.com/office/drawing/2014/main" xmlns="" id="{A00E9ABB-2587-4614-AA16-5CF916768B1B}"/>
              </a:ext>
            </a:extLst>
          </p:cNvPr>
          <p:cNvSpPr>
            <a:spLocks noGrp="1"/>
          </p:cNvSpPr>
          <p:nvPr>
            <p:ph type="ftr" sz="quarter" idx="11"/>
          </p:nvPr>
        </p:nvSpPr>
        <p:spPr/>
        <p:txBody>
          <a:bodyPr/>
          <a:lstStyle/>
          <a:p>
            <a:pPr>
              <a:defRPr/>
            </a:pPr>
            <a:r>
              <a:rPr lang="en-US"/>
              <a:t>www.nfhs.org</a:t>
            </a:r>
          </a:p>
        </p:txBody>
      </p:sp>
      <p:pic>
        <p:nvPicPr>
          <p:cNvPr id="3" name="Picture 2" descr="A picture containing text, person, swimming&#10;&#10;Description automatically generated">
            <a:extLst>
              <a:ext uri="{FF2B5EF4-FFF2-40B4-BE49-F238E27FC236}">
                <a16:creationId xmlns:a16="http://schemas.microsoft.com/office/drawing/2014/main" xmlns="" id="{3CA538DF-74AF-46ED-8DD1-0E25FD50C3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9492" y="2057399"/>
            <a:ext cx="3135348" cy="4230605"/>
          </a:xfrm>
          <a:prstGeom prst="rect">
            <a:avLst/>
          </a:prstGeom>
          <a:ln w="38100">
            <a:solidFill>
              <a:srgbClr val="00205B"/>
            </a:solidFill>
          </a:ln>
        </p:spPr>
      </p:pic>
      <p:pic>
        <p:nvPicPr>
          <p:cNvPr id="8" name="Picture 7" descr="A picture containing text, person&#10;&#10;Description automatically generated">
            <a:extLst>
              <a:ext uri="{FF2B5EF4-FFF2-40B4-BE49-F238E27FC236}">
                <a16:creationId xmlns:a16="http://schemas.microsoft.com/office/drawing/2014/main" xmlns="" id="{C7206AFE-1D6C-4E5C-9940-0D43449B2C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2641" y="2057398"/>
            <a:ext cx="3135348" cy="4230604"/>
          </a:xfrm>
          <a:prstGeom prst="rect">
            <a:avLst/>
          </a:prstGeom>
          <a:ln w="38100">
            <a:solidFill>
              <a:srgbClr val="00205B"/>
            </a:solidFill>
          </a:ln>
        </p:spPr>
      </p:pic>
    </p:spTree>
    <p:extLst>
      <p:ext uri="{BB962C8B-B14F-4D97-AF65-F5344CB8AC3E}">
        <p14:creationId xmlns:p14="http://schemas.microsoft.com/office/powerpoint/2010/main" val="8785452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1-22 NFHS Stock PowerPoint Slides_Wide Format" id="{01733998-6D70-4D17-9D6B-67F6CAD8BB35}" vid="{768355F1-A451-46F1-B6F0-D464EEEE397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DBE3C68E1DF254E8AA83D2809F453FC" ma:contentTypeVersion="16" ma:contentTypeDescription="Create a new document." ma:contentTypeScope="" ma:versionID="a22e794af794e211f8e5c1fd9dac9074">
  <xsd:schema xmlns:xsd="http://www.w3.org/2001/XMLSchema" xmlns:xs="http://www.w3.org/2001/XMLSchema" xmlns:p="http://schemas.microsoft.com/office/2006/metadata/properties" xmlns:ns1="http://schemas.microsoft.com/sharepoint/v3" xmlns:ns3="a4fbb2b4-93fb-42fa-9769-83fd2eb76fd9" xmlns:ns4="12ef8da7-2b4a-41ee-8fa3-7abb81e776cd" targetNamespace="http://schemas.microsoft.com/office/2006/metadata/properties" ma:root="true" ma:fieldsID="1ee437fd48cd61c912ebf30fbc7818fb" ns1:_="" ns3:_="" ns4:_="">
    <xsd:import namespace="http://schemas.microsoft.com/sharepoint/v3"/>
    <xsd:import namespace="a4fbb2b4-93fb-42fa-9769-83fd2eb76fd9"/>
    <xsd:import namespace="12ef8da7-2b4a-41ee-8fa3-7abb81e776c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Location" minOccurs="0"/>
                <xsd:element ref="ns4:MediaServiceAutoKeyPoints" minOccurs="0"/>
                <xsd:element ref="ns4:MediaServiceKeyPoints" minOccurs="0"/>
                <xsd:element ref="ns1:_ip_UnifiedCompliancePolicyProperties" minOccurs="0"/>
                <xsd:element ref="ns1:_ip_UnifiedCompliancePolicyUIAc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fbb2b4-93fb-42fa-9769-83fd2eb76fd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ef8da7-2b4a-41ee-8fa3-7abb81e776cd"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B401EAF0-8FCF-4DFB-8448-7D367C74A0FE}">
  <ds:schemaRefs>
    <ds:schemaRef ds:uri="http://schemas.microsoft.com/sharepoint/v3/contenttype/forms"/>
  </ds:schemaRefs>
</ds:datastoreItem>
</file>

<file path=customXml/itemProps2.xml><?xml version="1.0" encoding="utf-8"?>
<ds:datastoreItem xmlns:ds="http://schemas.openxmlformats.org/officeDocument/2006/customXml" ds:itemID="{67F60A90-A90C-43C3-B09F-FF3DC5B47D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4fbb2b4-93fb-42fa-9769-83fd2eb76fd9"/>
    <ds:schemaRef ds:uri="12ef8da7-2b4a-41ee-8fa3-7abb81e776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277D50-A8F4-41EA-8AAF-2B8EFD1D1E78}">
  <ds:schemaRefs>
    <ds:schemaRef ds:uri="http://www.w3.org/XML/1998/namespace"/>
    <ds:schemaRef ds:uri="http://schemas.microsoft.com/office/2006/documentManagement/types"/>
    <ds:schemaRef ds:uri="http://purl.org/dc/dcmitype/"/>
    <ds:schemaRef ds:uri="http://schemas.openxmlformats.org/package/2006/metadata/core-properties"/>
    <ds:schemaRef ds:uri="http://purl.org/dc/elements/1.1/"/>
    <ds:schemaRef ds:uri="http://purl.org/dc/terms/"/>
    <ds:schemaRef ds:uri="http://schemas.microsoft.com/office/infopath/2007/PartnerControls"/>
    <ds:schemaRef ds:uri="http://schemas.microsoft.com/sharepoint/v3"/>
    <ds:schemaRef ds:uri="12ef8da7-2b4a-41ee-8fa3-7abb81e776cd"/>
    <ds:schemaRef ds:uri="a4fbb2b4-93fb-42fa-9769-83fd2eb76fd9"/>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2021-22 NFHS Swimming and Diving Rules Interpreters Meeting</Template>
  <TotalTime>2</TotalTime>
  <Words>3518</Words>
  <Application>Microsoft Office PowerPoint</Application>
  <PresentationFormat>Custom</PresentationFormat>
  <Paragraphs>566</Paragraphs>
  <Slides>50</Slides>
  <Notes>46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Office Theme</vt:lpstr>
      <vt:lpstr>Presentation</vt:lpstr>
      <vt:lpstr>2021-22 NFHS Sport Rules PowerPoint</vt:lpstr>
      <vt:lpstr> National federation of state high school associations  (NFHS) </vt:lpstr>
      <vt:lpstr>National Federation of  State High School Associations</vt:lpstr>
      <vt:lpstr>NFHS Rules Review Committee</vt:lpstr>
      <vt:lpstr>National Federation of  State High School Associations</vt:lpstr>
      <vt:lpstr>NFHS Rules Book as e-Books </vt:lpstr>
      <vt:lpstr>NEW NFHS Rules App</vt:lpstr>
      <vt:lpstr> Guidelines for Schools and state associations for consideration of accommodations </vt:lpstr>
      <vt:lpstr> 2021-22 nfhs Swimming and Diving RULES CHANGES</vt:lpstr>
      <vt:lpstr>Entries by Individuals 3-2-5 </vt:lpstr>
      <vt:lpstr>uniforms 3-3-5 </vt:lpstr>
      <vt:lpstr>uniforms 3-3-6c</vt:lpstr>
      <vt:lpstr>Qualifying Procedures 5-4-3, new note</vt:lpstr>
      <vt:lpstr> </vt:lpstr>
      <vt:lpstr> </vt:lpstr>
      <vt:lpstr> </vt:lpstr>
      <vt:lpstr> </vt:lpstr>
      <vt:lpstr> </vt:lpstr>
      <vt:lpstr> </vt:lpstr>
      <vt:lpstr> </vt:lpstr>
      <vt:lpstr> </vt:lpstr>
      <vt:lpstr> </vt:lpstr>
      <vt:lpstr> 2021-22 nfhs swimming and diving Major editorial CHANGES</vt:lpstr>
      <vt:lpstr>Meet management 1-4-2</vt:lpstr>
      <vt:lpstr>uniforms 3-3-2 PENALTIES 1 &amp; 2</vt:lpstr>
      <vt:lpstr>Stroke Judges 4-1-1, 4-4, 4-4-1, 4-4-2, 4-5-3, 4-7</vt:lpstr>
      <vt:lpstr>Timing and judging 6-2-2, 6-4-1b(3)</vt:lpstr>
      <vt:lpstr>Relay events 8-3-3</vt:lpstr>
      <vt:lpstr>Diving officials 9-6-1, 9-6-5</vt:lpstr>
      <vt:lpstr>Mandatory deductions 9-8-2d</vt:lpstr>
      <vt:lpstr>State adoption table </vt:lpstr>
      <vt:lpstr> 2021-22 nfhs swimming and diving points of emphasis</vt:lpstr>
      <vt:lpstr>Suggested meet warmup procedures</vt:lpstr>
      <vt:lpstr>Responsibilities for counting lengths</vt:lpstr>
      <vt:lpstr>Updating Diving Rules</vt:lpstr>
      <vt:lpstr> NFHS OFFICIALS Education </vt:lpstr>
      <vt:lpstr>PowerPoint Presentation</vt:lpstr>
      <vt:lpstr>PowerPoint Presentation</vt:lpstr>
      <vt:lpstr>PowerPoint Presentation</vt:lpstr>
      <vt:lpstr>  NFHS Learning Center</vt:lpstr>
      <vt:lpstr>PowerPoint Presentation</vt:lpstr>
      <vt:lpstr>PowerPoint Presentation</vt:lpstr>
      <vt:lpstr>www.nfhslearn.com</vt:lpstr>
      <vt:lpstr> NFHS Network</vt:lpstr>
      <vt:lpstr>NFHS Network</vt:lpstr>
      <vt:lpstr>PowerPoint Presentation</vt:lpstr>
      <vt:lpstr>2021 nfhs swimming and diving resources</vt:lpstr>
      <vt:lpstr>NFHS swimming and diving publications</vt:lpstr>
      <vt:lpstr>NFHS swimming and diving publications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2021-22 NFHS Sport Rules PowerPoint</dc:title>
  <dc:creator>Sandy Searcy</dc:creator>
  <cp:lastModifiedBy>jay</cp:lastModifiedBy>
  <cp:revision>2</cp:revision>
  <cp:lastPrinted>2020-02-10T18:46:21Z</cp:lastPrinted>
  <dcterms:created xsi:type="dcterms:W3CDTF">2021-04-27T12:32:41Z</dcterms:created>
  <dcterms:modified xsi:type="dcterms:W3CDTF">2021-06-30T18:56:11Z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0x010100ADBE3C68E1DF254E8AA83D2809F453FC</vt:lpwstr>
  </property>
</Properties>
</file>