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handoutMasterIdLst>
    <p:handoutMasterId r:id="rId50"/>
  </p:handoutMasterIdLst>
  <p:sldIdLst>
    <p:sldId id="256" r:id="rId5"/>
    <p:sldId id="258" r:id="rId6"/>
    <p:sldId id="259" r:id="rId7"/>
    <p:sldId id="263" r:id="rId8"/>
    <p:sldId id="264" r:id="rId9"/>
    <p:sldId id="265" r:id="rId10"/>
    <p:sldId id="266" r:id="rId11"/>
    <p:sldId id="671" r:id="rId12"/>
    <p:sldId id="267" r:id="rId13"/>
    <p:sldId id="694" r:id="rId14"/>
    <p:sldId id="712" r:id="rId15"/>
    <p:sldId id="268" r:id="rId16"/>
    <p:sldId id="697" r:id="rId17"/>
    <p:sldId id="698" r:id="rId18"/>
    <p:sldId id="699" r:id="rId19"/>
    <p:sldId id="700" r:id="rId20"/>
    <p:sldId id="701" r:id="rId21"/>
    <p:sldId id="702" r:id="rId22"/>
    <p:sldId id="695" r:id="rId23"/>
    <p:sldId id="696" r:id="rId24"/>
    <p:sldId id="675" r:id="rId25"/>
    <p:sldId id="692" r:id="rId26"/>
    <p:sldId id="706" r:id="rId27"/>
    <p:sldId id="707" r:id="rId28"/>
    <p:sldId id="676" r:id="rId29"/>
    <p:sldId id="693" r:id="rId30"/>
    <p:sldId id="709" r:id="rId31"/>
    <p:sldId id="710" r:id="rId32"/>
    <p:sldId id="711" r:id="rId33"/>
    <p:sldId id="269" r:id="rId34"/>
    <p:sldId id="289" r:id="rId35"/>
    <p:sldId id="688" r:id="rId36"/>
    <p:sldId id="708" r:id="rId37"/>
    <p:sldId id="275" r:id="rId38"/>
    <p:sldId id="287" r:id="rId39"/>
    <p:sldId id="302" r:id="rId40"/>
    <p:sldId id="687" r:id="rId41"/>
    <p:sldId id="286" r:id="rId42"/>
    <p:sldId id="280" r:id="rId43"/>
    <p:sldId id="281" r:id="rId44"/>
    <p:sldId id="689" r:id="rId45"/>
    <p:sldId id="691" r:id="rId46"/>
    <p:sldId id="690" r:id="rId47"/>
    <p:sldId id="285" r:id="rId48"/>
  </p:sldIdLst>
  <p:sldSz cx="12192000" cy="6858000"/>
  <p:notesSz cx="7010400" cy="9296400"/>
  <p:custDataLst>
    <p:tags r:id="rId51"/>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441B98-37C6-4781-B109-831178DCBE16}" v="114" dt="2020-06-01T11:36:49.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66802" autoAdjust="0"/>
  </p:normalViewPr>
  <p:slideViewPr>
    <p:cSldViewPr snapToGrid="0">
      <p:cViewPr>
        <p:scale>
          <a:sx n="82" d="100"/>
          <a:sy n="82" d="100"/>
        </p:scale>
        <p:origin x="-1674"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6/25/2020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6/25/2020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7959750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mailto:brandon@dragonflyathletics.com" TargetMode="External"/><Relationship Id="rId5" Type="http://schemas.openxmlformats.org/officeDocument/2006/relationships/hyperlink" Target="mailto:kirk@dragonflyathletics.com" TargetMode="External"/><Relationship Id="rId4" Type="http://schemas.openxmlformats.org/officeDocument/2006/relationships/hyperlink" Target="mailto:kniehoff@nfhs.org"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131157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is the national leader and advocate for high school athletics and performing arts programs. Services of the NFHS reach more than 19,000 high schools and 12 million participants throughout the 8 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310598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All committee recommended rules changes are vetted through the NFHS Rules Review Committee before advancing to the NFHS Board of Directors for final action.  The committee </a:t>
            </a:r>
            <a:r>
              <a:rPr lang="en-US" baseline="0" dirty="0"/>
              <a:t>is comprised of all NFHS Director of Sports and chaired by the NFHS Chief Operating Officer.</a:t>
            </a:r>
            <a:r>
              <a:rPr lang="en-US" dirty="0"/>
              <a:t>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2810409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playing rules for 17 sports, publishes High School Today (HST) along with several other key publications totaling</a:t>
            </a:r>
            <a:r>
              <a:rPr lang="en-US" baseline="0" dirty="0"/>
              <a:t> over 4 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1311739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Rules and Case Book e-books are available for $6.99 each.</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754274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dirty="0">
              <a:latin typeface="+mn-lt"/>
            </a:endParaRPr>
          </a:p>
          <a:p>
            <a:pPr marL="171450" indent="-171450" defTabSz="912813" eaLnBrk="1" hangingPunct="1">
              <a:buFont typeface="Arial" panose="020B0604020202020204" pitchFamily="34" charset="0"/>
              <a:buChar char="•"/>
            </a:pPr>
            <a:r>
              <a:rPr lang="en-US" altLang="en-US" sz="1200" baseline="0" dirty="0">
                <a:latin typeface="+mn-lt"/>
              </a:rPr>
              <a:t>App is free to download.</a:t>
            </a:r>
          </a:p>
          <a:p>
            <a:pPr marL="171450" indent="-171450" defTabSz="912813" eaLnBrk="1" hangingPunct="1">
              <a:buFont typeface="Arial" panose="020B0604020202020204" pitchFamily="34" charset="0"/>
              <a:buChar char="•"/>
            </a:pPr>
            <a:r>
              <a:rPr lang="en-US" altLang="en-US" sz="1200" baseline="0" dirty="0">
                <a:latin typeface="+mn-lt"/>
              </a:rPr>
              <a:t>Each book subscription is $6.99.</a:t>
            </a:r>
          </a:p>
          <a:p>
            <a:pPr marL="171450" indent="-171450" defTabSz="912813" eaLnBrk="1" hangingPunct="1">
              <a:buFont typeface="Arial" panose="020B0604020202020204" pitchFamily="34" charset="0"/>
              <a:buChar char="•"/>
            </a:pPr>
            <a:r>
              <a:rPr lang="en-US" altLang="en-US" sz="1200" baseline="0" dirty="0">
                <a:latin typeface="+mn-lt"/>
              </a:rPr>
              <a:t>NFHS Coaches and Officials Association paid members get all books for free.</a:t>
            </a:r>
          </a:p>
          <a:p>
            <a:pPr marL="171450" indent="-171450" defTabSz="912813" eaLnBrk="1" hangingPunct="1">
              <a:buFont typeface="Arial" panose="020B0604020202020204" pitchFamily="34" charset="0"/>
              <a:buChar char="•"/>
            </a:pPr>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410908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3701616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u="none" strike="noStrike" kern="1200" dirty="0">
                <a:solidFill>
                  <a:schemeClr val="tx1"/>
                </a:solidFill>
                <a:effectLst/>
                <a:latin typeface="+mn-lt"/>
                <a:ea typeface="+mn-ea"/>
                <a:cs typeface="+mn-cs"/>
              </a:rPr>
              <a:t>Rule 1-1-1:  </a:t>
            </a:r>
            <a:r>
              <a:rPr lang="en-US" sz="1200" u="none" strike="noStrike" kern="1200" dirty="0">
                <a:solidFill>
                  <a:schemeClr val="tx1"/>
                </a:solidFill>
                <a:effectLst/>
                <a:latin typeface="+mn-lt"/>
                <a:ea typeface="+mn-ea"/>
                <a:cs typeface="+mn-cs"/>
              </a:rPr>
              <a:t>The end wall </a:t>
            </a:r>
            <a:r>
              <a:rPr lang="en-US" sz="1200" u="none" kern="1200" dirty="0">
                <a:solidFill>
                  <a:schemeClr val="tx1"/>
                </a:solidFill>
                <a:effectLst/>
                <a:latin typeface="+mn-lt"/>
                <a:ea typeface="+mn-ea"/>
                <a:cs typeface="+mn-cs"/>
              </a:rPr>
              <a:t>is the vertical portion of the pool, contiguous surface of the deck and overflow gutter, the front of the starting block or platform, or the touchpad at the end of the course. </a:t>
            </a:r>
            <a:endParaRPr lang="en-US" sz="1200" u="none" dirty="0"/>
          </a:p>
          <a:p>
            <a:pPr marL="0" indent="0">
              <a:buFont typeface="Wingdings" panose="05000000000000000000" pitchFamily="2" charset="2"/>
              <a:buNone/>
            </a:pP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The additional language provides clarity on what constitutes the end wall.  The 2019-20 rules book changed the definition of the finish of the race by permitting the swimmer to finish at the end wall versus the touchpad.  That change necessitated a more concise definition of the end wall.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2714826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u="none" strike="noStrike" kern="1200" dirty="0">
                <a:solidFill>
                  <a:schemeClr val="tx1"/>
                </a:solidFill>
                <a:effectLst/>
                <a:latin typeface="+mn-lt"/>
                <a:ea typeface="+mn-ea"/>
                <a:cs typeface="+mn-cs"/>
              </a:rPr>
              <a:t>Rule 1-1-1:  </a:t>
            </a:r>
            <a:r>
              <a:rPr lang="en-US" sz="1200" b="0" u="none" strike="noStrike" kern="1200" dirty="0">
                <a:solidFill>
                  <a:schemeClr val="tx1"/>
                </a:solidFill>
                <a:effectLst/>
                <a:latin typeface="+mn-lt"/>
                <a:ea typeface="+mn-ea"/>
                <a:cs typeface="+mn-cs"/>
              </a:rPr>
              <a:t>Open s</a:t>
            </a:r>
            <a:r>
              <a:rPr lang="en-US" sz="1200" dirty="0"/>
              <a:t>paces on the side of the blocks or the open space of the gutter are not considered part of the end wall. </a:t>
            </a:r>
            <a:endParaRPr lang="en-US" sz="1050" dirty="0"/>
          </a:p>
          <a:p>
            <a:pPr marL="0" indent="0">
              <a:buFont typeface="Arial" panose="020B0604020202020204" pitchFamily="34" charset="0"/>
              <a:buNone/>
            </a:pPr>
            <a:r>
              <a:rPr lang="en-US" sz="1200" u="none" kern="1200" dirty="0">
                <a:solidFill>
                  <a:schemeClr val="tx1"/>
                </a:solidFill>
                <a:effectLst/>
                <a:latin typeface="+mn-lt"/>
                <a:ea typeface="+mn-ea"/>
                <a:cs typeface="+mn-cs"/>
              </a:rPr>
              <a:t> </a:t>
            </a:r>
            <a:endParaRPr lang="en-US" sz="1200" u="none" dirty="0"/>
          </a:p>
          <a:p>
            <a:pPr marL="0" indent="0">
              <a:buFont typeface="Wingdings" panose="05000000000000000000" pitchFamily="2" charset="2"/>
              <a:buNone/>
            </a:pPr>
            <a:r>
              <a:rPr lang="en-US" sz="1200" b="1" kern="1200" dirty="0">
                <a:solidFill>
                  <a:schemeClr val="tx1"/>
                </a:solidFill>
                <a:effectLst/>
                <a:latin typeface="+mn-lt"/>
                <a:ea typeface="+mn-ea"/>
                <a:cs typeface="+mn-cs"/>
              </a:rPr>
              <a:t>Rationale:</a:t>
            </a:r>
            <a:r>
              <a:rPr lang="en-US" sz="1200" b="0" kern="1200" dirty="0">
                <a:solidFill>
                  <a:schemeClr val="tx1"/>
                </a:solidFill>
                <a:effectLst/>
                <a:latin typeface="+mn-lt"/>
                <a:ea typeface="+mn-ea"/>
                <a:cs typeface="+mn-cs"/>
              </a:rPr>
              <a:t> For the purpose of further clarifying the definition of the end all this slide indicates what should not be considered as part of the end wall. Timers should be instructed to stop the watch at the first point of contact by the swimmer with any structural portion of the pool at the end wall, whether or not touchpads are being used.</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05942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dirty="0"/>
              <a:t>Rule 1-4-5  </a:t>
            </a:r>
            <a:r>
              <a:rPr lang="en-US" dirty="0"/>
              <a:t>A dive round is the completion of one dive by each participant. </a:t>
            </a:r>
          </a:p>
          <a:p>
            <a:pPr marL="0" indent="0">
              <a:buFont typeface="Arial" panose="020B0604020202020204" pitchFamily="34" charset="0"/>
              <a:buNone/>
            </a:pPr>
            <a:r>
              <a:rPr lang="en-US" sz="1400" b="1" dirty="0"/>
              <a:t>Rule 1-4-6 </a:t>
            </a:r>
            <a:r>
              <a:rPr lang="en-US" sz="1200" dirty="0"/>
              <a:t> A dive session is a series of dive rounds culminating in a break.</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dirty="0"/>
              <a:t>Note: The remaining articles have been renumbered.</a:t>
            </a:r>
          </a:p>
          <a:p>
            <a:pPr marL="0" indent="0">
              <a:buFont typeface="Arial" panose="020B0604020202020204" pitchFamily="34" charset="0"/>
              <a:buNone/>
            </a:pPr>
            <a:endParaRPr lang="en-US" sz="1200" dirty="0"/>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The definitions of a diving round and a diving session were added to clarify the differences between the </a:t>
            </a:r>
            <a:r>
              <a:rPr lang="en-US" dirty="0"/>
              <a:t>terms </a:t>
            </a:r>
            <a:r>
              <a:rPr lang="en-US" sz="1200" kern="1200" dirty="0">
                <a:solidFill>
                  <a:schemeClr val="tx1"/>
                </a:solidFill>
                <a:effectLst/>
                <a:latin typeface="+mn-lt"/>
                <a:ea typeface="+mn-ea"/>
                <a:cs typeface="+mn-cs"/>
              </a:rPr>
              <a:t>which were currently used interchangeably in Rule 9.</a:t>
            </a:r>
            <a:r>
              <a:rPr lang="en-US" dirty="0"/>
              <a:t> </a:t>
            </a:r>
            <a:r>
              <a:rPr lang="en-US" sz="1200" kern="1200" dirty="0">
                <a:solidFill>
                  <a:schemeClr val="tx1"/>
                </a:solidFill>
                <a:effectLst/>
                <a:latin typeface="+mn-lt"/>
                <a:ea typeface="+mn-ea"/>
                <a:cs typeface="+mn-cs"/>
              </a:rPr>
              <a:t> Diving sessions refer to preliminary rounds, semifinal rounds or final rounds during an 11-dive competition.</a:t>
            </a:r>
            <a:r>
              <a:rPr lang="en-US" dirty="0"/>
              <a:t> </a:t>
            </a:r>
            <a:r>
              <a:rPr lang="en-US" sz="1200" kern="1200" dirty="0">
                <a:solidFill>
                  <a:schemeClr val="tx1"/>
                </a:solidFill>
                <a:effectLst/>
                <a:latin typeface="+mn-lt"/>
                <a:ea typeface="+mn-ea"/>
                <a:cs typeface="+mn-cs"/>
              </a:rPr>
              <a:t> After the end of</a:t>
            </a:r>
            <a:r>
              <a:rPr lang="en-US" dirty="0"/>
              <a:t> </a:t>
            </a:r>
            <a:r>
              <a:rPr lang="en-US" sz="1200" kern="1200" dirty="0">
                <a:solidFill>
                  <a:schemeClr val="tx1"/>
                </a:solidFill>
                <a:effectLst/>
                <a:latin typeface="+mn-lt"/>
                <a:ea typeface="+mn-ea"/>
                <a:cs typeface="+mn-cs"/>
              </a:rPr>
              <a:t>each of these sessions, there is a natural break as scores are tabulated and cuts are made for the next session of competition.</a:t>
            </a:r>
            <a:r>
              <a:rPr lang="en-US" dirty="0"/>
              <a:t> </a:t>
            </a:r>
            <a:r>
              <a:rPr lang="en-US" sz="1200" kern="1200" dirty="0">
                <a:solidFill>
                  <a:schemeClr val="tx1"/>
                </a:solidFill>
                <a:effectLst/>
                <a:latin typeface="+mn-lt"/>
                <a:ea typeface="+mn-ea"/>
                <a:cs typeface="+mn-cs"/>
              </a:rPr>
              <a:t> Meet management may choose to permit divers to warm up during these breaks.</a:t>
            </a:r>
            <a:r>
              <a:rPr lang="en-US" dirty="0"/>
              <a:t>  </a:t>
            </a:r>
            <a:endParaRPr lang="en-US" sz="1200" kern="1200" dirty="0">
              <a:solidFill>
                <a:schemeClr val="tx1"/>
              </a:solidFill>
              <a:effectLst/>
              <a:latin typeface="+mn-lt"/>
              <a:cs typeface="Calibri"/>
            </a:endParaRPr>
          </a:p>
          <a:p>
            <a:pPr marL="0" lvl="0" indent="0">
              <a:buFont typeface="Arial" panose="020B0604020202020204" pitchFamily="34" charset="0"/>
              <a:buNone/>
            </a:pPr>
            <a:endParaRPr lang="en-US" sz="1200" dirty="0"/>
          </a:p>
          <a:p>
            <a:pPr marL="628650" lvl="1"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194697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sz="1200" dirty="0"/>
              <a:t>Rules affected by this change:</a:t>
            </a:r>
            <a:br>
              <a:rPr lang="en-US" sz="1200" dirty="0"/>
            </a:br>
            <a:r>
              <a:rPr lang="en-US" sz="2400" b="1" dirty="0"/>
              <a:t>Rule 9-2-1: </a:t>
            </a:r>
            <a:r>
              <a:rPr lang="en-US" dirty="0"/>
              <a:t>Practice dives are permitted during specified warm-up times. </a:t>
            </a:r>
          </a:p>
          <a:p>
            <a:pPr marL="0" lvl="0" indent="0">
              <a:buFont typeface="Arial" panose="020B0604020202020204" pitchFamily="34" charset="0"/>
              <a:buNone/>
            </a:pPr>
            <a:r>
              <a:rPr lang="en-US" sz="2400" b="1" dirty="0"/>
              <a:t>Rule 9-4-1d: </a:t>
            </a:r>
            <a:r>
              <a:rPr lang="en-US" dirty="0"/>
              <a:t>In championship meets, the dives to be performed during each </a:t>
            </a:r>
            <a:r>
              <a:rPr lang="en-US" u="none" dirty="0"/>
              <a:t>session of championship</a:t>
            </a:r>
            <a:r>
              <a:rPr lang="en-US" dirty="0"/>
              <a:t> competition are as follows:</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Rationale:  </a:t>
            </a:r>
            <a:r>
              <a:rPr lang="en-US" b="0" dirty="0"/>
              <a:t>The Swimming and Diving Rules Committee wants to clarify that if meet management establishes diving warm-up protocol between diving sessions, this would be permissible and even encouraged</a:t>
            </a:r>
            <a:r>
              <a:rPr lang="en-US" sz="1200" kern="1200" dirty="0">
                <a:solidFill>
                  <a:schemeClr val="tx1"/>
                </a:solidFill>
                <a:effectLst/>
                <a:latin typeface="+mn-lt"/>
                <a:ea typeface="+mn-ea"/>
                <a:cs typeface="+mn-cs"/>
              </a:rPr>
              <a:t>.  However, diving warm-up between sessions would be predicated on facility and time constraints and therefore, is not mandated. </a:t>
            </a:r>
            <a:r>
              <a:rPr lang="en-US" dirty="0"/>
              <a:t/>
            </a:r>
            <a:br>
              <a:rPr lang="en-US" dirty="0"/>
            </a:br>
            <a:endParaRPr lang="en-US" sz="1200" dirty="0"/>
          </a:p>
          <a:p>
            <a:pPr marL="628650" lvl="1" indent="-171450">
              <a:buFont typeface="Arial" panose="020B0604020202020204" pitchFamily="34" charset="0"/>
              <a:buChar char="•"/>
            </a:pPr>
            <a:endParaRPr lang="en-US" sz="1200" dirty="0"/>
          </a:p>
          <a:p>
            <a:pPr marL="457200" lvl="1" indent="0">
              <a:buFont typeface="Arial" panose="020B0604020202020204" pitchFamily="34" charset="0"/>
              <a:buNone/>
            </a:pPr>
            <a:endParaRPr lang="en-US" sz="1200" dirty="0"/>
          </a:p>
          <a:p>
            <a:pPr marL="628650" lvl="1"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967703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sz="1200" dirty="0"/>
              <a:t>Rules affected by this change:</a:t>
            </a:r>
            <a:br>
              <a:rPr lang="en-US" sz="1200" dirty="0"/>
            </a:br>
            <a:r>
              <a:rPr lang="en-US" b="1" dirty="0"/>
              <a:t>Rule 9-4-2 </a:t>
            </a:r>
            <a:r>
              <a:rPr lang="en-US" dirty="0"/>
              <a:t>The number of qualifiers for each </a:t>
            </a:r>
            <a:r>
              <a:rPr lang="en-US" u="sng" dirty="0"/>
              <a:t>session</a:t>
            </a:r>
            <a:r>
              <a:rPr lang="en-US" dirty="0"/>
              <a:t> of competition is the predetermined number of divers with the cumulative highest score for all rounds of competition. </a:t>
            </a:r>
            <a:br>
              <a:rPr lang="en-US" dirty="0"/>
            </a:br>
            <a:r>
              <a:rPr lang="en-US" b="1" dirty="0"/>
              <a:t>Rule 9-4-4  </a:t>
            </a:r>
            <a:r>
              <a:rPr lang="en-US" dirty="0"/>
              <a:t>After the preliminary </a:t>
            </a:r>
            <a:r>
              <a:rPr lang="en-US" u="sng" dirty="0"/>
              <a:t>session</a:t>
            </a:r>
            <a:r>
              <a:rPr lang="en-US" dirty="0"/>
              <a:t>, the number of qualifiers shall be four more than the number of places to be scored.</a:t>
            </a:r>
            <a:br>
              <a:rPr lang="en-US" dirty="0"/>
            </a:br>
            <a:r>
              <a:rPr lang="en-US" b="1" dirty="0"/>
              <a:t>Rule 9-4-5  </a:t>
            </a:r>
            <a:r>
              <a:rPr lang="en-US" dirty="0"/>
              <a:t>After the semifinal </a:t>
            </a:r>
            <a:r>
              <a:rPr lang="en-US" u="sng" dirty="0"/>
              <a:t>session</a:t>
            </a:r>
            <a:r>
              <a:rPr lang="en-US" dirty="0"/>
              <a:t>, the number of qualifiers shall be equal to the number of places to be scored.</a:t>
            </a:r>
            <a:endParaRPr lang="en-US" sz="1200" b="1" dirty="0"/>
          </a:p>
          <a:p>
            <a:pPr marL="0" lvl="0" indent="0">
              <a:buFont typeface="Arial" panose="020B0604020202020204" pitchFamily="34" charset="0"/>
              <a:buNone/>
            </a:pPr>
            <a:endParaRPr lang="en-US" sz="1200" b="1" dirty="0"/>
          </a:p>
          <a:p>
            <a:pPr marL="0" lvl="0" indent="0">
              <a:buFont typeface="Arial" panose="020B0604020202020204" pitchFamily="34" charset="0"/>
              <a:buNone/>
            </a:pPr>
            <a:r>
              <a:rPr lang="en-US" sz="1200" b="1" kern="1200" dirty="0">
                <a:solidFill>
                  <a:schemeClr val="tx1"/>
                </a:solidFill>
                <a:effectLst/>
                <a:latin typeface="+mn-lt"/>
                <a:ea typeface="+mn-ea"/>
                <a:cs typeface="+mn-cs"/>
              </a:rPr>
              <a:t>Rationale: </a:t>
            </a:r>
            <a:r>
              <a:rPr lang="en-US" sz="1200" b="0" kern="1200" dirty="0">
                <a:solidFill>
                  <a:schemeClr val="tx1"/>
                </a:solidFill>
                <a:effectLst/>
                <a:latin typeface="+mn-lt"/>
                <a:ea typeface="+mn-ea"/>
                <a:cs typeface="+mn-cs"/>
              </a:rPr>
              <a:t>The edits clarify what constitutes</a:t>
            </a:r>
            <a:r>
              <a:rPr lang="en-US" sz="1200" kern="1200" dirty="0">
                <a:solidFill>
                  <a:schemeClr val="tx1"/>
                </a:solidFill>
                <a:effectLst/>
                <a:latin typeface="+mn-lt"/>
                <a:ea typeface="+mn-ea"/>
                <a:cs typeface="+mn-cs"/>
              </a:rPr>
              <a:t> preliminary sessions, semifinal sessions and final sessions during an 11-dive competition. </a:t>
            </a:r>
            <a:endParaRPr lang="en-US" sz="1200" b="1" dirty="0"/>
          </a:p>
          <a:p>
            <a:pPr marL="457200" lvl="1" indent="0">
              <a:buFont typeface="Arial" panose="020B0604020202020204" pitchFamily="34" charset="0"/>
              <a:buNone/>
            </a:pPr>
            <a:endParaRPr lang="en-US" sz="1200" dirty="0"/>
          </a:p>
          <a:p>
            <a:pPr marL="628650" lvl="1"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336731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Rule 3-3-3 NOTE: </a:t>
            </a:r>
            <a:r>
              <a:rPr lang="en-US" dirty="0"/>
              <a:t>The FINA mark and/or individual barcode </a:t>
            </a:r>
            <a:r>
              <a:rPr lang="en-US" u="sng" dirty="0"/>
              <a:t>and/or the USA Swimming approved check-mark logo</a:t>
            </a:r>
            <a:r>
              <a:rPr lang="en-US" dirty="0"/>
              <a:t> on certain suits designating that the suit has been approved for FINA and/or USA Swimming competition is not considered to be a second manufacturer's logo nor a form of advertising. Such suits with a FINA marking </a:t>
            </a:r>
            <a:r>
              <a:rPr lang="en-US" u="sng" dirty="0"/>
              <a:t>and/or check-mark</a:t>
            </a:r>
            <a:r>
              <a:rPr lang="en-US" dirty="0"/>
              <a:t>, if otherwise legal, shall be legal for NFHS competition.</a:t>
            </a:r>
            <a:endParaRPr lang="en-US" sz="1100" b="1" dirty="0"/>
          </a:p>
          <a:p>
            <a:pPr marL="0" indent="0">
              <a:buNone/>
            </a:pPr>
            <a:endParaRPr lang="en-US" sz="1100" dirty="0"/>
          </a:p>
          <a:p>
            <a:pPr marL="0" indent="0">
              <a:buFont typeface="Arial" panose="020B0604020202020204" pitchFamily="34" charset="0"/>
              <a:buNone/>
            </a:pPr>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USA swimming will be implementing a new rule on September 1, 2020 that does not permit 12-Under swimmers to wear technical suits at most swim meets.  Some companies may submit a suit for approval by FINA that are not considered a technical suit, using it for marketing purposes. USA Swimming has developed a small check mark that will be placed next to the FINA logo so an official could see that the suit is legal to be worn by 12-Unders.  This check mark will be positioned next to the FINA marking, and is not considered as a manufacturer’s logo or advertising.</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Comments: This rule is a clarification of what the swimming community may see on suits this fall as a result of a rule change made by USA Swimming.  A small check mark will be positioned next to the FINA marking on some suits and is not considered as an additional manufacturer’s logo or advertising.</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149216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3-3-4c:  </a:t>
            </a:r>
            <a:r>
              <a:rPr lang="en-US" dirty="0"/>
              <a:t>Suits with a FINA marking </a:t>
            </a:r>
            <a:r>
              <a:rPr lang="en-US" u="sng" dirty="0"/>
              <a:t>and/or the USA Swimming approved check-mark logo,</a:t>
            </a:r>
            <a:r>
              <a:rPr lang="en-US" dirty="0"/>
              <a:t> </a:t>
            </a:r>
            <a:r>
              <a:rPr lang="en-US"/>
              <a:t>if otherwise </a:t>
            </a:r>
            <a:r>
              <a:rPr lang="en-US" dirty="0"/>
              <a:t>legal, shall be legal for NFHS competition.</a:t>
            </a:r>
            <a:endParaRPr lang="en-US" sz="1100" dirty="0"/>
          </a:p>
          <a:p>
            <a:endParaRPr lang="en-US" dirty="0"/>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This check mark will be positioned next to the FINA marking, and is not considered as a manufacturer’s logo or advertising.  These suits will be on the market for the 2020-21 seasons which mean coaches and officials may see the new mark on suits this fall.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969375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6-3-2:  </a:t>
            </a:r>
            <a:r>
              <a:rPr lang="en-US" dirty="0"/>
              <a:t>The official time is the time registered by touchpad, button(s) or stopwatch(es) when the swimmer completes the race. The order of finish shall be determined by integration of the official time for each lane.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Since a legal finish can be accomplished by touching any part of the end wall, even if a touchpad is present, the result achieved by that legal touch must be regarded as the "official" time for the event.  There is no rule foundation for the referee taking the pad time in preference to button/watch times. This rule change clarifies that other data points such as touchpad, buttons or stopwatches may need to be used by the referee to determine the swimmer’s time.  A good rule of thumb is to remember the following: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r>
              <a:rPr lang="en-US" dirty="0"/>
              <a:t>The official time is determined when the first point of contact is:</a:t>
            </a:r>
            <a:br>
              <a:rPr lang="en-US" dirty="0"/>
            </a:br>
            <a:r>
              <a:rPr lang="en-US" dirty="0"/>
              <a:t>1.  Touchpad - that time shall be official;</a:t>
            </a:r>
            <a:br>
              <a:rPr lang="en-US" dirty="0"/>
            </a:br>
            <a:r>
              <a:rPr lang="en-US" dirty="0"/>
              <a:t>2.  Touchpad but a malfunction is determined - integrate backup time with results from other lanes;</a:t>
            </a:r>
            <a:br>
              <a:rPr lang="en-US" dirty="0"/>
            </a:br>
            <a:r>
              <a:rPr lang="en-US" dirty="0"/>
              <a:t>3.  End wall – utilize backup system and other available data points to verify backup system is accurate (order of finish, times in other lanes, etc.).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1494817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6-3-4: </a:t>
            </a:r>
            <a:r>
              <a:rPr lang="en-US" dirty="0"/>
              <a:t>The backup system shall be operative for all races but shall be used only for lanes in which the automatic equipment malfunctions or time is not properly recorded.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The rule proposal more accurately describes the protocol for determining an official time when the competitor contacts the end wall and not the touchpad. The backup system, meaning backup buttons or stopwatches, may need to be used in situations where the swimmer does not activate the touchpad or the touchpad malfunctions.  This phrase clarifies conditions when the swimmer does not touch the touchpad initially.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023572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Rule 9-3-3 - </a:t>
            </a:r>
            <a:r>
              <a:rPr lang="en-US" sz="1200" b="1" u="none" dirty="0">
                <a:solidFill>
                  <a:srgbClr val="FF0000"/>
                </a:solidFill>
              </a:rPr>
              <a:t>Entries by Individuals</a:t>
            </a:r>
            <a:r>
              <a:rPr lang="en-US" sz="1200" b="1" dirty="0">
                <a:solidFill>
                  <a:srgbClr val="FF0000"/>
                </a:solidFill>
              </a:rPr>
              <a:t> </a:t>
            </a:r>
            <a:r>
              <a:rPr lang="en-US" sz="1200" b="1" dirty="0"/>
              <a:t>-</a:t>
            </a:r>
            <a:r>
              <a:rPr lang="en-US" sz="1200" dirty="0"/>
              <a:t> A diver officially becomes a participant when:</a:t>
            </a:r>
            <a:br>
              <a:rPr lang="en-US" sz="1200" dirty="0"/>
            </a:br>
            <a:r>
              <a:rPr lang="en-US" sz="1200" dirty="0"/>
              <a:t>a.  in championship meets, the official entry </a:t>
            </a:r>
            <a:r>
              <a:rPr lang="en-US" sz="1200" strike="sngStrike" dirty="0">
                <a:solidFill>
                  <a:srgbClr val="FF0000"/>
                </a:solidFill>
              </a:rPr>
              <a:t>card/scoresheet</a:t>
            </a:r>
            <a:r>
              <a:rPr lang="en-US" sz="1200" strike="noStrike" dirty="0">
                <a:solidFill>
                  <a:srgbClr val="FF0000"/>
                </a:solidFill>
              </a:rPr>
              <a:t> </a:t>
            </a:r>
            <a:r>
              <a:rPr lang="en-US" sz="1200" dirty="0"/>
              <a:t>bearing that diver's first and last name, event and school affiliation is submitted </a:t>
            </a:r>
            <a:r>
              <a:rPr lang="en-US" sz="1200" u="sng" dirty="0">
                <a:solidFill>
                  <a:srgbClr val="FF0000"/>
                </a:solidFill>
              </a:rPr>
              <a:t>at the time and place specified by</a:t>
            </a:r>
            <a:r>
              <a:rPr lang="en-US" sz="1200" u="none" dirty="0">
                <a:solidFill>
                  <a:srgbClr val="FF0000"/>
                </a:solidFill>
              </a:rPr>
              <a:t> t</a:t>
            </a:r>
            <a:r>
              <a:rPr lang="en-US" sz="1200" u="none" dirty="0"/>
              <a:t>he </a:t>
            </a:r>
            <a:r>
              <a:rPr lang="en-US" sz="1200" dirty="0"/>
              <a:t>meet manager;</a:t>
            </a:r>
            <a:br>
              <a:rPr lang="en-US" sz="1200" dirty="0"/>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Headings were added to Rules 9-3-3 and 9-3-5 to help delineate the two-step process for a diver participating in a championship meet.  It is a two-step process of (1) entering the divers and swimmers into a culminating meet as part of a team entry submission, and (2) submitting the diving list/scoresheet at that time or a later time. Rule 9-3-3 defines how a diver is entered into the contest. </a:t>
            </a:r>
          </a:p>
          <a:p>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These headings and wording changes are simply clarifications of the process.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002771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Rule 9-3-5: Diving Scoresheets – </a:t>
            </a:r>
            <a:r>
              <a:rPr lang="en-US" sz="1200" dirty="0"/>
              <a:t>Each diver shall submit a diving scoresheet, signed by both the contestant and the coach on the lines provided for those signatures, which includes the number, written description, position, degree of difficulty (with the number and degree of difficulty of the voluntary dive(s) circled or otherwise clearly identified), and order in which the dives will be attempted for all levels of the competition, preliminaries through finals.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 </a:t>
            </a:r>
            <a:r>
              <a:rPr lang="en-US" sz="1200" b="0" kern="1200" dirty="0">
                <a:solidFill>
                  <a:schemeClr val="tx1"/>
                </a:solidFill>
                <a:effectLst/>
                <a:latin typeface="+mn-lt"/>
                <a:ea typeface="+mn-ea"/>
                <a:cs typeface="+mn-cs"/>
              </a:rPr>
              <a:t>The heading identifies and </a:t>
            </a:r>
            <a:r>
              <a:rPr lang="en-US" sz="1200" kern="1200" dirty="0">
                <a:solidFill>
                  <a:schemeClr val="tx1"/>
                </a:solidFill>
                <a:effectLst/>
                <a:latin typeface="+mn-lt"/>
                <a:ea typeface="+mn-ea"/>
                <a:cs typeface="+mn-cs"/>
              </a:rPr>
              <a:t>defines the protocol for submission of the diving scoresheet.  The diving scoresheet is separate from the participant entry and continues to have its own deadline and penalties. Scoresheets are to be submitted at the time and place specified by the meet </a:t>
            </a:r>
            <a:r>
              <a:rPr lang="en-US" sz="1200" kern="1200">
                <a:solidFill>
                  <a:schemeClr val="tx1"/>
                </a:solidFill>
                <a:effectLst/>
                <a:latin typeface="+mn-lt"/>
                <a:ea typeface="+mn-ea"/>
                <a:cs typeface="+mn-cs"/>
              </a:rPr>
              <a:t>manager.  These </a:t>
            </a:r>
            <a:r>
              <a:rPr lang="en-US" sz="1200" kern="1200" dirty="0">
                <a:solidFill>
                  <a:schemeClr val="tx1"/>
                </a:solidFill>
                <a:effectLst/>
                <a:latin typeface="+mn-lt"/>
                <a:ea typeface="+mn-ea"/>
                <a:cs typeface="+mn-cs"/>
              </a:rPr>
              <a:t>headings and wording changes are simply clarifications of the process.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748813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Rule 4-9-2: </a:t>
            </a:r>
            <a:r>
              <a:rPr lang="en-US" sz="1200" dirty="0"/>
              <a:t>A head lane timer shall determine if the swimmer has touched the finish </a:t>
            </a:r>
            <a:r>
              <a:rPr lang="en-US" sz="1200" dirty="0">
                <a:solidFill>
                  <a:srgbClr val="00205B"/>
                </a:solidFill>
              </a:rPr>
              <a:t>end</a:t>
            </a:r>
            <a:r>
              <a:rPr lang="en-US" sz="1200" strike="noStrike" dirty="0">
                <a:solidFill>
                  <a:srgbClr val="FF0000"/>
                </a:solidFill>
              </a:rPr>
              <a:t> </a:t>
            </a:r>
            <a:r>
              <a:rPr lang="en-US" sz="1200" strike="sngStrike" dirty="0">
                <a:solidFill>
                  <a:srgbClr val="FF0000"/>
                </a:solidFill>
              </a:rPr>
              <a:t>(or touchpad if automatic timing/judging equipment is used)</a:t>
            </a:r>
            <a:r>
              <a:rPr lang="en-US" sz="1200" dirty="0"/>
              <a:t> and, for the 500-yard/400-meter freestyle, shall keep a written tally of the number of laps completed by the swimmer in that lane.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200" b="0" kern="1200" dirty="0">
                <a:solidFill>
                  <a:schemeClr val="tx1"/>
                </a:solidFill>
                <a:effectLst/>
                <a:latin typeface="+mn-lt"/>
                <a:ea typeface="+mn-ea"/>
                <a:cs typeface="+mn-cs"/>
              </a:rPr>
              <a:t>Language was removed from Rule 4-9-2 to reflect the change that was made in the 2019-20 season. </a:t>
            </a:r>
            <a:r>
              <a:rPr lang="en-US" sz="1200" kern="1200" dirty="0">
                <a:solidFill>
                  <a:schemeClr val="tx1"/>
                </a:solidFill>
                <a:effectLst/>
                <a:latin typeface="+mn-lt"/>
                <a:ea typeface="+mn-ea"/>
                <a:cs typeface="+mn-cs"/>
              </a:rPr>
              <a:t>The phrase "finish end or touchpad if automatic timing/judging equipment is used" indicates that the touchpad takes precedence, which is not an appropriate description of the finish of the race.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846523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dirty="0"/>
              <a:t>Appendix B has been added to assist officials with signals for the. Hearing impaired The additional information was previously housed in the NFHS Swimming Officials Manual. </a:t>
            </a:r>
            <a:r>
              <a:rPr lang="en-US" dirty="0"/>
              <a:t>This addition makes information more readily available. </a:t>
            </a:r>
            <a:r>
              <a:rPr lang="en-US" sz="1200" kern="1200" dirty="0">
                <a:solidFill>
                  <a:schemeClr val="tx1"/>
                </a:solidFill>
                <a:effectLst/>
                <a:latin typeface="+mn-lt"/>
                <a:ea typeface="+mn-ea"/>
                <a:cs typeface="+mn-cs"/>
              </a:rPr>
              <a:t>Included are updated images of officials signals for the forward and backstroke start as well as images for modified starting positions. These guidelines are provided to assist state associations in working with schools for the inclusion of students with disabilities.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2155710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Officials’ training prior to the start of the season should include review of these signals and procedures, and state associations may approve their use upon request without further authorization.  Accommodations for students with special needs may be addressed through the rules and policies set forth by a variety of organizations, including Special Olympics, Disabled Sports USA, US Paralympics and USA Swimming.  Contact information is provided in the beginning of the NFHS Swimming and Diving Rules Book.  An accommodation may be permitted provided it does not fundamentally alter the sport, heighten risk or place opponents at a disadvantage.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407686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Communication between the Referee and Table</a:t>
            </a:r>
            <a:br>
              <a:rPr lang="en-US" sz="1200" b="1"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meet referee is the head official for all competition with responsibilities and duties that include oversight of all other meet officials listed in Rule 4.  This role is especially critical in the areas of timing/judging, scoring and determination of results.  It requires constant communication between the referee and the individuals responsible for those functions, especially the timing system operator and the meet management software operator.  To ensure the meet progresses without unnecessary delays, the referee should be in constant communication with the table throughout the meet.  The NFHS Swimming Officials Guidelines Manual lists several items to consider:  Prior to the start of the contest the referee should meet with table personnel to review responsibilities related to starts, finishes, registration of the proper number of laps completed, entry limits and reporting any discrepancies between the touchpad times and backup times to the referee.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364843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Establishing the Official Time</a:t>
            </a: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legal finish requires the competitor to contact either the touchpad or the finish end wall (defined in Rule 1-1-1) according to the finish rules pertaining to the stroke being swum.  This means that the initial point of contact with the end wall determines the final time for that lane as well as the final results for that heat.  The referee must understand the tools that are available to determine that final time: order of finish determined by human finish judges/referee, touchpad, button, watch.  When the referee determines that the swimmer's first point of contact at the finish of the race is: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the touchpad, that time shall be the official time;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the touchpad, but a difference of more than 0.3 seconds between the automatic time and backup time exists (indicates a potential malfunction).  The referee determines that such malfunction has occurred, and the backup time for that lane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shall be integrated into the results from the other lanes to determine the official order of finish;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not the touchpad, the official time shall be the time registered by the backup system for that lane (semi-automatic button or manual watch).  If other information supports the legitimacy of the human generated time (order of finish, times in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other lanes, etc.), that is the official time.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referee is the head official and is responsible for making decisions on matters not specifically covered by the rules and can order that a race be re-swum when there is obvious unfairness, such as a lane line malfunction or a power outage. In the case of a timing malfunction, the referee is expected to utilize other information or data such as his/her order of finish, times on other lanes, etc., to verify the single data point (watch/button) is accurate.  Referees have the authority to reject times that are clearly inaccurate and to determine placing without assigning a specific time to a swimmer.  </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1250827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Diving Entries</a:t>
            </a: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diver entry process for championship meets continues to be a point of concern.  Changes to Rules 9-3-3 and 9-3-5 clearly define what constitutes the official entry of a diver.  The two-step process for championship meets consists of (1) entering the divers and swimmers into a culminating meet at a  time specified by the meet manager (the team entry) and (2) submitting the dive list or scoresheet at a specified time and place.  The referee will permit changes in the dive list until 60 minutes prior to the start of the diving competition.  The penalty for not submitting a complete diving scoresheet at the specified time and place is disqualification.  Divers must be included as part of the team entry to assure compliance with entry limitations (3-2-1); diving is one of the individual events of competition.  The state association (or meet host) must publish the required procedure for diving entries for each championship-level meet.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4011118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Wingdings" panose="05000000000000000000" pitchFamily="2" charset="2"/>
              <a:buNone/>
            </a:pPr>
            <a:r>
              <a:rPr lang="en-US" sz="1200" b="1" dirty="0"/>
              <a:t>Signals for Officiating Swimmers with Disabilities</a:t>
            </a:r>
          </a:p>
          <a:p>
            <a:pPr marL="171450" indent="-171450">
              <a:buFont typeface="Wingdings" panose="05000000000000000000" pitchFamily="2" charset="2"/>
              <a:buChar char="§"/>
            </a:pPr>
            <a:r>
              <a:rPr lang="en-US" sz="1200" dirty="0"/>
              <a:t>Updated images of official signals</a:t>
            </a:r>
          </a:p>
          <a:p>
            <a:pPr marL="171450" indent="-171450">
              <a:buFont typeface="Wingdings" panose="05000000000000000000" pitchFamily="2" charset="2"/>
              <a:buChar char="§"/>
            </a:pPr>
            <a:r>
              <a:rPr lang="en-US" sz="1200" dirty="0"/>
              <a:t>Specific accommodations for visually and hearing impaired</a:t>
            </a:r>
          </a:p>
          <a:p>
            <a:pPr marL="171450" indent="-171450">
              <a:buFont typeface="Wingdings" panose="05000000000000000000" pitchFamily="2" charset="2"/>
              <a:buChar char="§"/>
            </a:pPr>
            <a:r>
              <a:rPr lang="en-US" sz="1200" dirty="0"/>
              <a:t>State associations may establish official training</a:t>
            </a:r>
          </a:p>
          <a:p>
            <a:pPr marL="171450" indent="-171450">
              <a:buFont typeface="Wingdings" panose="05000000000000000000" pitchFamily="2" charset="2"/>
              <a:buChar char="§"/>
            </a:pPr>
            <a:r>
              <a:rPr lang="en-US" sz="1200" dirty="0"/>
              <a:t>Accommodation questions can be addressed with NFHS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Language and officials signals regarding the inclusion of students with a disability now appear in the 2020-21 NFHS Swimming and Diving Rules Book in Appendix B.  Included are updated images of officials signals for the forward and backstroke start.  Specific accommodations for visually impaired and hearing-impaired competitors are also provided.  These guidelines are provided to assist state associations in working with schools for the inclusion of students with disabilities.  Officials’ training prior to the start of the season should include review of these signals and procedures, and state associations may approve their use upon request without further authorization.  Accommodations for students with special needs may be addressed through the rules and policies set forth by a variety of organizations, including Special Olympics, Disabled Sports USA, US Paralympics and USA Swimming. An accommodation may be permitted provided it does not fundamentally alter the sport, heighten risk or place opponents at a disadvantage.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3509695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OFFICIALS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Every opportunity should be taken to improve upon officiating.  Clinics, course work, observations, video review, association meetings should all be considered when attempting to improve one’s skills in officiating.  The NFHS has provided opportunities for officials and prospective officials to take courses and to review video to support learning and developing officiating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 cost of these courses is $10.00 to NFHS Officials Association members and $20 for non-members.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“Interscholastic Officiating” is a general course on sports officiating and it is free to members and cost $20 for non-members.  This course provides an introduction to skills and concepts used as an official.  Several topics are covered such as:  basics of becoming and staying an official, science of officiating, art of officiating, how to combine these skills for successful officiating.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Video clips are made available to NFHS Officials Association members.  The video is clipped on specific topics and provides the rules references as well as dialogue on the topic.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courses and videos are offered at </a:t>
            </a:r>
            <a:r>
              <a:rPr kumimoji="0" lang="en-US" sz="1200" b="0" i="0" u="sng" strike="noStrike" kern="1200" cap="none" spc="0" normalizeH="0" baseline="0" noProof="0" dirty="0">
                <a:ln>
                  <a:noFill/>
                </a:ln>
                <a:solidFill>
                  <a:prstClr val="black"/>
                </a:solidFill>
                <a:effectLst/>
                <a:uLnTx/>
                <a:uFillTx/>
                <a:latin typeface="+mn-lt"/>
                <a:ea typeface="+mn-ea"/>
                <a:cs typeface="+mn-cs"/>
                <a:hlinkClick r:id="rId3">
                  <a:extLst>
                    <a:ext uri="{A12FA001-AC4F-418D-AE19-62706E023703}">
                      <ahyp:hlinkClr xmlns:ahyp="http://schemas.microsoft.com/office/drawing/2018/hyperlinkcolor" xmlns="" val="tx"/>
                    </a:ext>
                  </a:extLst>
                </a:hlinkClick>
              </a:rPr>
              <a:t>www.NFHSLearn.com</a:t>
            </a:r>
            <a:r>
              <a:rPr kumimoji="0" lang="en-US" sz="1200" b="0" i="0" u="none" strike="noStrike" kern="1200" cap="none" spc="0" normalizeH="0" baseline="0" noProof="0" dirty="0">
                <a:ln>
                  <a:noFill/>
                </a:ln>
                <a:solidFill>
                  <a:prstClr val="black"/>
                </a:solidFill>
                <a:effectLst/>
                <a:uLnTx/>
                <a:uFillTx/>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Courses Available: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Football</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 </a:t>
            </a:r>
            <a:r>
              <a:rPr kumimoji="0" lang="en-US" sz="1200" b="0" i="0" u="none" strike="noStrike" kern="1200" cap="none" spc="0" normalizeH="0" baseline="0" noProof="0" dirty="0">
                <a:ln>
                  <a:noFill/>
                </a:ln>
                <a:solidFill>
                  <a:prstClr val="black"/>
                </a:solidFill>
                <a:effectLst/>
                <a:uLnTx/>
                <a:uFillTx/>
                <a:latin typeface="+mn-lt"/>
                <a:ea typeface="+mn-ea"/>
                <a:cs typeface="+mn-cs"/>
              </a:rPr>
              <a:t>Ball Handling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Volleyball </a:t>
            </a:r>
            <a:r>
              <a:rPr kumimoji="0" lang="en-US" sz="1200" b="0" i="0" u="none" strike="noStrike" kern="1200" cap="none" spc="0" normalizeH="0" baseline="0" noProof="0" dirty="0">
                <a:ln>
                  <a:noFill/>
                </a:ln>
                <a:solidFill>
                  <a:prstClr val="black"/>
                </a:solidFill>
                <a:effectLst/>
                <a:uLnTx/>
                <a:uFillTx/>
                <a:latin typeface="+mn-lt"/>
                <a:ea typeface="+mn-ea"/>
                <a:cs typeface="+mn-cs"/>
              </a:rPr>
              <a:t>– Alignment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Basketball – </a:t>
            </a:r>
            <a:r>
              <a:rPr kumimoji="0" lang="en-US" sz="1200" b="0" i="0" u="none" strike="noStrike" kern="1200" cap="none" spc="0" normalizeH="0" baseline="0" noProof="0" dirty="0">
                <a:ln>
                  <a:noFill/>
                </a:ln>
                <a:solidFill>
                  <a:prstClr val="black"/>
                </a:solidFill>
                <a:effectLst/>
                <a:uLnTx/>
                <a:uFillTx/>
                <a:latin typeface="+mn-lt"/>
                <a:ea typeface="+mn-ea"/>
                <a:cs typeface="+mn-cs"/>
              </a:rPr>
              <a:t>Three-Person 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a:t>
            </a:r>
            <a:r>
              <a:rPr kumimoji="0" lang="en-US" sz="1200" b="0" i="0" u="none" strike="noStrike" kern="1200" cap="none" spc="0" normalizeH="0" baseline="0" noProof="0" dirty="0">
                <a:ln>
                  <a:noFill/>
                </a:ln>
                <a:solidFill>
                  <a:prstClr val="black"/>
                </a:solidFill>
                <a:effectLst/>
                <a:uLnTx/>
                <a:uFillTx/>
                <a:latin typeface="+mn-lt"/>
                <a:ea typeface="+mn-ea"/>
                <a:cs typeface="+mn-cs"/>
              </a:rPr>
              <a:t> – Fouls and Misconduct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Soccer - </a:t>
            </a:r>
            <a:r>
              <a:rPr kumimoji="0" lang="en-US" sz="1200" b="0" i="0" u="none" strike="noStrike" kern="1200" cap="none" spc="0" normalizeH="0" baseline="0" noProof="0" dirty="0">
                <a:ln>
                  <a:noFill/>
                </a:ln>
                <a:solidFill>
                  <a:prstClr val="black"/>
                </a:solidFill>
                <a:effectLst/>
                <a:uLnTx/>
                <a:uFillTx/>
                <a:latin typeface="+mn-lt"/>
                <a:ea typeface="+mn-ea"/>
                <a:cs typeface="+mn-cs"/>
              </a:rPr>
              <a:t>Offside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Swimming and Diving</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Officiating Wrestling</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ED7D31"/>
                </a:solidFill>
                <a:effectLst/>
                <a:uLnTx/>
                <a:uFillTx/>
                <a:latin typeface="+mn-lt"/>
                <a:ea typeface="+mn-ea"/>
                <a:cs typeface="+mn-cs"/>
              </a:rPr>
              <a:t>Future Courses to be Considered: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Baseball</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Field Hockey</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Track and Field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Umpiring Softball – </a:t>
            </a:r>
            <a:r>
              <a:rPr kumimoji="0" lang="en-US" sz="1200" b="0" i="0" u="none" strike="noStrike" kern="1200" cap="none" spc="0" normalizeH="0" baseline="0" noProof="0" dirty="0">
                <a:ln>
                  <a:noFill/>
                </a:ln>
                <a:solidFill>
                  <a:prstClr val="black"/>
                </a:solidFill>
                <a:effectLst/>
                <a:uLnTx/>
                <a:uFillTx/>
                <a:latin typeface="+mn-lt"/>
                <a:ea typeface="+mn-ea"/>
                <a:cs typeface="+mn-cs"/>
              </a:rPr>
              <a:t>Mechanics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9779273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Officiating Swimming and Diving is a course developed by the NFHS in conjunction with the National Interscholastic Swim Coaches Association (NISCA) and USA Diving. This course defines the elements of professional development and the fundamentals of officiating strokes and turns. The course also explores officiating and judging diving and provides a judging practicum that includes feedback of submitted scores. Officials may select either the swimming track, the diving track, or both, depending on rules required by their state association. </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b="1" dirty="0"/>
              <a:t>More:</a:t>
            </a:r>
            <a:r>
              <a:rPr lang="en-US" b="0" dirty="0"/>
              <a:t>  </a:t>
            </a:r>
          </a:p>
          <a:p>
            <a:r>
              <a:rPr lang="en-US" sz="1200" kern="1200" dirty="0">
                <a:solidFill>
                  <a:schemeClr val="tx1"/>
                </a:solidFill>
                <a:effectLst/>
                <a:latin typeface="+mn-lt"/>
                <a:ea typeface="+mn-ea"/>
                <a:cs typeface="+mn-cs"/>
              </a:rPr>
              <a:t>     - Unlimited access to course &amp; resources for one year from date of purchase.</a:t>
            </a:r>
          </a:p>
          <a:p>
            <a:r>
              <a:rPr lang="en-US" sz="1200" kern="1200" dirty="0">
                <a:solidFill>
                  <a:schemeClr val="tx1"/>
                </a:solidFill>
                <a:effectLst/>
                <a:latin typeface="+mn-lt"/>
                <a:ea typeface="+mn-ea"/>
                <a:cs typeface="+mn-cs"/>
              </a:rPr>
              <a:t>     - Use as an elective to fulfill AIC</a:t>
            </a:r>
            <a:r>
              <a:rPr lang="en-US" sz="1200" kern="1200" baseline="0" dirty="0">
                <a:solidFill>
                  <a:schemeClr val="tx1"/>
                </a:solidFill>
                <a:effectLst/>
                <a:latin typeface="+mn-lt"/>
                <a:ea typeface="+mn-ea"/>
                <a:cs typeface="+mn-cs"/>
              </a:rPr>
              <a:t> or CIC </a:t>
            </a:r>
            <a:r>
              <a:rPr lang="en-US" sz="1200" kern="1200" dirty="0">
                <a:solidFill>
                  <a:schemeClr val="tx1"/>
                </a:solidFill>
                <a:effectLst/>
                <a:latin typeface="+mn-lt"/>
                <a:ea typeface="+mn-ea"/>
                <a:cs typeface="+mn-cs"/>
              </a:rPr>
              <a:t>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1081348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Your Complete Solution for Officials Management and More:</a:t>
            </a:r>
          </a:p>
          <a:p>
            <a:pPr marL="171450" indent="-171450">
              <a:buFont typeface="Arial" panose="020B0604020202020204" pitchFamily="34" charset="0"/>
              <a:buChar char="•"/>
            </a:pPr>
            <a:r>
              <a:rPr lang="en-US" dirty="0"/>
              <a:t>Registration</a:t>
            </a:r>
          </a:p>
          <a:p>
            <a:pPr marL="171450" indent="-171450">
              <a:buFont typeface="Arial" panose="020B0604020202020204" pitchFamily="34" charset="0"/>
              <a:buChar char="•"/>
            </a:pPr>
            <a:r>
              <a:rPr lang="en-US" dirty="0"/>
              <a:t>Assignment</a:t>
            </a:r>
          </a:p>
          <a:p>
            <a:pPr marL="171450" indent="-171450">
              <a:buFont typeface="Arial" panose="020B0604020202020204" pitchFamily="34" charset="0"/>
              <a:buChar char="•"/>
            </a:pPr>
            <a:r>
              <a:rPr lang="en-US" dirty="0"/>
              <a:t>Payment</a:t>
            </a:r>
          </a:p>
          <a:p>
            <a:pPr marL="171450" indent="-171450">
              <a:buFont typeface="Arial" panose="020B0604020202020204" pitchFamily="34" charset="0"/>
              <a:buChar char="•"/>
            </a:pPr>
            <a:r>
              <a:rPr lang="en-US" dirty="0"/>
              <a:t>Testing</a:t>
            </a:r>
          </a:p>
          <a:p>
            <a:pPr marL="171450" indent="-171450">
              <a:buFont typeface="Arial" panose="020B0604020202020204" pitchFamily="34" charset="0"/>
              <a:buChar char="•"/>
            </a:pPr>
            <a:r>
              <a:rPr lang="en-US" dirty="0"/>
              <a:t>Background Checks</a:t>
            </a:r>
          </a:p>
          <a:p>
            <a:endParaRPr lang="en-US" dirty="0"/>
          </a:p>
          <a:p>
            <a:r>
              <a:rPr lang="en-US" b="1" dirty="0"/>
              <a:t>For More Information on the NFHS – Center for Officials Services (COS) Contact:</a:t>
            </a:r>
          </a:p>
          <a:p>
            <a:r>
              <a:rPr lang="en-US" dirty="0"/>
              <a:t>Davis Whitfield, NFHS, </a:t>
            </a:r>
            <a:r>
              <a:rPr lang="en-US" dirty="0">
                <a:hlinkClick r:id="rId3"/>
              </a:rPr>
              <a:t>dwhitfield@nfhs.org</a:t>
            </a:r>
            <a:endParaRPr lang="en-US" dirty="0"/>
          </a:p>
          <a:p>
            <a:r>
              <a:rPr lang="en-US" dirty="0"/>
              <a:t>Karissa </a:t>
            </a:r>
            <a:r>
              <a:rPr lang="en-US" dirty="0" err="1"/>
              <a:t>Niehoff</a:t>
            </a:r>
            <a:r>
              <a:rPr lang="en-US" dirty="0"/>
              <a:t>, NFHS, </a:t>
            </a:r>
            <a:r>
              <a:rPr lang="en-US" dirty="0">
                <a:hlinkClick r:id="rId4"/>
              </a:rPr>
              <a:t>kniehoff@nfhs.org</a:t>
            </a:r>
            <a:endParaRPr lang="en-US" dirty="0"/>
          </a:p>
          <a:p>
            <a:endParaRPr lang="en-US" dirty="0"/>
          </a:p>
          <a:p>
            <a:r>
              <a:rPr lang="en-US" b="1" dirty="0"/>
              <a:t>Also If You’re Interested in Eligibility and Monitoring Requirements Contact </a:t>
            </a:r>
            <a:br>
              <a:rPr lang="en-US" b="1" dirty="0"/>
            </a:br>
            <a:r>
              <a:rPr lang="en-US" b="1" dirty="0"/>
              <a:t>the Folks at Dragonfly:</a:t>
            </a:r>
          </a:p>
          <a:p>
            <a:r>
              <a:rPr lang="en-US" dirty="0"/>
              <a:t>Kirk Miller, Dragonfly, </a:t>
            </a:r>
            <a:r>
              <a:rPr lang="en-US" dirty="0">
                <a:hlinkClick r:id="rId5"/>
              </a:rPr>
              <a:t>kirk@dragonflyathletics.com</a:t>
            </a:r>
            <a:endParaRPr lang="en-US" dirty="0"/>
          </a:p>
          <a:p>
            <a:r>
              <a:rPr lang="en-US" dirty="0"/>
              <a:t>Brandon Wallace, Dragonfly, </a:t>
            </a:r>
            <a:r>
              <a:rPr lang="en-US" dirty="0">
                <a:hlinkClick r:id="rId6"/>
              </a:rPr>
              <a:t>brandon@dragonflyathletics.com</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356411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Learning Center,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337979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dirty="0"/>
              <a:t>The NFHS has partnered with the National Interscholastic Swim Coaches Association to present the online Coaching Swimming course.   Go to www.nfhslearn.com to view the trailer, description and outline for this course.  Encourage your coaches to sign-up today!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E6F48D-FE86-48C7-994A-2DE16C6C2B43}" type="slidenum">
              <a:rPr lang="en-US" altLang="en-US"/>
              <a:pPr eaLnBrk="1" hangingPunct="1"/>
              <a:t>36</a:t>
            </a:fld>
            <a:endParaRPr lang="en-US" altLang="en-US" dirty="0"/>
          </a:p>
        </p:txBody>
      </p:sp>
    </p:spTree>
    <p:extLst>
      <p:ext uri="{BB962C8B-B14F-4D97-AF65-F5344CB8AC3E}">
        <p14:creationId xmlns:p14="http://schemas.microsoft.com/office/powerpoint/2010/main" val="14779190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Coaching Diving is a course developed by the NFHS in conjunction with the National Interscholastic Swim Coaches Association (NISCA) and USA Diving. This course teaches the fundamentals of becoming an effective diving coach. The course explores the different types of dives and the training required to execute the to the best of the diver’s ability. </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b="1" dirty="0"/>
              <a:t>More:</a:t>
            </a:r>
            <a:r>
              <a:rPr lang="en-US" b="0" dirty="0"/>
              <a:t>  </a:t>
            </a:r>
          </a:p>
          <a:p>
            <a:r>
              <a:rPr lang="en-US" sz="1200" kern="1200" dirty="0">
                <a:solidFill>
                  <a:schemeClr val="tx1"/>
                </a:solidFill>
                <a:effectLst/>
                <a:latin typeface="+mn-lt"/>
                <a:ea typeface="+mn-ea"/>
                <a:cs typeface="+mn-cs"/>
              </a:rPr>
              <a:t>     - Unlimited access to course &amp; resources for one year from date of purchase.</a:t>
            </a:r>
          </a:p>
          <a:p>
            <a:r>
              <a:rPr lang="en-US" sz="1200" kern="1200" dirty="0">
                <a:solidFill>
                  <a:schemeClr val="tx1"/>
                </a:solidFill>
                <a:effectLst/>
                <a:latin typeface="+mn-lt"/>
                <a:ea typeface="+mn-ea"/>
                <a:cs typeface="+mn-cs"/>
              </a:rPr>
              <a:t>     - Use as an elective to fulfill AIC</a:t>
            </a:r>
            <a:r>
              <a:rPr lang="en-US" sz="1200" kern="1200" baseline="0" dirty="0">
                <a:solidFill>
                  <a:schemeClr val="tx1"/>
                </a:solidFill>
                <a:effectLst/>
                <a:latin typeface="+mn-lt"/>
                <a:ea typeface="+mn-ea"/>
                <a:cs typeface="+mn-cs"/>
              </a:rPr>
              <a:t> or CIC </a:t>
            </a:r>
            <a:r>
              <a:rPr lang="en-US" sz="1200" kern="1200" dirty="0">
                <a:solidFill>
                  <a:schemeClr val="tx1"/>
                </a:solidFill>
                <a:effectLst/>
                <a:latin typeface="+mn-lt"/>
                <a:ea typeface="+mn-ea"/>
                <a:cs typeface="+mn-cs"/>
              </a:rPr>
              <a:t>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4197405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The NFHS Network is the leader in streaming Live and On Demand high school sports.</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Partnered with the </a:t>
            </a:r>
            <a:r>
              <a:rPr lang="en-US" sz="1200" b="1" i="0" u="none" strike="noStrike" kern="1200" dirty="0">
                <a:solidFill>
                  <a:schemeClr val="tx1"/>
                </a:solidFill>
                <a:effectLst/>
                <a:latin typeface="+mn-lt"/>
                <a:ea typeface="+mn-ea"/>
                <a:cs typeface="+mn-cs"/>
                <a:hlinkClick r:id="rId3"/>
              </a:rPr>
              <a:t>National Federation of State High School Associations</a:t>
            </a:r>
            <a:r>
              <a:rPr lang="en-US" sz="1200" b="0" i="0" kern="1200" dirty="0">
                <a:solidFill>
                  <a:schemeClr val="tx1"/>
                </a:solidFill>
                <a:effectLst/>
                <a:latin typeface="+mn-lt"/>
                <a:ea typeface="+mn-ea"/>
                <a:cs typeface="+mn-cs"/>
              </a:rPr>
              <a:t>, 45 high school state athletic/activities associations, and </a:t>
            </a:r>
            <a:r>
              <a:rPr lang="en-US" sz="1200" b="0" i="0" kern="1200" dirty="0" err="1">
                <a:solidFill>
                  <a:schemeClr val="tx1"/>
                </a:solidFill>
                <a:effectLst/>
                <a:latin typeface="+mn-lt"/>
                <a:ea typeface="+mn-ea"/>
                <a:cs typeface="+mn-cs"/>
              </a:rPr>
              <a:t>PlayOn</a:t>
            </a:r>
            <a:r>
              <a:rPr lang="en-US" sz="1200" b="0" i="0" kern="1200" dirty="0">
                <a:solidFill>
                  <a:schemeClr val="tx1"/>
                </a:solidFill>
                <a:effectLst/>
                <a:latin typeface="+mn-lt"/>
                <a:ea typeface="+mn-ea"/>
                <a:cs typeface="+mn-cs"/>
              </a:rPr>
              <a:t>! Sports, the NFHS Network is a joint venture created to provide fans with the ability to stream high school sports on any device, from wherever they are.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All NFHS Network events are available to watch online at </a:t>
            </a:r>
            <a:r>
              <a:rPr lang="en-US" sz="1200" b="1" i="0" u="none" strike="noStrike" kern="1200" dirty="0">
                <a:solidFill>
                  <a:schemeClr val="tx1"/>
                </a:solidFill>
                <a:effectLst/>
                <a:latin typeface="+mn-lt"/>
                <a:ea typeface="+mn-ea"/>
                <a:cs typeface="+mn-cs"/>
                <a:hlinkClick r:id="rId4"/>
              </a:rPr>
              <a:t>www.NFHSnetwork.com</a:t>
            </a:r>
            <a:r>
              <a:rPr lang="en-US" sz="1200" b="0" i="0" kern="1200" dirty="0">
                <a:solidFill>
                  <a:schemeClr val="tx1"/>
                </a:solidFill>
                <a:effectLst/>
                <a:latin typeface="+mn-lt"/>
                <a:ea typeface="+mn-ea"/>
                <a:cs typeface="+mn-cs"/>
              </a:rPr>
              <a:t> and through the NFHS Network Live App for iOS and Android. Follow us on </a:t>
            </a:r>
            <a:r>
              <a:rPr lang="en-US" sz="1200" b="1" i="0" u="none" strike="noStrike" kern="1200" dirty="0">
                <a:solidFill>
                  <a:schemeClr val="tx1"/>
                </a:solidFill>
                <a:effectLst/>
                <a:latin typeface="+mn-lt"/>
                <a:ea typeface="+mn-ea"/>
                <a:cs typeface="+mn-cs"/>
                <a:hlinkClick r:id="rId5"/>
              </a:rPr>
              <a:t>Facebook</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6"/>
              </a:rPr>
              <a:t>Twitter</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7"/>
              </a:rPr>
              <a:t>Instagram</a:t>
            </a:r>
            <a:r>
              <a:rPr lang="en-US" sz="1200" b="0" i="0"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hlinkClick r:id="rId8"/>
              </a:rPr>
              <a:t>YouTube</a:t>
            </a:r>
            <a:r>
              <a:rPr lang="en-US" sz="1200" b="0" i="0" kern="1200" dirty="0">
                <a:solidFill>
                  <a:schemeClr val="tx1"/>
                </a:solidFill>
                <a:effectLst/>
                <a:latin typeface="+mn-lt"/>
                <a:ea typeface="+mn-ea"/>
                <a:cs typeface="+mn-cs"/>
              </a:rPr>
              <a:t>.</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Watching high school sports and events has never been easier.</a:t>
            </a:r>
          </a:p>
          <a:p>
            <a:endParaRPr lang="en-US" dirty="0"/>
          </a:p>
          <a:p>
            <a:r>
              <a:rPr lang="en-US" dirty="0"/>
              <a:t>The NFHS Network’s goal to broadcast live all 2 million high school sporting events by 2025.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 NFHS Network covers 27 different regular season and postseason sports, as well as other high school activities, celebrating the accomplishments of students-athletes, student broadcasters, and high schools across the country.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1131809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Network will broadcast over 150,000 live events this year. If your school is not a member of the NFHS Network School Broadcast Program, please contact us at Mark.Koski@NFHSnetwork.com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33762006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The NFHS swimming and diving publications are available to order online or by using the toll-free number.</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27558608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Swimming Officials Guideline Manual and the Diving Officials Guidelines Manual will be available July 1 on the swimming and Diving page of www.nfhs.org.  These documents are in word format so that state associations can tailor them to fit their specific needs.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308843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A person standing in front of a crowd&#10;&#10;Description automatically generated">
            <a:extLst>
              <a:ext uri="{FF2B5EF4-FFF2-40B4-BE49-F238E27FC236}">
                <a16:creationId xmlns:a16="http://schemas.microsoft.com/office/drawing/2014/main" xmlns="" id="{033951F5-44B4-4EF1-A749-A5042C75D4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p:cNvSpPr/>
          <p:nvPr userDrawn="1"/>
        </p:nvSpPr>
        <p:spPr>
          <a:xfrm>
            <a:off x="0" y="2844382"/>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6/25/2020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6/25/2020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6/25/2020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6/25/2020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6/25/2020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6/25/2020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person standing in front of a crowd&#10;&#10;Description automatically generated">
            <a:extLst>
              <a:ext uri="{FF2B5EF4-FFF2-40B4-BE49-F238E27FC236}">
                <a16:creationId xmlns:a16="http://schemas.microsoft.com/office/drawing/2014/main" xmlns="" id="{E398BBE6-1426-4F60-A3CF-2679BB44BF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237"/>
            <a:ext cx="12192000" cy="4408510"/>
          </a:xfrm>
          <a:prstGeom prst="rect">
            <a:avLst/>
          </a:prstGeom>
        </p:spPr>
      </p:pic>
      <p:sp>
        <p:nvSpPr>
          <p:cNvPr id="11" name="Rectangle 10">
            <a:extLst>
              <a:ext uri="{FF2B5EF4-FFF2-40B4-BE49-F238E27FC236}">
                <a16:creationId xmlns:a16="http://schemas.microsoft.com/office/drawing/2014/main" xmlns="" id="{002F693D-3A2D-485E-840C-96DD640D51F1}"/>
              </a:ext>
            </a:extLst>
          </p:cNvPr>
          <p:cNvSpPr/>
          <p:nvPr userDrawn="1"/>
        </p:nvSpPr>
        <p:spPr>
          <a:xfrm>
            <a:off x="0" y="4423189"/>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descr="A person standing in front of a crowd&#10;&#10;Description automatically generated">
            <a:extLst>
              <a:ext uri="{FF2B5EF4-FFF2-40B4-BE49-F238E27FC236}">
                <a16:creationId xmlns:a16="http://schemas.microsoft.com/office/drawing/2014/main" xmlns="" id="{F439CD53-D788-48DD-BA48-3B9410B178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1"/>
            <a:ext cx="12192000"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6/25/2020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6/25/2020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tiff"/><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4.xml"/><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6.jp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63.jpeg"/><Relationship Id="rId4" Type="http://schemas.openxmlformats.org/officeDocument/2006/relationships/hyperlink" Target="http://www.nfh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65.jpg"/></Relationships>
</file>

<file path=ppt/slides/_rels/slide4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2AB99-7D8E-4F69-B82E-82AB356A44AD}"/>
              </a:ext>
            </a:extLst>
          </p:cNvPr>
          <p:cNvSpPr>
            <a:spLocks noGrp="1"/>
          </p:cNvSpPr>
          <p:nvPr>
            <p:ph type="ctrTitle"/>
          </p:nvPr>
        </p:nvSpPr>
        <p:spPr/>
        <p:txBody>
          <a:bodyPr/>
          <a:lstStyle/>
          <a:p>
            <a:r>
              <a:rPr lang="en-US" dirty="0"/>
              <a:t>2020-21 NFHS Swimming and diving Rules PowerPoint</a:t>
            </a:r>
          </a:p>
        </p:txBody>
      </p:sp>
      <p:sp>
        <p:nvSpPr>
          <p:cNvPr id="4" name="Subtitle 3">
            <a:extLst>
              <a:ext uri="{FF2B5EF4-FFF2-40B4-BE49-F238E27FC236}">
                <a16:creationId xmlns:a16="http://schemas.microsoft.com/office/drawing/2014/main" xmlns="" id="{0E380E8A-6F6E-4085-B276-A85DF239B423}"/>
              </a:ext>
            </a:extLst>
          </p:cNvPr>
          <p:cNvSpPr>
            <a:spLocks noGrp="1"/>
          </p:cNvSpPr>
          <p:nvPr>
            <p:ph type="subTitle" idx="1"/>
          </p:nvPr>
        </p:nvSpPr>
        <p:spPr/>
        <p:txBody>
          <a:bodyPr/>
          <a:lstStyle/>
          <a:p>
            <a:pPr algn="ctr"/>
            <a:r>
              <a:rPr lang="en-US" altLang="en-US" dirty="0"/>
              <a:t>Rules Changes</a:t>
            </a:r>
            <a:br>
              <a:rPr lang="en-US" altLang="en-US" dirty="0"/>
            </a:br>
            <a:r>
              <a:rPr lang="en-US" altLang="en-US" dirty="0"/>
              <a:t>Major Editorial Changes</a:t>
            </a:r>
          </a:p>
          <a:p>
            <a:pPr algn="ctr"/>
            <a:r>
              <a:rPr lang="en-US" dirty="0"/>
              <a:t>Points of Emphasis</a:t>
            </a:r>
          </a:p>
          <a:p>
            <a:pPr algn="ctr"/>
            <a:endParaRPr lang="en-US" dirty="0"/>
          </a:p>
        </p:txBody>
      </p:sp>
    </p:spTree>
    <p:custDataLst>
      <p:tags r:id="rId1"/>
    </p:custDataLst>
    <p:extLst>
      <p:ext uri="{BB962C8B-B14F-4D97-AF65-F5344CB8AC3E}">
        <p14:creationId xmlns:p14="http://schemas.microsoft.com/office/powerpoint/2010/main" val="102254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94405D-8C6A-47A9-943F-279A66AD2918}"/>
              </a:ext>
            </a:extLst>
          </p:cNvPr>
          <p:cNvSpPr>
            <a:spLocks noGrp="1"/>
          </p:cNvSpPr>
          <p:nvPr>
            <p:ph type="title"/>
          </p:nvPr>
        </p:nvSpPr>
        <p:spPr/>
        <p:txBody>
          <a:bodyPr/>
          <a:lstStyle/>
          <a:p>
            <a:r>
              <a:rPr lang="en-US" dirty="0"/>
              <a:t>National federation of</a:t>
            </a:r>
            <a:br>
              <a:rPr lang="en-US" dirty="0"/>
            </a:br>
            <a:r>
              <a:rPr lang="en-US" dirty="0"/>
              <a:t>state high school associations  (NFHS) </a:t>
            </a:r>
          </a:p>
        </p:txBody>
      </p:sp>
    </p:spTree>
    <p:custDataLst>
      <p:tags r:id="rId1"/>
    </p:custDataLst>
    <p:extLst>
      <p:ext uri="{BB962C8B-B14F-4D97-AF65-F5344CB8AC3E}">
        <p14:creationId xmlns:p14="http://schemas.microsoft.com/office/powerpoint/2010/main" val="4150700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E30EB5-D300-4EC8-BEE0-B46D66A8473D}"/>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6A536024-CECB-41CA-96A2-2521B1E9C852}"/>
              </a:ext>
            </a:extLst>
          </p:cNvPr>
          <p:cNvSpPr>
            <a:spLocks noGrp="1"/>
          </p:cNvSpPr>
          <p:nvPr>
            <p:ph idx="1"/>
          </p:nvPr>
        </p:nvSpPr>
        <p:spPr/>
        <p:txBody>
          <a:bodyPr/>
          <a:lstStyle/>
          <a:p>
            <a:r>
              <a:rPr lang="en-US" sz="2400" dirty="0"/>
              <a:t>NFHS (located in Indianapolis, IN – Est. 1920):</a:t>
            </a:r>
          </a:p>
          <a:p>
            <a:pPr lvl="1"/>
            <a:r>
              <a:rPr lang="en-US" sz="2200" dirty="0"/>
              <a:t>National leader and advocate for </a:t>
            </a:r>
            <a:br>
              <a:rPr lang="en-US" sz="2200" dirty="0"/>
            </a:br>
            <a:r>
              <a:rPr lang="en-US" sz="2200" dirty="0"/>
              <a:t>high school athletics and </a:t>
            </a:r>
            <a:br>
              <a:rPr lang="en-US" sz="2200" dirty="0"/>
            </a:br>
            <a:r>
              <a:rPr lang="en-US" sz="2200" dirty="0"/>
              <a:t>performing arts programs.</a:t>
            </a:r>
          </a:p>
          <a:p>
            <a:pPr lvl="1"/>
            <a:r>
              <a:rPr lang="en-US" sz="2200" dirty="0"/>
              <a:t>Serves 51 state associations, 19,500 </a:t>
            </a:r>
            <a:br>
              <a:rPr lang="en-US" sz="2200" dirty="0"/>
            </a:br>
            <a:r>
              <a:rPr lang="en-US" sz="2200" dirty="0"/>
              <a:t>high schools and 12 million student </a:t>
            </a:r>
            <a:br>
              <a:rPr lang="en-US" sz="2200" dirty="0"/>
            </a:br>
            <a:r>
              <a:rPr lang="en-US" sz="2200" dirty="0"/>
              <a:t>participants.</a:t>
            </a:r>
          </a:p>
          <a:p>
            <a:pPr lvl="1"/>
            <a:r>
              <a:rPr lang="en-US" sz="2200" dirty="0"/>
              <a:t>Writes playing rules for 17 high school </a:t>
            </a:r>
            <a:br>
              <a:rPr lang="en-US" sz="2200" dirty="0"/>
            </a:br>
            <a:r>
              <a:rPr lang="en-US" sz="2200" dirty="0"/>
              <a:t>sports for boys and girls.</a:t>
            </a:r>
          </a:p>
          <a:p>
            <a:pPr lvl="1"/>
            <a:r>
              <a:rPr lang="en-US" sz="2200" dirty="0"/>
              <a:t>Offers online education courses for high school coaches, </a:t>
            </a:r>
            <a:br>
              <a:rPr lang="en-US" sz="2200" dirty="0"/>
            </a:br>
            <a:r>
              <a:rPr lang="en-US" sz="2200" dirty="0"/>
              <a:t>officials, parents, students and others.</a:t>
            </a:r>
          </a:p>
          <a:p>
            <a:pPr lvl="1"/>
            <a:r>
              <a:rPr 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0117667B-AE84-43B4-AFBD-43EDE6E94589}"/>
              </a:ext>
            </a:extLst>
          </p:cNvPr>
          <p:cNvSpPr>
            <a:spLocks noGrp="1"/>
          </p:cNvSpPr>
          <p:nvPr>
            <p:ph type="ftr" sz="quarter" idx="11"/>
          </p:nvPr>
        </p:nvSpPr>
        <p:spPr/>
        <p:txBody>
          <a:bodyPr/>
          <a:lstStyle/>
          <a:p>
            <a:pPr>
              <a:defRPr/>
            </a:pPr>
            <a:r>
              <a:rPr lang="en-US"/>
              <a:t>www.nfhs.org</a:t>
            </a:r>
          </a:p>
        </p:txBody>
      </p:sp>
      <p:pic>
        <p:nvPicPr>
          <p:cNvPr id="5" name="Picture 2" descr="C:\Users\mkosk\Desktop\Revised USA map with colors.jpg">
            <a:extLst>
              <a:ext uri="{FF2B5EF4-FFF2-40B4-BE49-F238E27FC236}">
                <a16:creationId xmlns:a16="http://schemas.microsoft.com/office/drawing/2014/main" xmlns="" id="{30B6B3E5-5C27-49FA-A3B3-70AAF34265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601" t="4256" r="2832" b="8511"/>
          <a:stretch>
            <a:fillRect/>
          </a:stretch>
        </p:blipFill>
        <p:spPr bwMode="auto">
          <a:xfrm>
            <a:off x="7296994" y="2752007"/>
            <a:ext cx="4691808" cy="237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75865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F3B2C-B375-4A1A-88E4-CB8B69383F66}"/>
              </a:ext>
            </a:extLst>
          </p:cNvPr>
          <p:cNvSpPr>
            <a:spLocks noGrp="1"/>
          </p:cNvSpPr>
          <p:nvPr>
            <p:ph type="title"/>
          </p:nvPr>
        </p:nvSpPr>
        <p:spPr>
          <a:xfrm>
            <a:off x="1940985" y="525463"/>
            <a:ext cx="10026649" cy="1204912"/>
          </a:xfrm>
        </p:spPr>
        <p:txBody>
          <a:bodyPr/>
          <a:lstStyle/>
          <a:p>
            <a:r>
              <a:rPr lang="en-US" dirty="0"/>
              <a:t>NFHS Rules Review Committee</a:t>
            </a:r>
          </a:p>
        </p:txBody>
      </p:sp>
      <p:sp>
        <p:nvSpPr>
          <p:cNvPr id="3" name="Content Placeholder 2">
            <a:extLst>
              <a:ext uri="{FF2B5EF4-FFF2-40B4-BE49-F238E27FC236}">
                <a16:creationId xmlns:a16="http://schemas.microsoft.com/office/drawing/2014/main" xmlns="" id="{52F5AB98-AB2E-4C27-A390-5F97DF0BF410}"/>
              </a:ext>
            </a:extLst>
          </p:cNvPr>
          <p:cNvSpPr>
            <a:spLocks noGrp="1"/>
          </p:cNvSpPr>
          <p:nvPr>
            <p:ph idx="1"/>
          </p:nvPr>
        </p:nvSpPr>
        <p:spPr>
          <a:xfrm>
            <a:off x="1940985" y="2058150"/>
            <a:ext cx="10026649" cy="2290985"/>
          </a:xfrm>
        </p:spPr>
        <p:txBody>
          <a:bodyPr/>
          <a:lstStyle/>
          <a:p>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0E087EE0-D163-4EEE-B8EC-10AC80EE167A}"/>
              </a:ext>
            </a:extLst>
          </p:cNvPr>
          <p:cNvSpPr>
            <a:spLocks noGrp="1"/>
          </p:cNvSpPr>
          <p:nvPr>
            <p:ph type="ftr" sz="quarter" idx="11"/>
          </p:nvPr>
        </p:nvSpPr>
        <p:spPr/>
        <p:txBody>
          <a:bodyPr/>
          <a:lstStyle/>
          <a:p>
            <a:pPr>
              <a:defRPr/>
            </a:pPr>
            <a:r>
              <a:rPr lang="en-US"/>
              <a:t>www.nfhs.org</a:t>
            </a:r>
          </a:p>
        </p:txBody>
      </p:sp>
      <p:pic>
        <p:nvPicPr>
          <p:cNvPr id="5" name="Picture 4">
            <a:extLst>
              <a:ext uri="{FF2B5EF4-FFF2-40B4-BE49-F238E27FC236}">
                <a16:creationId xmlns:a16="http://schemas.microsoft.com/office/drawing/2014/main" xmlns="" id="{72ABF7D4-55F7-4FEA-9289-9AD9511D73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571" t="2250" r="5913" b="38030"/>
          <a:stretch/>
        </p:blipFill>
        <p:spPr>
          <a:xfrm>
            <a:off x="10712610" y="4657894"/>
            <a:ext cx="1055568" cy="1235764"/>
          </a:xfrm>
          <a:prstGeom prst="rect">
            <a:avLst/>
          </a:prstGeom>
        </p:spPr>
      </p:pic>
      <p:pic>
        <p:nvPicPr>
          <p:cNvPr id="6" name="Picture 5">
            <a:extLst>
              <a:ext uri="{FF2B5EF4-FFF2-40B4-BE49-F238E27FC236}">
                <a16:creationId xmlns:a16="http://schemas.microsoft.com/office/drawing/2014/main" xmlns="" id="{FA8837A9-CE70-4B5B-B96B-8483CA9505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53" t="11514" r="15107" b="20281"/>
          <a:stretch/>
        </p:blipFill>
        <p:spPr>
          <a:xfrm>
            <a:off x="8455062" y="4663195"/>
            <a:ext cx="1055568" cy="1230462"/>
          </a:xfrm>
          <a:prstGeom prst="rect">
            <a:avLst/>
          </a:prstGeom>
        </p:spPr>
      </p:pic>
      <p:pic>
        <p:nvPicPr>
          <p:cNvPr id="7" name="Picture 6">
            <a:extLst>
              <a:ext uri="{FF2B5EF4-FFF2-40B4-BE49-F238E27FC236}">
                <a16:creationId xmlns:a16="http://schemas.microsoft.com/office/drawing/2014/main" xmlns="" id="{2D73F8EF-7656-456B-921F-C5AD570F3BE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959" t="9295" r="17380" b="32835"/>
          <a:stretch/>
        </p:blipFill>
        <p:spPr>
          <a:xfrm>
            <a:off x="3979624" y="4669319"/>
            <a:ext cx="1055567" cy="1224339"/>
          </a:xfrm>
          <a:prstGeom prst="rect">
            <a:avLst/>
          </a:prstGeom>
        </p:spPr>
      </p:pic>
      <p:pic>
        <p:nvPicPr>
          <p:cNvPr id="8" name="Picture 7">
            <a:extLst>
              <a:ext uri="{FF2B5EF4-FFF2-40B4-BE49-F238E27FC236}">
                <a16:creationId xmlns:a16="http://schemas.microsoft.com/office/drawing/2014/main" xmlns="" id="{9A6A680C-382D-4FD7-BFDC-63915186D07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787" t="5716" r="16359" b="39447"/>
          <a:stretch/>
        </p:blipFill>
        <p:spPr>
          <a:xfrm>
            <a:off x="1746478" y="4667486"/>
            <a:ext cx="1055567" cy="1235057"/>
          </a:xfrm>
          <a:prstGeom prst="rect">
            <a:avLst/>
          </a:prstGeom>
        </p:spPr>
      </p:pic>
      <p:pic>
        <p:nvPicPr>
          <p:cNvPr id="9" name="Picture 8">
            <a:extLst>
              <a:ext uri="{FF2B5EF4-FFF2-40B4-BE49-F238E27FC236}">
                <a16:creationId xmlns:a16="http://schemas.microsoft.com/office/drawing/2014/main" xmlns="" id="{308D3312-14CC-4C78-BA56-9D8175C1B2A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950" t="12311" r="9549" b="34923"/>
          <a:stretch/>
        </p:blipFill>
        <p:spPr>
          <a:xfrm>
            <a:off x="6216422" y="4668938"/>
            <a:ext cx="1055568" cy="1226571"/>
          </a:xfrm>
          <a:prstGeom prst="rect">
            <a:avLst/>
          </a:prstGeom>
        </p:spPr>
      </p:pic>
      <p:pic>
        <p:nvPicPr>
          <p:cNvPr id="10" name="Picture 9">
            <a:extLst>
              <a:ext uri="{FF2B5EF4-FFF2-40B4-BE49-F238E27FC236}">
                <a16:creationId xmlns:a16="http://schemas.microsoft.com/office/drawing/2014/main" xmlns="" id="{7E20D275-0707-48B8-84D9-012847F71F7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147" t="8778" r="15415" b="32062"/>
          <a:stretch/>
        </p:blipFill>
        <p:spPr>
          <a:xfrm>
            <a:off x="5095970" y="4673308"/>
            <a:ext cx="1055568" cy="1225428"/>
          </a:xfrm>
          <a:prstGeom prst="rect">
            <a:avLst/>
          </a:prstGeom>
        </p:spPr>
      </p:pic>
      <p:pic>
        <p:nvPicPr>
          <p:cNvPr id="11" name="Picture 10">
            <a:extLst>
              <a:ext uri="{FF2B5EF4-FFF2-40B4-BE49-F238E27FC236}">
                <a16:creationId xmlns:a16="http://schemas.microsoft.com/office/drawing/2014/main" xmlns="" id="{4CA94F2D-7E7C-440C-8524-B6A0B217F49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865" t="14620" r="14200" b="28158"/>
          <a:stretch/>
        </p:blipFill>
        <p:spPr>
          <a:xfrm>
            <a:off x="9583611" y="4665011"/>
            <a:ext cx="1055567" cy="1228646"/>
          </a:xfrm>
          <a:prstGeom prst="rect">
            <a:avLst/>
          </a:prstGeom>
        </p:spPr>
      </p:pic>
      <p:sp>
        <p:nvSpPr>
          <p:cNvPr id="12" name="TextBox 1">
            <a:extLst>
              <a:ext uri="{FF2B5EF4-FFF2-40B4-BE49-F238E27FC236}">
                <a16:creationId xmlns:a16="http://schemas.microsoft.com/office/drawing/2014/main" xmlns="" id="{2302CA45-80DF-4F28-A748-305FFFAAAB6A}"/>
              </a:ext>
            </a:extLst>
          </p:cNvPr>
          <p:cNvSpPr txBox="1">
            <a:spLocks noChangeArrowheads="1"/>
          </p:cNvSpPr>
          <p:nvPr/>
        </p:nvSpPr>
        <p:spPr bwMode="auto">
          <a:xfrm>
            <a:off x="1758361" y="5881404"/>
            <a:ext cx="1056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Davis Whitfield</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Chief Operating Officer</a:t>
            </a:r>
          </a:p>
        </p:txBody>
      </p:sp>
      <p:sp>
        <p:nvSpPr>
          <p:cNvPr id="13" name="TextBox 31">
            <a:extLst>
              <a:ext uri="{FF2B5EF4-FFF2-40B4-BE49-F238E27FC236}">
                <a16:creationId xmlns:a16="http://schemas.microsoft.com/office/drawing/2014/main" xmlns="" id="{AB46EBDD-C98B-4D8D-97C1-AAFDE730168B}"/>
              </a:ext>
            </a:extLst>
          </p:cNvPr>
          <p:cNvSpPr txBox="1">
            <a:spLocks noChangeArrowheads="1"/>
          </p:cNvSpPr>
          <p:nvPr/>
        </p:nvSpPr>
        <p:spPr bwMode="auto">
          <a:xfrm>
            <a:off x="3978380" y="5881176"/>
            <a:ext cx="1045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Bob Colgate</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Football and Sports </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Medicine</a:t>
            </a:r>
          </a:p>
        </p:txBody>
      </p:sp>
      <p:sp>
        <p:nvSpPr>
          <p:cNvPr id="14" name="TextBox 32">
            <a:extLst>
              <a:ext uri="{FF2B5EF4-FFF2-40B4-BE49-F238E27FC236}">
                <a16:creationId xmlns:a16="http://schemas.microsoft.com/office/drawing/2014/main" xmlns="" id="{75C74125-8351-491F-A753-3F41A70E5ECF}"/>
              </a:ext>
            </a:extLst>
          </p:cNvPr>
          <p:cNvSpPr txBox="1">
            <a:spLocks noChangeArrowheads="1"/>
          </p:cNvSpPr>
          <p:nvPr/>
        </p:nvSpPr>
        <p:spPr bwMode="auto">
          <a:xfrm>
            <a:off x="6225560" y="5880769"/>
            <a:ext cx="1037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Elliot Hopkins</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Baseball and Wrestling</a:t>
            </a:r>
          </a:p>
        </p:txBody>
      </p:sp>
      <p:sp>
        <p:nvSpPr>
          <p:cNvPr id="15" name="TextBox 33">
            <a:extLst>
              <a:ext uri="{FF2B5EF4-FFF2-40B4-BE49-F238E27FC236}">
                <a16:creationId xmlns:a16="http://schemas.microsoft.com/office/drawing/2014/main" xmlns="" id="{2DE1D377-FA35-4858-81AA-536B65BCE788}"/>
              </a:ext>
            </a:extLst>
          </p:cNvPr>
          <p:cNvSpPr txBox="1">
            <a:spLocks noChangeArrowheads="1"/>
          </p:cNvSpPr>
          <p:nvPr/>
        </p:nvSpPr>
        <p:spPr bwMode="auto">
          <a:xfrm>
            <a:off x="2880821" y="5880683"/>
            <a:ext cx="1035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Lindsey Atkinson</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Girls Lacrosse and Volleyball</a:t>
            </a:r>
          </a:p>
        </p:txBody>
      </p:sp>
      <p:sp>
        <p:nvSpPr>
          <p:cNvPr id="16" name="TextBox 34">
            <a:extLst>
              <a:ext uri="{FF2B5EF4-FFF2-40B4-BE49-F238E27FC236}">
                <a16:creationId xmlns:a16="http://schemas.microsoft.com/office/drawing/2014/main" xmlns="" id="{69496604-4DAE-4AE6-8850-BBA263AA381F}"/>
              </a:ext>
            </a:extLst>
          </p:cNvPr>
          <p:cNvSpPr txBox="1">
            <a:spLocks noChangeArrowheads="1"/>
          </p:cNvSpPr>
          <p:nvPr/>
        </p:nvSpPr>
        <p:spPr bwMode="auto">
          <a:xfrm>
            <a:off x="7212814" y="5883089"/>
            <a:ext cx="13088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Julie Cochran</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Cross Country, Gymnastics, Field Hockey and </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Track &amp; Field</a:t>
            </a:r>
          </a:p>
        </p:txBody>
      </p:sp>
      <p:sp>
        <p:nvSpPr>
          <p:cNvPr id="17" name="TextBox 35">
            <a:extLst>
              <a:ext uri="{FF2B5EF4-FFF2-40B4-BE49-F238E27FC236}">
                <a16:creationId xmlns:a16="http://schemas.microsoft.com/office/drawing/2014/main" xmlns="" id="{85E7F913-7CDB-4276-8E21-A27BFC802330}"/>
              </a:ext>
            </a:extLst>
          </p:cNvPr>
          <p:cNvSpPr txBox="1">
            <a:spLocks noChangeArrowheads="1"/>
          </p:cNvSpPr>
          <p:nvPr/>
        </p:nvSpPr>
        <p:spPr bwMode="auto">
          <a:xfrm>
            <a:off x="10721275" y="5881806"/>
            <a:ext cx="1049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Dan Schuster</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Ice Hockey</a:t>
            </a:r>
          </a:p>
        </p:txBody>
      </p:sp>
      <p:sp>
        <p:nvSpPr>
          <p:cNvPr id="18" name="TextBox 36">
            <a:extLst>
              <a:ext uri="{FF2B5EF4-FFF2-40B4-BE49-F238E27FC236}">
                <a16:creationId xmlns:a16="http://schemas.microsoft.com/office/drawing/2014/main" xmlns="" id="{9EF3EAF3-E3CF-444C-B35E-DB2BEF4B7536}"/>
              </a:ext>
            </a:extLst>
          </p:cNvPr>
          <p:cNvSpPr txBox="1">
            <a:spLocks noChangeArrowheads="1"/>
          </p:cNvSpPr>
          <p:nvPr/>
        </p:nvSpPr>
        <p:spPr bwMode="auto">
          <a:xfrm>
            <a:off x="8371992" y="5881068"/>
            <a:ext cx="12243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James Weaver</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Boys Lacrosse and </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Spirit</a:t>
            </a:r>
          </a:p>
        </p:txBody>
      </p:sp>
      <p:sp>
        <p:nvSpPr>
          <p:cNvPr id="19" name="TextBox 37">
            <a:extLst>
              <a:ext uri="{FF2B5EF4-FFF2-40B4-BE49-F238E27FC236}">
                <a16:creationId xmlns:a16="http://schemas.microsoft.com/office/drawing/2014/main" xmlns="" id="{FCF27676-2A17-4D69-A58E-73BBE0AC6CCB}"/>
              </a:ext>
            </a:extLst>
          </p:cNvPr>
          <p:cNvSpPr txBox="1">
            <a:spLocks noChangeArrowheads="1"/>
          </p:cNvSpPr>
          <p:nvPr/>
        </p:nvSpPr>
        <p:spPr bwMode="auto">
          <a:xfrm>
            <a:off x="9583409" y="5885183"/>
            <a:ext cx="10429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Theresia Wynns</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Basketball and Soccer</a:t>
            </a:r>
          </a:p>
        </p:txBody>
      </p:sp>
      <p:sp>
        <p:nvSpPr>
          <p:cNvPr id="20" name="TextBox 36">
            <a:extLst>
              <a:ext uri="{FF2B5EF4-FFF2-40B4-BE49-F238E27FC236}">
                <a16:creationId xmlns:a16="http://schemas.microsoft.com/office/drawing/2014/main" xmlns="" id="{2254E134-4C8D-4775-93A9-0AEC585CD70B}"/>
              </a:ext>
            </a:extLst>
          </p:cNvPr>
          <p:cNvSpPr txBox="1">
            <a:spLocks noChangeArrowheads="1"/>
          </p:cNvSpPr>
          <p:nvPr/>
        </p:nvSpPr>
        <p:spPr bwMode="auto">
          <a:xfrm>
            <a:off x="5094711" y="5861439"/>
            <a:ext cx="10498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800" b="1" dirty="0">
                <a:latin typeface="Calibri" panose="020F0502020204030204" pitchFamily="34" charset="0"/>
                <a:cs typeface="Calibri" panose="020F0502020204030204" pitchFamily="34" charset="0"/>
              </a:rPr>
              <a:t>Sandy Searcy</a:t>
            </a:r>
          </a:p>
          <a:p>
            <a:pPr algn="ctr" eaLnBrk="1" hangingPunct="1">
              <a:spcBef>
                <a:spcPct val="0"/>
              </a:spcBef>
              <a:buClrTx/>
              <a:buFontTx/>
              <a:buNone/>
            </a:pPr>
            <a:r>
              <a:rPr lang="en-US" altLang="en-US" sz="800" dirty="0">
                <a:latin typeface="Calibri" panose="020F0502020204030204" pitchFamily="34" charset="0"/>
                <a:cs typeface="Calibri" panose="020F0502020204030204" pitchFamily="34" charset="0"/>
              </a:rPr>
              <a:t>Softball, Swimming &amp; Diving, and Water Polo</a:t>
            </a:r>
          </a:p>
        </p:txBody>
      </p:sp>
      <p:pic>
        <p:nvPicPr>
          <p:cNvPr id="22" name="Picture 21" descr="A person smiling for the camera&#10;&#10;Description generated with very high confidence">
            <a:extLst>
              <a:ext uri="{FF2B5EF4-FFF2-40B4-BE49-F238E27FC236}">
                <a16:creationId xmlns:a16="http://schemas.microsoft.com/office/drawing/2014/main" xmlns="" id="{E42F1E27-FD41-4696-9642-8E5E707A20C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386" t="2781" r="16950" b="25344"/>
          <a:stretch/>
        </p:blipFill>
        <p:spPr>
          <a:xfrm>
            <a:off x="7333950" y="4673762"/>
            <a:ext cx="1055568" cy="1224338"/>
          </a:xfrm>
          <a:prstGeom prst="rect">
            <a:avLst/>
          </a:prstGeom>
        </p:spPr>
      </p:pic>
      <p:pic>
        <p:nvPicPr>
          <p:cNvPr id="23" name="Picture 22" descr="A person smiling for the camera&#10;&#10;Description generated with very high confidence">
            <a:extLst>
              <a:ext uri="{FF2B5EF4-FFF2-40B4-BE49-F238E27FC236}">
                <a16:creationId xmlns:a16="http://schemas.microsoft.com/office/drawing/2014/main" xmlns="" id="{F0AC8297-9299-4A87-87C0-3E81096962E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0703" t="12455" r="10628" b="26428"/>
          <a:stretch/>
        </p:blipFill>
        <p:spPr>
          <a:xfrm>
            <a:off x="2867874" y="4657894"/>
            <a:ext cx="1050263" cy="1233606"/>
          </a:xfrm>
          <a:prstGeom prst="rect">
            <a:avLst/>
          </a:prstGeom>
        </p:spPr>
      </p:pic>
    </p:spTree>
    <p:extLst>
      <p:ext uri="{BB962C8B-B14F-4D97-AF65-F5344CB8AC3E}">
        <p14:creationId xmlns:p14="http://schemas.microsoft.com/office/powerpoint/2010/main" val="269554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CE883-9B27-4720-96BB-CE816CDD6FE9}"/>
              </a:ext>
            </a:extLst>
          </p:cNvPr>
          <p:cNvSpPr>
            <a:spLocks noGrp="1"/>
          </p:cNvSpPr>
          <p:nvPr>
            <p:ph type="title"/>
          </p:nvPr>
        </p:nvSpPr>
        <p:spPr/>
        <p:txBody>
          <a:bodyPr/>
          <a:lstStyle/>
          <a:p>
            <a:r>
              <a:rPr lang="en-US" dirty="0"/>
              <a:t>National Federation of </a:t>
            </a:r>
            <a:br>
              <a:rPr lang="en-US" dirty="0"/>
            </a:br>
            <a:r>
              <a:rPr lang="en-US" dirty="0"/>
              <a:t>State High School Associations</a:t>
            </a:r>
          </a:p>
        </p:txBody>
      </p:sp>
      <p:sp>
        <p:nvSpPr>
          <p:cNvPr id="3" name="Content Placeholder 2">
            <a:extLst>
              <a:ext uri="{FF2B5EF4-FFF2-40B4-BE49-F238E27FC236}">
                <a16:creationId xmlns:a16="http://schemas.microsoft.com/office/drawing/2014/main" xmlns="" id="{9B9999E8-9865-4C21-B58D-8760D34ADA72}"/>
              </a:ext>
            </a:extLst>
          </p:cNvPr>
          <p:cNvSpPr>
            <a:spLocks noGrp="1"/>
          </p:cNvSpPr>
          <p:nvPr>
            <p:ph idx="1"/>
          </p:nvPr>
        </p:nvSpPr>
        <p:spPr/>
        <p:txBody>
          <a:bodyPr/>
          <a:lstStyle/>
          <a:p>
            <a:r>
              <a:rPr lang="en-US" dirty="0"/>
              <a:t>The NFHS writes playing rules for 17 sports </a:t>
            </a:r>
            <a:br>
              <a:rPr lang="en-US" dirty="0"/>
            </a:br>
            <a:r>
              <a:rPr lang="en-US" dirty="0"/>
              <a:t>for boys and girls at the high school level.</a:t>
            </a:r>
          </a:p>
          <a:p>
            <a:pPr lvl="1"/>
            <a:r>
              <a:rPr lang="en-US" dirty="0"/>
              <a:t>Publishes 4 million pieces of materials annually.</a:t>
            </a:r>
          </a:p>
        </p:txBody>
      </p:sp>
      <p:sp>
        <p:nvSpPr>
          <p:cNvPr id="4" name="Footer Placeholder 3">
            <a:extLst>
              <a:ext uri="{FF2B5EF4-FFF2-40B4-BE49-F238E27FC236}">
                <a16:creationId xmlns:a16="http://schemas.microsoft.com/office/drawing/2014/main" xmlns="" id="{1B7CA82E-6643-4C9D-9F33-07D0E8483059}"/>
              </a:ext>
            </a:extLst>
          </p:cNvPr>
          <p:cNvSpPr>
            <a:spLocks noGrp="1"/>
          </p:cNvSpPr>
          <p:nvPr>
            <p:ph type="ftr" sz="quarter" idx="11"/>
          </p:nvPr>
        </p:nvSpPr>
        <p:spPr/>
        <p:txBody>
          <a:bodyPr/>
          <a:lstStyle/>
          <a:p>
            <a:pPr>
              <a:defRPr/>
            </a:pPr>
            <a:r>
              <a:rPr lang="en-US"/>
              <a:t>www.nfhs.org</a:t>
            </a:r>
          </a:p>
        </p:txBody>
      </p:sp>
      <p:pic>
        <p:nvPicPr>
          <p:cNvPr id="26" name="Picture 25" descr="A picture containing text&#10;&#10;Description automatically generated">
            <a:extLst>
              <a:ext uri="{FF2B5EF4-FFF2-40B4-BE49-F238E27FC236}">
                <a16:creationId xmlns:a16="http://schemas.microsoft.com/office/drawing/2014/main" xmlns="" id="{E87CC62B-1994-4292-90AF-2C8D58982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1227">
            <a:off x="10579716" y="679888"/>
            <a:ext cx="1247503" cy="1580785"/>
          </a:xfrm>
          <a:prstGeom prst="rect">
            <a:avLst/>
          </a:prstGeom>
        </p:spPr>
      </p:pic>
      <p:pic>
        <p:nvPicPr>
          <p:cNvPr id="24" name="Picture 23" descr="A sign on the side of a building&#10;&#10;Description automatically generated">
            <a:extLst>
              <a:ext uri="{FF2B5EF4-FFF2-40B4-BE49-F238E27FC236}">
                <a16:creationId xmlns:a16="http://schemas.microsoft.com/office/drawing/2014/main" xmlns="" id="{79F97A7C-B5B0-4E80-8189-5A86CC411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00000">
            <a:off x="9490960" y="1329314"/>
            <a:ext cx="1247503" cy="1581342"/>
          </a:xfrm>
          <a:prstGeom prst="rect">
            <a:avLst/>
          </a:prstGeom>
        </p:spPr>
      </p:pic>
      <p:pic>
        <p:nvPicPr>
          <p:cNvPr id="27" name="Picture 26" descr="A picture containing person, player, baseball, grass&#10;&#10;Description automatically generated">
            <a:extLst>
              <a:ext uri="{FF2B5EF4-FFF2-40B4-BE49-F238E27FC236}">
                <a16:creationId xmlns:a16="http://schemas.microsoft.com/office/drawing/2014/main" xmlns="" id="{40E1DB80-B55D-4C08-A803-D4605692DA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5919" y="4954261"/>
            <a:ext cx="1060338" cy="1426464"/>
          </a:xfrm>
          <a:prstGeom prst="rect">
            <a:avLst/>
          </a:prstGeom>
        </p:spPr>
      </p:pic>
      <p:pic>
        <p:nvPicPr>
          <p:cNvPr id="28" name="Picture 27" descr="A picture containing person, game, woman, player&#10;&#10;Description automatically generated">
            <a:extLst>
              <a:ext uri="{FF2B5EF4-FFF2-40B4-BE49-F238E27FC236}">
                <a16:creationId xmlns:a16="http://schemas.microsoft.com/office/drawing/2014/main" xmlns="" id="{9D6DC7EC-2871-4E83-990F-92A8BDF908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6273" y="3438634"/>
            <a:ext cx="1065093" cy="1426464"/>
          </a:xfrm>
          <a:prstGeom prst="rect">
            <a:avLst/>
          </a:prstGeom>
        </p:spPr>
      </p:pic>
      <p:pic>
        <p:nvPicPr>
          <p:cNvPr id="29" name="Picture 28" descr="A picture containing person, game, player, sport&#10;&#10;Description automatically generated">
            <a:extLst>
              <a:ext uri="{FF2B5EF4-FFF2-40B4-BE49-F238E27FC236}">
                <a16:creationId xmlns:a16="http://schemas.microsoft.com/office/drawing/2014/main" xmlns="" id="{1D8087E1-8B1C-4B51-8ECB-6022632FC0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60740" y="3438634"/>
            <a:ext cx="1057168" cy="1426464"/>
          </a:xfrm>
          <a:prstGeom prst="rect">
            <a:avLst/>
          </a:prstGeom>
        </p:spPr>
      </p:pic>
      <p:pic>
        <p:nvPicPr>
          <p:cNvPr id="30" name="Picture 29" descr="A person on a court&#10;&#10;Description automatically generated">
            <a:extLst>
              <a:ext uri="{FF2B5EF4-FFF2-40B4-BE49-F238E27FC236}">
                <a16:creationId xmlns:a16="http://schemas.microsoft.com/office/drawing/2014/main" xmlns="" id="{0E80F978-3994-4334-868E-D80FDCCE7D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0942" y="4954261"/>
            <a:ext cx="1060338" cy="1426464"/>
          </a:xfrm>
          <a:prstGeom prst="rect">
            <a:avLst/>
          </a:prstGeom>
        </p:spPr>
      </p:pic>
      <p:pic>
        <p:nvPicPr>
          <p:cNvPr id="31" name="Picture 30" descr="A picture containing skiing, snow, man, slope&#10;&#10;Description automatically generated">
            <a:extLst>
              <a:ext uri="{FF2B5EF4-FFF2-40B4-BE49-F238E27FC236}">
                <a16:creationId xmlns:a16="http://schemas.microsoft.com/office/drawing/2014/main" xmlns="" id="{A47BE192-1383-4B97-9135-CDB603834C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7974" y="3438634"/>
            <a:ext cx="1061923" cy="1426464"/>
          </a:xfrm>
          <a:prstGeom prst="rect">
            <a:avLst/>
          </a:prstGeom>
        </p:spPr>
      </p:pic>
      <p:pic>
        <p:nvPicPr>
          <p:cNvPr id="32" name="Picture 31" descr="A group of people playing football on a field&#10;&#10;Description automatically generated">
            <a:extLst>
              <a:ext uri="{FF2B5EF4-FFF2-40B4-BE49-F238E27FC236}">
                <a16:creationId xmlns:a16="http://schemas.microsoft.com/office/drawing/2014/main" xmlns="" id="{96BE474C-EEF5-4706-8D87-4B3F16CF0FF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10639" y="3440421"/>
            <a:ext cx="1063508" cy="1426464"/>
          </a:xfrm>
          <a:prstGeom prst="rect">
            <a:avLst/>
          </a:prstGeom>
        </p:spPr>
      </p:pic>
      <p:pic>
        <p:nvPicPr>
          <p:cNvPr id="33" name="Picture 32" descr="A group of people posing for the camera&#10;&#10;Description automatically generated">
            <a:extLst>
              <a:ext uri="{FF2B5EF4-FFF2-40B4-BE49-F238E27FC236}">
                <a16:creationId xmlns:a16="http://schemas.microsoft.com/office/drawing/2014/main" xmlns="" id="{7B6A455E-6EA3-4A13-83EE-7FD2582FF32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9932" y="3440212"/>
            <a:ext cx="1065093" cy="1426464"/>
          </a:xfrm>
          <a:prstGeom prst="rect">
            <a:avLst/>
          </a:prstGeom>
        </p:spPr>
      </p:pic>
      <p:pic>
        <p:nvPicPr>
          <p:cNvPr id="34" name="Picture 33" descr="A close up of a person&#10;&#10;Description automatically generated">
            <a:extLst>
              <a:ext uri="{FF2B5EF4-FFF2-40B4-BE49-F238E27FC236}">
                <a16:creationId xmlns:a16="http://schemas.microsoft.com/office/drawing/2014/main" xmlns="" id="{CD332072-B004-493C-ADAF-CDC7361398A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32395" y="3438634"/>
            <a:ext cx="1065093" cy="1426464"/>
          </a:xfrm>
          <a:prstGeom prst="rect">
            <a:avLst/>
          </a:prstGeom>
        </p:spPr>
      </p:pic>
      <p:pic>
        <p:nvPicPr>
          <p:cNvPr id="35" name="Picture 34" descr="A picture containing person, court, woman, man&#10;&#10;Description automatically generated">
            <a:extLst>
              <a:ext uri="{FF2B5EF4-FFF2-40B4-BE49-F238E27FC236}">
                <a16:creationId xmlns:a16="http://schemas.microsoft.com/office/drawing/2014/main" xmlns="" id="{F61CDB2F-C671-46BC-8D43-64C3D86F19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92107" y="3436847"/>
            <a:ext cx="1061923" cy="1426464"/>
          </a:xfrm>
          <a:prstGeom prst="rect">
            <a:avLst/>
          </a:prstGeom>
        </p:spPr>
      </p:pic>
      <p:pic>
        <p:nvPicPr>
          <p:cNvPr id="36" name="Picture 35" descr="A picture containing person, player, game, sport&#10;&#10;Description automatically generated">
            <a:extLst>
              <a:ext uri="{FF2B5EF4-FFF2-40B4-BE49-F238E27FC236}">
                <a16:creationId xmlns:a16="http://schemas.microsoft.com/office/drawing/2014/main" xmlns="" id="{2A1B13C4-869E-443C-9C0B-72B2073A589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80588" y="4952777"/>
            <a:ext cx="1058753" cy="1426464"/>
          </a:xfrm>
          <a:prstGeom prst="rect">
            <a:avLst/>
          </a:prstGeom>
        </p:spPr>
      </p:pic>
      <p:pic>
        <p:nvPicPr>
          <p:cNvPr id="37" name="Picture 36" descr="A basketball player in front of a crowd&#10;&#10;Description automatically generated">
            <a:extLst>
              <a:ext uri="{FF2B5EF4-FFF2-40B4-BE49-F238E27FC236}">
                <a16:creationId xmlns:a16="http://schemas.microsoft.com/office/drawing/2014/main" xmlns="" id="{8E343096-B257-4EB6-9813-BB5BAD1F83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09357" y="3438634"/>
            <a:ext cx="1061923" cy="1426464"/>
          </a:xfrm>
          <a:prstGeom prst="rect">
            <a:avLst/>
          </a:prstGeom>
        </p:spPr>
      </p:pic>
      <p:pic>
        <p:nvPicPr>
          <p:cNvPr id="38" name="Picture 37" descr="A picture containing woman, sport, person, female&#10;&#10;Description automatically generated">
            <a:extLst>
              <a:ext uri="{FF2B5EF4-FFF2-40B4-BE49-F238E27FC236}">
                <a16:creationId xmlns:a16="http://schemas.microsoft.com/office/drawing/2014/main" xmlns="" id="{66479C5B-EDC2-4320-A572-2F381B1115D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943010" y="4952777"/>
            <a:ext cx="1001695" cy="1426464"/>
          </a:xfrm>
          <a:prstGeom prst="rect">
            <a:avLst/>
          </a:prstGeom>
        </p:spPr>
      </p:pic>
      <p:pic>
        <p:nvPicPr>
          <p:cNvPr id="39" name="Picture 38" descr="A picture containing game, sport, water, surfing&#10;&#10;Description automatically generated">
            <a:extLst>
              <a:ext uri="{FF2B5EF4-FFF2-40B4-BE49-F238E27FC236}">
                <a16:creationId xmlns:a16="http://schemas.microsoft.com/office/drawing/2014/main" xmlns="" id="{D9A9B0E1-86C3-495E-8AC4-6D4B7EF1597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032395" y="4952777"/>
            <a:ext cx="1061923" cy="1426464"/>
          </a:xfrm>
          <a:prstGeom prst="rect">
            <a:avLst/>
          </a:prstGeom>
        </p:spPr>
      </p:pic>
      <p:pic>
        <p:nvPicPr>
          <p:cNvPr id="40" name="Picture 39" descr="A picture containing outdoor, holding, player, baseball&#10;&#10;Description automatically generated">
            <a:extLst>
              <a:ext uri="{FF2B5EF4-FFF2-40B4-BE49-F238E27FC236}">
                <a16:creationId xmlns:a16="http://schemas.microsoft.com/office/drawing/2014/main" xmlns="" id="{5F5E6A7A-5044-451F-8D8F-AD1E67B5F8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24046" y="4952777"/>
            <a:ext cx="1057168" cy="1426464"/>
          </a:xfrm>
          <a:prstGeom prst="rect">
            <a:avLst/>
          </a:prstGeom>
        </p:spPr>
      </p:pic>
      <p:pic>
        <p:nvPicPr>
          <p:cNvPr id="41" name="Picture 40" descr="A group of baseball players standing on top of a field&#10;&#10;Description automatically generated">
            <a:extLst>
              <a:ext uri="{FF2B5EF4-FFF2-40B4-BE49-F238E27FC236}">
                <a16:creationId xmlns:a16="http://schemas.microsoft.com/office/drawing/2014/main" xmlns="" id="{82F49BFA-EF2F-4D85-B3C0-B732D7494E2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755985" y="4954261"/>
            <a:ext cx="1061923" cy="1426464"/>
          </a:xfrm>
          <a:prstGeom prst="rect">
            <a:avLst/>
          </a:prstGeom>
        </p:spPr>
      </p:pic>
      <p:pic>
        <p:nvPicPr>
          <p:cNvPr id="42" name="Picture 41" descr="A person holding a sign&#10;&#10;Description automatically generated">
            <a:extLst>
              <a:ext uri="{FF2B5EF4-FFF2-40B4-BE49-F238E27FC236}">
                <a16:creationId xmlns:a16="http://schemas.microsoft.com/office/drawing/2014/main" xmlns="" id="{11AFE100-C023-4897-9D53-6ACC7FA3134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02613" y="4954261"/>
            <a:ext cx="1058753" cy="1426464"/>
          </a:xfrm>
          <a:prstGeom prst="rect">
            <a:avLst/>
          </a:prstGeom>
        </p:spPr>
      </p:pic>
    </p:spTree>
    <p:extLst>
      <p:ext uri="{BB962C8B-B14F-4D97-AF65-F5344CB8AC3E}">
        <p14:creationId xmlns:p14="http://schemas.microsoft.com/office/powerpoint/2010/main" val="3930337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A330B3-709D-446C-84BD-9C33E8C54443}"/>
              </a:ext>
            </a:extLst>
          </p:cNvPr>
          <p:cNvSpPr>
            <a:spLocks noGrp="1"/>
          </p:cNvSpPr>
          <p:nvPr>
            <p:ph type="title"/>
          </p:nvPr>
        </p:nvSpPr>
        <p:spPr/>
        <p:txBody>
          <a:bodyPr/>
          <a:lstStyle/>
          <a:p>
            <a:r>
              <a:rPr lang="en-US" dirty="0"/>
              <a:t>NFHS Rules Book as e-Books </a:t>
            </a:r>
          </a:p>
        </p:txBody>
      </p:sp>
      <p:sp>
        <p:nvSpPr>
          <p:cNvPr id="3" name="Content Placeholder 2">
            <a:extLst>
              <a:ext uri="{FF2B5EF4-FFF2-40B4-BE49-F238E27FC236}">
                <a16:creationId xmlns:a16="http://schemas.microsoft.com/office/drawing/2014/main" xmlns="" id="{679F1D31-8747-4061-AF74-B4A5DF1C10D0}"/>
              </a:ext>
            </a:extLst>
          </p:cNvPr>
          <p:cNvSpPr>
            <a:spLocks noGrp="1"/>
          </p:cNvSpPr>
          <p:nvPr>
            <p:ph idx="1"/>
          </p:nvPr>
        </p:nvSpPr>
        <p:spPr>
          <a:xfrm>
            <a:off x="6096000" y="1989139"/>
            <a:ext cx="5871634" cy="4338637"/>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a:extLst>
              <a:ext uri="{FF2B5EF4-FFF2-40B4-BE49-F238E27FC236}">
                <a16:creationId xmlns:a16="http://schemas.microsoft.com/office/drawing/2014/main" xmlns="" id="{58A47E54-B990-446E-9912-7619FA6A1301}"/>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generated with high confidence">
            <a:extLst>
              <a:ext uri="{FF2B5EF4-FFF2-40B4-BE49-F238E27FC236}">
                <a16:creationId xmlns:a16="http://schemas.microsoft.com/office/drawing/2014/main" xmlns="" id="{6CE84013-1DFF-495A-995C-79DFAE7B92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1688" y="1879846"/>
            <a:ext cx="3573462" cy="4640860"/>
          </a:xfrm>
          <a:prstGeom prst="rect">
            <a:avLst/>
          </a:prstGeom>
        </p:spPr>
      </p:pic>
    </p:spTree>
    <p:extLst>
      <p:ext uri="{BB962C8B-B14F-4D97-AF65-F5344CB8AC3E}">
        <p14:creationId xmlns:p14="http://schemas.microsoft.com/office/powerpoint/2010/main" val="49985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dirty="0"/>
              <a:t>NEW NFHS Rules App</a:t>
            </a:r>
          </a:p>
        </p:txBody>
      </p:sp>
      <p:sp>
        <p:nvSpPr>
          <p:cNvPr id="3" name="Content Placeholder 2">
            <a:extLst>
              <a:ext uri="{FF2B5EF4-FFF2-40B4-BE49-F238E27FC236}">
                <a16:creationId xmlns:a16="http://schemas.microsoft.com/office/drawing/2014/main" xmlns="" id="{87878C79-37AF-4424-BE3E-A332969CA269}"/>
              </a:ext>
            </a:extLst>
          </p:cNvPr>
          <p:cNvSpPr>
            <a:spLocks noGrp="1"/>
          </p:cNvSpPr>
          <p:nvPr>
            <p:ph idx="1"/>
          </p:nvPr>
        </p:nvSpPr>
        <p:spPr>
          <a:xfrm>
            <a:off x="5067300" y="1989139"/>
            <a:ext cx="6900334" cy="4338637"/>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t>
            </a:r>
            <a:br>
              <a:rPr lang="en-US" dirty="0"/>
            </a:br>
            <a:r>
              <a:rPr lang="en-US" dirty="0"/>
              <a:t>and Officials Associations</a:t>
            </a:r>
          </a:p>
          <a:p>
            <a:pPr lvl="1"/>
            <a:r>
              <a:rPr lang="en-US" dirty="0">
                <a:hlinkClick r:id="rId3"/>
              </a:rPr>
              <a:t>www.nfhs.org/erules</a:t>
            </a:r>
            <a:r>
              <a:rPr lang="en-US" dirty="0"/>
              <a:t> for more information</a:t>
            </a:r>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a:t>www.nfhs.org</a:t>
            </a:r>
          </a:p>
        </p:txBody>
      </p:sp>
      <p:pic>
        <p:nvPicPr>
          <p:cNvPr id="5" name="Content Placeholder 7">
            <a:extLst>
              <a:ext uri="{FF2B5EF4-FFF2-40B4-BE49-F238E27FC236}">
                <a16:creationId xmlns:a16="http://schemas.microsoft.com/office/drawing/2014/main" xmlns="" id="{F1FBF074-E816-4B43-8A24-593789612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040664" y="1976935"/>
            <a:ext cx="2509025" cy="4462692"/>
          </a:xfrm>
          <a:prstGeom prst="rect">
            <a:avLst/>
          </a:prstGeom>
          <a:noFill/>
          <a:ln w="9525">
            <a:noFill/>
            <a:miter lim="800000"/>
            <a:headEnd/>
            <a:tailEnd/>
          </a:ln>
        </p:spPr>
      </p:pic>
    </p:spTree>
    <p:extLst>
      <p:ext uri="{BB962C8B-B14F-4D97-AF65-F5344CB8AC3E}">
        <p14:creationId xmlns:p14="http://schemas.microsoft.com/office/powerpoint/2010/main" val="2981972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F5C2C-FF2F-4349-B016-F0A3255BB736}"/>
              </a:ext>
            </a:extLst>
          </p:cNvPr>
          <p:cNvSpPr>
            <a:spLocks noGrp="1"/>
          </p:cNvSpPr>
          <p:nvPr>
            <p:ph type="title"/>
          </p:nvPr>
        </p:nvSpPr>
        <p:spPr/>
        <p:txBody>
          <a:bodyPr/>
          <a:lstStyle/>
          <a:p>
            <a:r>
              <a:rPr lang="en-US" altLang="en-US" sz="4000" dirty="0"/>
              <a:t/>
            </a:r>
            <a:br>
              <a:rPr lang="en-US" altLang="en-US" sz="4000" dirty="0"/>
            </a:br>
            <a:r>
              <a:rPr lang="en-US" altLang="en-US" sz="3600" dirty="0"/>
              <a:t>Guidelines for Schools and state associations for consideration of accommodations</a:t>
            </a:r>
            <a:r>
              <a:rPr lang="en-US" altLang="en-US" dirty="0"/>
              <a:t/>
            </a:r>
            <a:br>
              <a:rPr lang="en-US" altLang="en-US" dirty="0"/>
            </a:br>
            <a:endParaRPr lang="en-US" dirty="0"/>
          </a:p>
        </p:txBody>
      </p:sp>
      <p:sp>
        <p:nvSpPr>
          <p:cNvPr id="4" name="Footer Placeholder 3">
            <a:extLst>
              <a:ext uri="{FF2B5EF4-FFF2-40B4-BE49-F238E27FC236}">
                <a16:creationId xmlns:a16="http://schemas.microsoft.com/office/drawing/2014/main" xmlns="" id="{5D8FA7EE-1E51-4C08-81DE-D03D70177F7D}"/>
              </a:ext>
            </a:extLst>
          </p:cNvPr>
          <p:cNvSpPr>
            <a:spLocks noGrp="1"/>
          </p:cNvSpPr>
          <p:nvPr>
            <p:ph type="ftr" sz="quarter" idx="11"/>
          </p:nvPr>
        </p:nvSpPr>
        <p:spPr/>
        <p:txBody>
          <a:bodyPr/>
          <a:lstStyle/>
          <a:p>
            <a:pPr>
              <a:defRPr/>
            </a:pPr>
            <a:r>
              <a:rPr lang="en-US"/>
              <a:t>www.nfhs.org</a:t>
            </a:r>
          </a:p>
        </p:txBody>
      </p:sp>
      <p:pic>
        <p:nvPicPr>
          <p:cNvPr id="5" name="Picture 2" descr="C:\Users\jhadd\Desktop\Inclusion Guidelines Chart.jpg">
            <a:extLst>
              <a:ext uri="{FF2B5EF4-FFF2-40B4-BE49-F238E27FC236}">
                <a16:creationId xmlns:a16="http://schemas.microsoft.com/office/drawing/2014/main" xmlns=""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2020 nfhs swimming and diving RULES CHANGES</a:t>
            </a:r>
          </a:p>
        </p:txBody>
      </p:sp>
    </p:spTree>
    <p:custDataLst>
      <p:tags r:id="rId1"/>
    </p:custDataLst>
    <p:extLst>
      <p:ext uri="{BB962C8B-B14F-4D97-AF65-F5344CB8AC3E}">
        <p14:creationId xmlns:p14="http://schemas.microsoft.com/office/powerpoint/2010/main" val="396256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09965"/>
            <a:ext cx="10026649" cy="1204912"/>
          </a:xfrm>
        </p:spPr>
        <p:txBody>
          <a:bodyPr/>
          <a:lstStyle/>
          <a:p>
            <a:r>
              <a:rPr lang="en-US" sz="4000" dirty="0"/>
              <a:t>Parts of the pool</a:t>
            </a:r>
            <a:br>
              <a:rPr lang="en-US" sz="4000" dirty="0"/>
            </a:br>
            <a:r>
              <a:rPr lang="en-US" sz="4000" dirty="0"/>
              <a:t>1-1-1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371601" y="1989139"/>
            <a:ext cx="5333999" cy="4338637"/>
          </a:xfrm>
        </p:spPr>
        <p:txBody>
          <a:bodyPr/>
          <a:lstStyle/>
          <a:p>
            <a:r>
              <a:rPr lang="en-US" sz="3200" dirty="0"/>
              <a:t>The end wall is the vertical portion of the pool, contiguous surface of the deck and overflow gutter, the front of the starting block or platform, or the touchpad at the end of the course. </a:t>
            </a:r>
          </a:p>
          <a:p>
            <a:pPr marL="0" indent="0">
              <a:buNone/>
            </a:pPr>
            <a:endParaRPr lang="en-US" sz="2400" dirty="0"/>
          </a:p>
          <a:p>
            <a:pPr marL="0" indent="0">
              <a:buNone/>
            </a:pPr>
            <a:endParaRPr lang="en-US" sz="24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7" name="Picture 2" descr="image003">
            <a:extLst>
              <a:ext uri="{FF2B5EF4-FFF2-40B4-BE49-F238E27FC236}">
                <a16:creationId xmlns:a16="http://schemas.microsoft.com/office/drawing/2014/main" xmlns="" id="{E02B8E10-9E00-444C-8ED0-5418A4FF9F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378" y="2202499"/>
            <a:ext cx="4922022" cy="3285809"/>
          </a:xfrm>
          <a:prstGeom prst="rect">
            <a:avLst/>
          </a:prstGeom>
          <a:noFill/>
          <a:ln w="38100">
            <a:solidFill>
              <a:srgbClr val="00205B"/>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53112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4000" dirty="0"/>
              <a:t>Parts of the pool</a:t>
            </a:r>
            <a:br>
              <a:rPr lang="en-US" sz="4000" dirty="0"/>
            </a:br>
            <a:r>
              <a:rPr lang="en-US" sz="4000" dirty="0"/>
              <a:t>1-1-1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371601" y="2346960"/>
            <a:ext cx="4831079" cy="3980816"/>
          </a:xfrm>
        </p:spPr>
        <p:txBody>
          <a:bodyPr/>
          <a:lstStyle/>
          <a:p>
            <a:r>
              <a:rPr lang="en-US" sz="3200" dirty="0"/>
              <a:t>Open spaces on the side    of the blocks or the open space of the gutter are not considered part of the end wall. </a:t>
            </a:r>
            <a:endParaRPr lang="en-US" sz="2400" dirty="0"/>
          </a:p>
          <a:p>
            <a:pPr marL="0" indent="0">
              <a:buNone/>
            </a:pPr>
            <a:endParaRPr lang="en-US" sz="24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8" name="Picture 7" descr="A large pool of water&#10;&#10;Description automatically generated">
            <a:extLst>
              <a:ext uri="{FF2B5EF4-FFF2-40B4-BE49-F238E27FC236}">
                <a16:creationId xmlns:a16="http://schemas.microsoft.com/office/drawing/2014/main" xmlns="" id="{C0291DA9-5138-46EA-8F55-EABE211506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5550" y="2210355"/>
            <a:ext cx="5076754" cy="3531417"/>
          </a:xfrm>
          <a:prstGeom prst="rect">
            <a:avLst/>
          </a:prstGeom>
          <a:ln w="28575">
            <a:solidFill>
              <a:srgbClr val="002060"/>
            </a:solidFill>
          </a:ln>
        </p:spPr>
      </p:pic>
    </p:spTree>
    <p:custDataLst>
      <p:tags r:id="rId1"/>
    </p:custDataLst>
    <p:extLst>
      <p:ext uri="{BB962C8B-B14F-4D97-AF65-F5344CB8AC3E}">
        <p14:creationId xmlns:p14="http://schemas.microsoft.com/office/powerpoint/2010/main" val="1898810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4000" dirty="0"/>
              <a:t>MEET MANAGEMENT</a:t>
            </a:r>
            <a:br>
              <a:rPr lang="en-US" sz="4000" dirty="0"/>
            </a:br>
            <a:r>
              <a:rPr lang="en-US" sz="4000" dirty="0"/>
              <a:t>1-4-5, 1-4-6 </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615440" y="1989139"/>
            <a:ext cx="9662159" cy="4338637"/>
          </a:xfrm>
        </p:spPr>
        <p:txBody>
          <a:bodyPr/>
          <a:lstStyle/>
          <a:p>
            <a:pPr marL="285750" lvl="1">
              <a:buFont typeface="Wingdings" panose="05000000000000000000" pitchFamily="2" charset="2"/>
              <a:buChar char="§"/>
            </a:pPr>
            <a:r>
              <a:rPr lang="en-US" sz="3200" dirty="0"/>
              <a:t>A dive round is the completion </a:t>
            </a:r>
          </a:p>
          <a:p>
            <a:pPr marL="0" lvl="1" indent="0">
              <a:buNone/>
            </a:pPr>
            <a:r>
              <a:rPr lang="en-US" sz="3200" dirty="0"/>
              <a:t>   of one dive by each participant.</a:t>
            </a:r>
          </a:p>
          <a:p>
            <a:pPr marL="285750" lvl="1">
              <a:buFont typeface="Wingdings" panose="05000000000000000000" pitchFamily="2" charset="2"/>
              <a:buChar char="§"/>
            </a:pPr>
            <a:endParaRPr lang="en-US" sz="3200" b="1" dirty="0"/>
          </a:p>
          <a:p>
            <a:pPr marL="285750" lvl="1">
              <a:buFont typeface="Wingdings" panose="05000000000000000000" pitchFamily="2" charset="2"/>
              <a:buChar char="§"/>
            </a:pPr>
            <a:r>
              <a:rPr lang="en-US" sz="3200" dirty="0"/>
              <a:t>A dive session is a series of dive </a:t>
            </a:r>
          </a:p>
          <a:p>
            <a:pPr marL="0" lvl="1" indent="0">
              <a:buNone/>
            </a:pPr>
            <a:r>
              <a:rPr lang="en-US" sz="3200" dirty="0"/>
              <a:t>   rounds culminating in a break.</a:t>
            </a:r>
          </a:p>
          <a:p>
            <a:pPr marL="457200" lvl="1" indent="0">
              <a:buNone/>
            </a:pPr>
            <a:endParaRPr lang="en-US" sz="2000" b="1" dirty="0"/>
          </a:p>
          <a:p>
            <a:pPr marL="800100" lvl="1"/>
            <a:endParaRPr lang="en-US" sz="2200" b="1" dirty="0"/>
          </a:p>
          <a:p>
            <a:pPr marL="0" indent="0">
              <a:buNone/>
            </a:pPr>
            <a:endParaRPr lang="en-US" sz="24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3" name="Picture 2" descr="A person swimming in a pool of water&#10;&#10;Description automatically generated">
            <a:extLst>
              <a:ext uri="{FF2B5EF4-FFF2-40B4-BE49-F238E27FC236}">
                <a16:creationId xmlns:a16="http://schemas.microsoft.com/office/drawing/2014/main" xmlns="" id="{3D4CEC0E-63C7-4E66-B065-4E2C23DB3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4583" y="2169451"/>
            <a:ext cx="2893016" cy="3916096"/>
          </a:xfrm>
          <a:prstGeom prst="rect">
            <a:avLst/>
          </a:prstGeom>
          <a:ln w="38100">
            <a:solidFill>
              <a:srgbClr val="00205B"/>
            </a:solidFill>
          </a:ln>
        </p:spPr>
      </p:pic>
    </p:spTree>
    <p:custDataLst>
      <p:tags r:id="rId1"/>
    </p:custDataLst>
    <p:extLst>
      <p:ext uri="{BB962C8B-B14F-4D97-AF65-F5344CB8AC3E}">
        <p14:creationId xmlns:p14="http://schemas.microsoft.com/office/powerpoint/2010/main" val="2819914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25463"/>
            <a:ext cx="10026649" cy="1204912"/>
          </a:xfrm>
        </p:spPr>
        <p:txBody>
          <a:bodyPr/>
          <a:lstStyle/>
          <a:p>
            <a:r>
              <a:rPr lang="en-US" sz="4000" dirty="0"/>
              <a:t>Other rules affected</a:t>
            </a:r>
            <a:br>
              <a:rPr lang="en-US" sz="4000" dirty="0"/>
            </a:br>
            <a:r>
              <a:rPr lang="en-US" sz="4000" dirty="0"/>
              <a:t>9-2-1, 9-4-1</a:t>
            </a:r>
            <a:r>
              <a:rPr lang="en-US" sz="4000" cap="none" dirty="0"/>
              <a:t>d </a:t>
            </a:r>
            <a:endParaRPr lang="en-US" sz="4000" dirty="0"/>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219201" y="1989139"/>
            <a:ext cx="10339754" cy="4338637"/>
          </a:xfrm>
        </p:spPr>
        <p:txBody>
          <a:bodyPr/>
          <a:lstStyle/>
          <a:p>
            <a:pPr marL="522288" lvl="1" indent="-457200">
              <a:buFont typeface="Wingdings" panose="05000000000000000000" pitchFamily="2" charset="2"/>
              <a:buChar char="§"/>
            </a:pPr>
            <a:r>
              <a:rPr lang="en-US" sz="3200" dirty="0"/>
              <a:t>Practice dives are </a:t>
            </a:r>
            <a:r>
              <a:rPr lang="en-US" sz="3200" strike="sngStrike" dirty="0">
                <a:solidFill>
                  <a:srgbClr val="FF0000"/>
                </a:solidFill>
              </a:rPr>
              <a:t>only</a:t>
            </a:r>
            <a:r>
              <a:rPr lang="en-US" sz="3200" dirty="0"/>
              <a:t> permitted during specified warm-up times </a:t>
            </a:r>
            <a:r>
              <a:rPr lang="en-US" sz="3200" strike="sngStrike" dirty="0">
                <a:solidFill>
                  <a:srgbClr val="FF0000"/>
                </a:solidFill>
              </a:rPr>
              <a:t>prior to each session</a:t>
            </a:r>
            <a:r>
              <a:rPr lang="en-US" sz="3200" dirty="0"/>
              <a:t>. </a:t>
            </a:r>
            <a:endParaRPr lang="en-US" sz="3200" b="1" dirty="0"/>
          </a:p>
          <a:p>
            <a:endParaRPr lang="en-US" sz="3200" b="1" dirty="0"/>
          </a:p>
          <a:p>
            <a:pPr marL="457200" lvl="1" indent="-457200">
              <a:buFont typeface="Wingdings" panose="05000000000000000000" pitchFamily="2" charset="2"/>
              <a:buChar char="§"/>
            </a:pPr>
            <a:r>
              <a:rPr lang="en-US" sz="3200" dirty="0"/>
              <a:t>In championship meets, the dives to be performed during each </a:t>
            </a:r>
            <a:r>
              <a:rPr lang="en-US" sz="3200" u="sng" dirty="0">
                <a:solidFill>
                  <a:srgbClr val="FF0000"/>
                </a:solidFill>
              </a:rPr>
              <a:t>session</a:t>
            </a:r>
            <a:r>
              <a:rPr lang="en-US" sz="3200" dirty="0"/>
              <a:t> of championship competition are as follows:</a:t>
            </a:r>
          </a:p>
          <a:p>
            <a:pPr marL="457200" lvl="1" indent="-457200">
              <a:buFont typeface="Wingdings" panose="05000000000000000000" pitchFamily="2" charset="2"/>
              <a:buChar char="§"/>
            </a:pPr>
            <a:endParaRPr lang="en-US" sz="3200" dirty="0"/>
          </a:p>
          <a:p>
            <a:pPr marL="457200" lvl="1" indent="-457200">
              <a:buFont typeface="Wingdings" panose="05000000000000000000" pitchFamily="2" charset="2"/>
              <a:buChar char="§"/>
            </a:pPr>
            <a:endParaRPr lang="en-US" sz="3200" dirty="0"/>
          </a:p>
          <a:p>
            <a:endParaRPr lang="en-US" sz="3200" dirty="0"/>
          </a:p>
          <a:p>
            <a:endParaRPr lang="en-US" sz="2400" b="1" dirty="0"/>
          </a:p>
          <a:p>
            <a:pPr marL="0" indent="0">
              <a:buNone/>
            </a:pPr>
            <a:endParaRPr lang="en-US" sz="24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2" name="Picture 1">
            <a:extLst>
              <a:ext uri="{FF2B5EF4-FFF2-40B4-BE49-F238E27FC236}">
                <a16:creationId xmlns:a16="http://schemas.microsoft.com/office/drawing/2014/main" xmlns="" id="{66A5D627-1FA8-49B7-B76E-8FB431CB5A4B}"/>
              </a:ext>
            </a:extLst>
          </p:cNvPr>
          <p:cNvPicPr>
            <a:picLocks noChangeAspect="1"/>
          </p:cNvPicPr>
          <p:nvPr/>
        </p:nvPicPr>
        <p:blipFill>
          <a:blip r:embed="rId4"/>
          <a:stretch>
            <a:fillRect/>
          </a:stretch>
        </p:blipFill>
        <p:spPr>
          <a:xfrm>
            <a:off x="1676400" y="4534536"/>
            <a:ext cx="9882555" cy="1595790"/>
          </a:xfrm>
          <a:prstGeom prst="rect">
            <a:avLst/>
          </a:prstGeom>
        </p:spPr>
      </p:pic>
    </p:spTree>
    <p:custDataLst>
      <p:tags r:id="rId1"/>
    </p:custDataLst>
    <p:extLst>
      <p:ext uri="{BB962C8B-B14F-4D97-AF65-F5344CB8AC3E}">
        <p14:creationId xmlns:p14="http://schemas.microsoft.com/office/powerpoint/2010/main" val="2288950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25463"/>
            <a:ext cx="10026649" cy="1204912"/>
          </a:xfrm>
        </p:spPr>
        <p:txBody>
          <a:bodyPr/>
          <a:lstStyle/>
          <a:p>
            <a:r>
              <a:rPr lang="en-US" sz="4000" dirty="0"/>
              <a:t>Other rules affected</a:t>
            </a:r>
            <a:br>
              <a:rPr lang="en-US" sz="4000" dirty="0"/>
            </a:br>
            <a:r>
              <a:rPr lang="en-US" sz="4000" dirty="0"/>
              <a:t>9-4-2, 9-4-4, 9-4-5</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940985" y="1989139"/>
            <a:ext cx="9617969" cy="4338637"/>
          </a:xfrm>
        </p:spPr>
        <p:txBody>
          <a:bodyPr/>
          <a:lstStyle/>
          <a:p>
            <a:r>
              <a:rPr lang="en-US" sz="2800" dirty="0"/>
              <a:t>The number of qualifiers for each </a:t>
            </a:r>
            <a:r>
              <a:rPr lang="en-US" sz="2800" u="sng" dirty="0">
                <a:solidFill>
                  <a:srgbClr val="FF0000"/>
                </a:solidFill>
              </a:rPr>
              <a:t>session</a:t>
            </a:r>
            <a:r>
              <a:rPr lang="en-US" sz="2800" dirty="0"/>
              <a:t> of competition is the predetermined number of divers with the cumulative highest score for all rounds of competition. </a:t>
            </a:r>
          </a:p>
          <a:p>
            <a:endParaRPr lang="en-US" sz="2800" b="1" dirty="0"/>
          </a:p>
          <a:p>
            <a:r>
              <a:rPr lang="en-US" sz="2800" dirty="0"/>
              <a:t>After the preliminary </a:t>
            </a:r>
            <a:r>
              <a:rPr lang="en-US" sz="2800" u="sng" dirty="0">
                <a:solidFill>
                  <a:srgbClr val="FF0000"/>
                </a:solidFill>
              </a:rPr>
              <a:t>session</a:t>
            </a:r>
            <a:r>
              <a:rPr lang="en-US" sz="2800" dirty="0"/>
              <a:t>, the number of qualifiers shall be four more than the number of places to be scored.</a:t>
            </a:r>
          </a:p>
          <a:p>
            <a:endParaRPr lang="en-US" sz="2800" b="1" dirty="0"/>
          </a:p>
          <a:p>
            <a:r>
              <a:rPr lang="en-US" sz="2800" dirty="0"/>
              <a:t>After the semifinal </a:t>
            </a:r>
            <a:r>
              <a:rPr lang="en-US" sz="2800" u="sng" dirty="0">
                <a:solidFill>
                  <a:srgbClr val="FF0000"/>
                </a:solidFill>
              </a:rPr>
              <a:t>session</a:t>
            </a:r>
            <a:r>
              <a:rPr lang="en-US" sz="2800" dirty="0"/>
              <a:t>, the number of qualifiers shall be equal to the number of places to be scored.</a:t>
            </a:r>
            <a:endParaRPr lang="en-US" sz="2800" b="1" dirty="0"/>
          </a:p>
          <a:p>
            <a:endParaRPr lang="en-US" sz="2400" b="1" dirty="0"/>
          </a:p>
          <a:p>
            <a:pPr marL="0" indent="0">
              <a:buNone/>
            </a:pPr>
            <a:endParaRPr lang="en-US" sz="24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2315901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494983"/>
            <a:ext cx="10026649" cy="1204912"/>
          </a:xfrm>
        </p:spPr>
        <p:txBody>
          <a:bodyPr/>
          <a:lstStyle/>
          <a:p>
            <a:r>
              <a:rPr lang="en-US" sz="4000" dirty="0"/>
              <a:t>uniforms</a:t>
            </a:r>
            <a:br>
              <a:rPr lang="en-US" sz="4000" dirty="0"/>
            </a:br>
            <a:r>
              <a:rPr lang="en-US" sz="4000" dirty="0"/>
              <a:t>3-3-3 note, 3-3-4</a:t>
            </a:r>
            <a:r>
              <a:rPr lang="en-US" sz="4000" cap="none" dirty="0"/>
              <a:t>c</a:t>
            </a:r>
            <a:endParaRPr lang="en-US" sz="4000" dirty="0"/>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532305" y="1989139"/>
            <a:ext cx="10292902" cy="4338637"/>
          </a:xfrm>
        </p:spPr>
        <p:txBody>
          <a:bodyPr/>
          <a:lstStyle/>
          <a:p>
            <a:r>
              <a:rPr lang="en-US" sz="3200" b="1" dirty="0"/>
              <a:t>NOTE:  </a:t>
            </a:r>
            <a:r>
              <a:rPr lang="en-US" sz="3200" dirty="0"/>
              <a:t>The FINA mark and/or individual barcode </a:t>
            </a:r>
            <a:r>
              <a:rPr lang="en-US" sz="3200" u="sng" dirty="0"/>
              <a:t>and/or the USA Swimming approved check-mark logo</a:t>
            </a:r>
            <a:r>
              <a:rPr lang="en-US" sz="3200" dirty="0"/>
              <a:t> on certain suits designating that the suit has been approved for FINA and/or USA Swimming competition is not considered to be a second manufacturer's logo nor a form of advertising. Such suits with a FINA marking </a:t>
            </a:r>
            <a:r>
              <a:rPr lang="en-US" sz="3200" u="sng" dirty="0"/>
              <a:t>and/or check-mark</a:t>
            </a:r>
            <a:r>
              <a:rPr lang="en-US" sz="3200" dirty="0"/>
              <a:t>, if otherwise legal, shall be legal for NFHS competition.</a:t>
            </a:r>
            <a:endParaRPr lang="en-US" sz="3200" b="1" dirty="0"/>
          </a:p>
          <a:p>
            <a:pPr marL="0" indent="0">
              <a:buNone/>
            </a:pPr>
            <a:endParaRPr lang="en-US" sz="3200" dirty="0"/>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4149504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25463"/>
            <a:ext cx="10026649" cy="1204912"/>
          </a:xfrm>
        </p:spPr>
        <p:txBody>
          <a:bodyPr/>
          <a:lstStyle/>
          <a:p>
            <a:r>
              <a:rPr lang="en-US" sz="4000" dirty="0"/>
              <a:t>uniforms</a:t>
            </a:r>
            <a:br>
              <a:rPr lang="en-US" sz="4000" dirty="0"/>
            </a:br>
            <a:r>
              <a:rPr lang="en-US" sz="4000" dirty="0"/>
              <a:t>3-3-3 note, 3-3-4</a:t>
            </a:r>
            <a:r>
              <a:rPr lang="en-US" sz="4000" cap="none" dirty="0"/>
              <a:t>c</a:t>
            </a:r>
            <a:endParaRPr lang="en-US" sz="4000" dirty="0"/>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295401" y="1989139"/>
            <a:ext cx="10263554" cy="4338637"/>
          </a:xfrm>
        </p:spPr>
        <p:txBody>
          <a:bodyPr/>
          <a:lstStyle/>
          <a:p>
            <a:pPr marL="0" indent="0">
              <a:buNone/>
            </a:pPr>
            <a:endParaRPr lang="en-US" sz="1000" dirty="0"/>
          </a:p>
          <a:p>
            <a:r>
              <a:rPr lang="en-US" sz="3600" dirty="0"/>
              <a:t>Suits with a FINA marking </a:t>
            </a:r>
            <a:br>
              <a:rPr lang="en-US" sz="3600" dirty="0"/>
            </a:br>
            <a:r>
              <a:rPr lang="en-US" sz="3600" u="sng" dirty="0"/>
              <a:t>and/or the USA Swimming </a:t>
            </a:r>
            <a:br>
              <a:rPr lang="en-US" sz="3600" u="sng" dirty="0"/>
            </a:br>
            <a:r>
              <a:rPr lang="en-US" sz="3600" u="sng" dirty="0"/>
              <a:t>approved check-mark logo,</a:t>
            </a:r>
            <a:r>
              <a:rPr lang="en-US" sz="3600" dirty="0"/>
              <a:t> </a:t>
            </a:r>
            <a:br>
              <a:rPr lang="en-US" sz="3600" dirty="0"/>
            </a:br>
            <a:r>
              <a:rPr lang="en-US" sz="3600" dirty="0"/>
              <a:t>if otherwise legal, </a:t>
            </a:r>
            <a:br>
              <a:rPr lang="en-US" sz="3600" dirty="0"/>
            </a:br>
            <a:r>
              <a:rPr lang="en-US" sz="3600" dirty="0"/>
              <a:t>shall be legal for NFHS </a:t>
            </a:r>
            <a:br>
              <a:rPr lang="en-US" sz="3600" dirty="0"/>
            </a:br>
            <a:r>
              <a:rPr lang="en-US" sz="3600" dirty="0"/>
              <a:t>competition.</a:t>
            </a:r>
          </a:p>
          <a:p>
            <a:pPr marL="0" indent="0">
              <a:buNone/>
            </a:pPr>
            <a:endParaRPr lang="en-US" sz="105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2" name="Picture 1">
            <a:extLst>
              <a:ext uri="{FF2B5EF4-FFF2-40B4-BE49-F238E27FC236}">
                <a16:creationId xmlns:a16="http://schemas.microsoft.com/office/drawing/2014/main" xmlns="" id="{D76A5A19-29D5-46AC-87C6-D304A3EE35FE}"/>
              </a:ext>
            </a:extLst>
          </p:cNvPr>
          <p:cNvPicPr>
            <a:picLocks noChangeAspect="1"/>
          </p:cNvPicPr>
          <p:nvPr/>
        </p:nvPicPr>
        <p:blipFill>
          <a:blip r:embed="rId4"/>
          <a:stretch>
            <a:fillRect/>
          </a:stretch>
        </p:blipFill>
        <p:spPr>
          <a:xfrm>
            <a:off x="7249169" y="2223851"/>
            <a:ext cx="3647430" cy="2744783"/>
          </a:xfrm>
          <a:prstGeom prst="rect">
            <a:avLst/>
          </a:prstGeom>
        </p:spPr>
      </p:pic>
    </p:spTree>
    <p:custDataLst>
      <p:tags r:id="rId1"/>
    </p:custDataLst>
    <p:extLst>
      <p:ext uri="{BB962C8B-B14F-4D97-AF65-F5344CB8AC3E}">
        <p14:creationId xmlns:p14="http://schemas.microsoft.com/office/powerpoint/2010/main" val="167346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30224"/>
            <a:ext cx="10026649" cy="1204912"/>
          </a:xfrm>
        </p:spPr>
        <p:txBody>
          <a:bodyPr/>
          <a:lstStyle/>
          <a:p>
            <a:r>
              <a:rPr lang="en-US" sz="4000" dirty="0"/>
              <a:t>Timing and judging</a:t>
            </a:r>
            <a:br>
              <a:rPr lang="en-US" sz="4000" dirty="0"/>
            </a:br>
            <a:r>
              <a:rPr lang="en-US" sz="4000" dirty="0"/>
              <a:t>6-3-2</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532307" y="1989139"/>
            <a:ext cx="10026648" cy="4338637"/>
          </a:xfrm>
        </p:spPr>
        <p:txBody>
          <a:bodyPr/>
          <a:lstStyle/>
          <a:p>
            <a:r>
              <a:rPr lang="en-US" sz="3600" dirty="0"/>
              <a:t>The official time is the time registered by touchpad, button(s) or stopwatch(es) when the swimmer completes the race. The order of finish shall be determined by integration of the official time for each lane.</a:t>
            </a:r>
          </a:p>
          <a:p>
            <a:endParaRPr lang="en-US" sz="3200" dirty="0"/>
          </a:p>
          <a:p>
            <a:pPr marL="0" indent="0">
              <a:buNone/>
            </a:pPr>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1874266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a:xfrm>
            <a:off x="1940985" y="530224"/>
            <a:ext cx="10026649" cy="1204912"/>
          </a:xfrm>
        </p:spPr>
        <p:txBody>
          <a:bodyPr/>
          <a:lstStyle/>
          <a:p>
            <a:r>
              <a:rPr lang="en-US" sz="4000" dirty="0"/>
              <a:t>Timing and judging</a:t>
            </a:r>
            <a:br>
              <a:rPr lang="en-US" sz="4000" dirty="0"/>
            </a:br>
            <a:r>
              <a:rPr lang="en-US" sz="4000" dirty="0"/>
              <a:t>6-3-4</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286359" y="1989139"/>
            <a:ext cx="10272595" cy="4338637"/>
          </a:xfrm>
        </p:spPr>
        <p:txBody>
          <a:bodyPr/>
          <a:lstStyle/>
          <a:p>
            <a:r>
              <a:rPr lang="en-US" sz="3600" dirty="0"/>
              <a:t>The backup system shall be operative for all races but shall be used only for lanes in which the automatic equipment malfunctions </a:t>
            </a:r>
          </a:p>
          <a:p>
            <a:pPr marL="0" indent="0">
              <a:buNone/>
            </a:pPr>
            <a:r>
              <a:rPr lang="en-US" sz="3600" dirty="0"/>
              <a:t>    or time is not properly </a:t>
            </a:r>
          </a:p>
          <a:p>
            <a:pPr marL="0" indent="0">
              <a:buNone/>
            </a:pPr>
            <a:r>
              <a:rPr lang="en-US" sz="3600" dirty="0"/>
              <a:t>    recorded. </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3" name="Picture 2" descr="A person standing in front of a crowd&#10;&#10;Description automatically generated">
            <a:extLst>
              <a:ext uri="{FF2B5EF4-FFF2-40B4-BE49-F238E27FC236}">
                <a16:creationId xmlns:a16="http://schemas.microsoft.com/office/drawing/2014/main" xmlns="" id="{A227874F-159B-4226-A284-5E107A233B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5265" y="3741340"/>
            <a:ext cx="3863689" cy="2586436"/>
          </a:xfrm>
          <a:prstGeom prst="rect">
            <a:avLst/>
          </a:prstGeom>
          <a:ln w="38100">
            <a:solidFill>
              <a:srgbClr val="00205B"/>
            </a:solidFill>
          </a:ln>
        </p:spPr>
      </p:pic>
    </p:spTree>
    <p:custDataLst>
      <p:tags r:id="rId1"/>
    </p:custDataLst>
    <p:extLst>
      <p:ext uri="{BB962C8B-B14F-4D97-AF65-F5344CB8AC3E}">
        <p14:creationId xmlns:p14="http://schemas.microsoft.com/office/powerpoint/2010/main" val="3099125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4000" dirty="0"/>
              <a:t>Diving contestants </a:t>
            </a:r>
            <a:br>
              <a:rPr lang="en-US" sz="4000" dirty="0"/>
            </a:br>
            <a:r>
              <a:rPr lang="en-US" sz="4000" dirty="0"/>
              <a:t>9-3-3</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945397" y="1989139"/>
            <a:ext cx="10616339" cy="4338637"/>
          </a:xfrm>
        </p:spPr>
        <p:txBody>
          <a:bodyPr/>
          <a:lstStyle/>
          <a:p>
            <a:r>
              <a:rPr lang="en-US" sz="3200" u="sng" dirty="0">
                <a:solidFill>
                  <a:srgbClr val="FF0000"/>
                </a:solidFill>
              </a:rPr>
              <a:t>Entries by Individuals</a:t>
            </a:r>
            <a:r>
              <a:rPr lang="en-US" sz="3200" b="1" dirty="0">
                <a:solidFill>
                  <a:srgbClr val="FF0000"/>
                </a:solidFill>
              </a:rPr>
              <a:t> </a:t>
            </a:r>
            <a:r>
              <a:rPr lang="en-US" sz="3200" b="1" dirty="0"/>
              <a:t>-</a:t>
            </a:r>
            <a:r>
              <a:rPr lang="en-US" sz="3200" dirty="0"/>
              <a:t> A diver officially becomes a participant when:</a:t>
            </a:r>
          </a:p>
          <a:p>
            <a:pPr marL="403225" indent="0">
              <a:buNone/>
            </a:pPr>
            <a:r>
              <a:rPr lang="en-US" sz="1000" dirty="0"/>
              <a:t> </a:t>
            </a:r>
            <a:r>
              <a:rPr lang="en-US" sz="3200" dirty="0"/>
              <a:t/>
            </a:r>
            <a:br>
              <a:rPr lang="en-US" sz="3200" dirty="0"/>
            </a:br>
            <a:r>
              <a:rPr lang="en-US" sz="3200" dirty="0"/>
              <a:t>a.  in championship meets, the official entry </a:t>
            </a:r>
            <a:r>
              <a:rPr lang="en-US" sz="3200" strike="sngStrike" dirty="0">
                <a:solidFill>
                  <a:srgbClr val="FF0000"/>
                </a:solidFill>
              </a:rPr>
              <a:t>card/scoresheet</a:t>
            </a:r>
            <a:br>
              <a:rPr lang="en-US" sz="3200" strike="sngStrike" dirty="0">
                <a:solidFill>
                  <a:srgbClr val="FF0000"/>
                </a:solidFill>
              </a:rPr>
            </a:br>
            <a:r>
              <a:rPr lang="en-US" sz="3200" dirty="0">
                <a:solidFill>
                  <a:srgbClr val="FF0000"/>
                </a:solidFill>
              </a:rPr>
              <a:t>     </a:t>
            </a:r>
            <a:r>
              <a:rPr lang="en-US" sz="3200" dirty="0"/>
              <a:t>bearing that diver's first and last name, event and school</a:t>
            </a:r>
            <a:br>
              <a:rPr lang="en-US" sz="3200" dirty="0"/>
            </a:br>
            <a:r>
              <a:rPr lang="en-US" sz="3200" dirty="0"/>
              <a:t>     affiliation is submitted </a:t>
            </a:r>
            <a:r>
              <a:rPr lang="en-US" sz="3200" u="sng" dirty="0">
                <a:solidFill>
                  <a:srgbClr val="FF0000"/>
                </a:solidFill>
              </a:rPr>
              <a:t>at the time and place specified by</a:t>
            </a:r>
            <a:r>
              <a:rPr lang="en-US" sz="3200" dirty="0"/>
              <a:t/>
            </a:r>
            <a:br>
              <a:rPr lang="en-US" sz="3200" dirty="0"/>
            </a:br>
            <a:r>
              <a:rPr lang="en-US" sz="3200" dirty="0"/>
              <a:t>     the meet manager;</a:t>
            </a:r>
            <a:br>
              <a:rPr lang="en-US" sz="3200" dirty="0"/>
            </a:br>
            <a:r>
              <a:rPr lang="en-US" dirty="0"/>
              <a:t> </a:t>
            </a:r>
            <a:endParaRPr lang="en-US" sz="1050" dirty="0"/>
          </a:p>
          <a:p>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4199001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4000" dirty="0"/>
              <a:t>Diving contestants </a:t>
            </a:r>
            <a:br>
              <a:rPr lang="en-US" sz="4000" dirty="0"/>
            </a:br>
            <a:r>
              <a:rPr lang="en-US" sz="4000" dirty="0"/>
              <a:t>9-3-5</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945397" y="1989139"/>
            <a:ext cx="10616339" cy="4338637"/>
          </a:xfrm>
        </p:spPr>
        <p:txBody>
          <a:bodyPr/>
          <a:lstStyle/>
          <a:p>
            <a:r>
              <a:rPr lang="en-US" sz="3200" u="sng" dirty="0">
                <a:solidFill>
                  <a:srgbClr val="FF0000"/>
                </a:solidFill>
              </a:rPr>
              <a:t>Diving Scoresheets</a:t>
            </a:r>
            <a:r>
              <a:rPr lang="en-US" sz="3200" b="1" i="1" dirty="0">
                <a:solidFill>
                  <a:srgbClr val="FF0000"/>
                </a:solidFill>
              </a:rPr>
              <a:t> </a:t>
            </a:r>
            <a:r>
              <a:rPr lang="en-US" sz="3200" b="1" i="1" dirty="0"/>
              <a:t>- </a:t>
            </a:r>
            <a:r>
              <a:rPr lang="en-US" sz="3200" dirty="0"/>
              <a:t>Each diver shall submit a diving scoresheet, signed by both the contestant and the coach on the lines provided for those signatures, which includes the number, written description, position, degree of difficulty (with the number and degree of difficulty of the voluntary dive(s) circled or otherwise clearly identified), and order in which the dives will be attempted for all levels of the competition, preliminaries through finals.  </a:t>
            </a:r>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3681549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2020 nfhs swimming and diving Major editorial CHANGES</a:t>
            </a:r>
          </a:p>
        </p:txBody>
      </p:sp>
    </p:spTree>
    <p:custDataLst>
      <p:tags r:id="rId1"/>
    </p:custDataLst>
    <p:extLst>
      <p:ext uri="{BB962C8B-B14F-4D97-AF65-F5344CB8AC3E}">
        <p14:creationId xmlns:p14="http://schemas.microsoft.com/office/powerpoint/2010/main" val="352716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sz="4000" dirty="0"/>
              <a:t>timers</a:t>
            </a:r>
            <a:br>
              <a:rPr lang="en-US" sz="4000" dirty="0"/>
            </a:br>
            <a:r>
              <a:rPr lang="en-US" sz="4000" dirty="0"/>
              <a:t>4-9-2</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p:txBody>
          <a:bodyPr/>
          <a:lstStyle/>
          <a:p>
            <a:r>
              <a:rPr lang="en-US" sz="3200" dirty="0"/>
              <a:t>A head lane timer shall determine if the swimmer has touched the finish </a:t>
            </a:r>
            <a:r>
              <a:rPr lang="en-US" sz="3200" dirty="0">
                <a:solidFill>
                  <a:srgbClr val="00205B"/>
                </a:solidFill>
              </a:rPr>
              <a:t>end</a:t>
            </a:r>
            <a:r>
              <a:rPr lang="en-US" sz="3200" dirty="0">
                <a:solidFill>
                  <a:srgbClr val="FF0000"/>
                </a:solidFill>
              </a:rPr>
              <a:t> </a:t>
            </a:r>
            <a:r>
              <a:rPr lang="en-US" sz="3200" strike="sngStrike" dirty="0">
                <a:solidFill>
                  <a:srgbClr val="FF0000"/>
                </a:solidFill>
              </a:rPr>
              <a:t>(or touchpad if automatic timing/judging equipment is used)</a:t>
            </a:r>
            <a:r>
              <a:rPr lang="en-US" sz="3200" dirty="0"/>
              <a:t> and, for the 500-yard/400-meter freestyle, shall keep a written tally of the number of laps completed by the swimmer in that lane.</a:t>
            </a:r>
          </a:p>
          <a:p>
            <a:endParaRPr lang="en-US" dirty="0"/>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1332831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57E8D1-9907-49DF-9A09-FDD2EA206A61}"/>
              </a:ext>
            </a:extLst>
          </p:cNvPr>
          <p:cNvSpPr>
            <a:spLocks noGrp="1"/>
          </p:cNvSpPr>
          <p:nvPr>
            <p:ph type="title"/>
          </p:nvPr>
        </p:nvSpPr>
        <p:spPr/>
        <p:txBody>
          <a:bodyPr/>
          <a:lstStyle/>
          <a:p>
            <a:r>
              <a:rPr lang="en-US" dirty="0"/>
              <a:t>Guidelines for officiating swimmers with  disabilities - appendix B</a:t>
            </a:r>
          </a:p>
        </p:txBody>
      </p:sp>
      <p:sp>
        <p:nvSpPr>
          <p:cNvPr id="3" name="Content Placeholder 2">
            <a:extLst>
              <a:ext uri="{FF2B5EF4-FFF2-40B4-BE49-F238E27FC236}">
                <a16:creationId xmlns:a16="http://schemas.microsoft.com/office/drawing/2014/main" xmlns="" id="{363F04DB-440F-48E5-A393-5F805F2E9607}"/>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xmlns="" id="{3313892D-2C00-464A-B804-A99AA4B55049}"/>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xmlns="" id="{676E7BCE-7BFE-4317-8004-057E5F50B7CF}"/>
              </a:ext>
            </a:extLst>
          </p:cNvPr>
          <p:cNvPicPr>
            <a:picLocks noChangeAspect="1"/>
          </p:cNvPicPr>
          <p:nvPr/>
        </p:nvPicPr>
        <p:blipFill>
          <a:blip r:embed="rId4"/>
          <a:stretch>
            <a:fillRect/>
          </a:stretch>
        </p:blipFill>
        <p:spPr>
          <a:xfrm>
            <a:off x="1940985" y="1989139"/>
            <a:ext cx="7290839" cy="4384073"/>
          </a:xfrm>
          <a:prstGeom prst="rect">
            <a:avLst/>
          </a:prstGeom>
        </p:spPr>
      </p:pic>
    </p:spTree>
    <p:custDataLst>
      <p:tags r:id="rId1"/>
    </p:custDataLst>
    <p:extLst>
      <p:ext uri="{BB962C8B-B14F-4D97-AF65-F5344CB8AC3E}">
        <p14:creationId xmlns:p14="http://schemas.microsoft.com/office/powerpoint/2010/main" val="3910141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94E85C-1064-492C-A63A-1F26096E3BE1}"/>
              </a:ext>
            </a:extLst>
          </p:cNvPr>
          <p:cNvSpPr>
            <a:spLocks noGrp="1"/>
          </p:cNvSpPr>
          <p:nvPr>
            <p:ph type="title"/>
          </p:nvPr>
        </p:nvSpPr>
        <p:spPr/>
        <p:txBody>
          <a:bodyPr/>
          <a:lstStyle/>
          <a:p>
            <a:r>
              <a:rPr lang="en-US" dirty="0"/>
              <a:t>Guidelines for officiating swimmers with  disabilities - appendix B</a:t>
            </a:r>
          </a:p>
        </p:txBody>
      </p:sp>
      <p:sp>
        <p:nvSpPr>
          <p:cNvPr id="4" name="Footer Placeholder 3">
            <a:extLst>
              <a:ext uri="{FF2B5EF4-FFF2-40B4-BE49-F238E27FC236}">
                <a16:creationId xmlns:a16="http://schemas.microsoft.com/office/drawing/2014/main" xmlns="" id="{E6A401D2-F02E-412D-AE54-8D96B27CB413}"/>
              </a:ext>
            </a:extLst>
          </p:cNvPr>
          <p:cNvSpPr>
            <a:spLocks noGrp="1"/>
          </p:cNvSpPr>
          <p:nvPr>
            <p:ph type="ftr" sz="quarter" idx="11"/>
          </p:nvPr>
        </p:nvSpPr>
        <p:spPr/>
        <p:txBody>
          <a:bodyPr/>
          <a:lstStyle/>
          <a:p>
            <a:pPr>
              <a:defRPr/>
            </a:pPr>
            <a:r>
              <a:rPr lang="en-US"/>
              <a:t>www.nfhs.org</a:t>
            </a:r>
          </a:p>
        </p:txBody>
      </p:sp>
      <p:sp>
        <p:nvSpPr>
          <p:cNvPr id="5" name="Content Placeholder 4">
            <a:extLst>
              <a:ext uri="{FF2B5EF4-FFF2-40B4-BE49-F238E27FC236}">
                <a16:creationId xmlns:a16="http://schemas.microsoft.com/office/drawing/2014/main" xmlns="" id="{8CD10848-0B42-4678-A92A-4AA3517A9AD1}"/>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xmlns="" id="{3D450F29-5E02-4608-A00A-FD36F21CF431}"/>
              </a:ext>
            </a:extLst>
          </p:cNvPr>
          <p:cNvPicPr>
            <a:picLocks noChangeAspect="1"/>
          </p:cNvPicPr>
          <p:nvPr/>
        </p:nvPicPr>
        <p:blipFill>
          <a:blip r:embed="rId4"/>
          <a:stretch>
            <a:fillRect/>
          </a:stretch>
        </p:blipFill>
        <p:spPr>
          <a:xfrm>
            <a:off x="1678337" y="2070882"/>
            <a:ext cx="8835325" cy="4256894"/>
          </a:xfrm>
          <a:prstGeom prst="rect">
            <a:avLst/>
          </a:prstGeom>
        </p:spPr>
      </p:pic>
    </p:spTree>
    <p:custDataLst>
      <p:tags r:id="rId1"/>
    </p:custDataLst>
    <p:extLst>
      <p:ext uri="{BB962C8B-B14F-4D97-AF65-F5344CB8AC3E}">
        <p14:creationId xmlns:p14="http://schemas.microsoft.com/office/powerpoint/2010/main" val="3384407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2020 nfhs swimming and diving points of emphasis</a:t>
            </a:r>
          </a:p>
        </p:txBody>
      </p:sp>
    </p:spTree>
    <p:extLst>
      <p:ext uri="{BB962C8B-B14F-4D97-AF65-F5344CB8AC3E}">
        <p14:creationId xmlns:p14="http://schemas.microsoft.com/office/powerpoint/2010/main" val="1302151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p:txBody>
          <a:bodyPr/>
          <a:lstStyle/>
          <a:p>
            <a:r>
              <a:rPr lang="en-US" sz="4000" dirty="0">
                <a:solidFill>
                  <a:schemeClr val="tx1"/>
                </a:solidFill>
              </a:rPr>
              <a:t>Communication between the Referee and Table</a:t>
            </a:r>
            <a:endParaRPr lang="en-US" dirty="0"/>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dirty="0"/>
              <a:t>Referee must establish a line of communication with timing system operator and meet management software operator.</a:t>
            </a:r>
            <a:br>
              <a:rPr lang="en-US" dirty="0"/>
            </a:br>
            <a:endParaRPr lang="en-US" dirty="0"/>
          </a:p>
          <a:p>
            <a:pPr marL="458788" indent="-457200"/>
            <a:r>
              <a:rPr lang="en-US" dirty="0"/>
              <a:t>Meet prior to the contest to discuss responsibilities:</a:t>
            </a:r>
          </a:p>
          <a:p>
            <a:pPr marL="914400" indent="-457200">
              <a:buFont typeface="Arial" panose="020B0604020202020204" pitchFamily="34" charset="0"/>
              <a:buChar char="•"/>
            </a:pPr>
            <a:r>
              <a:rPr lang="en-US" dirty="0"/>
              <a:t>starts and finishes;</a:t>
            </a:r>
          </a:p>
          <a:p>
            <a:pPr marL="914400" indent="-457200">
              <a:buFont typeface="Arial" panose="020B0604020202020204" pitchFamily="34" charset="0"/>
              <a:buChar char="•"/>
            </a:pPr>
            <a:r>
              <a:rPr lang="en-US" dirty="0"/>
              <a:t>number of laps completed;</a:t>
            </a:r>
          </a:p>
          <a:p>
            <a:pPr marL="914400" indent="-457200">
              <a:buFont typeface="Arial" panose="020B0604020202020204" pitchFamily="34" charset="0"/>
              <a:buChar char="•"/>
            </a:pPr>
            <a:r>
              <a:rPr lang="en-US" dirty="0"/>
              <a:t>entry limits;</a:t>
            </a:r>
          </a:p>
          <a:p>
            <a:pPr marL="914400" indent="-457200">
              <a:buFont typeface="Arial" panose="020B0604020202020204" pitchFamily="34" charset="0"/>
              <a:buChar char="•"/>
            </a:pPr>
            <a:r>
              <a:rPr lang="en-US" dirty="0"/>
              <a:t>discrepancies between touchpad and backup times;</a:t>
            </a:r>
          </a:p>
          <a:p>
            <a:pPr marL="914400" indent="-457200">
              <a:buFont typeface="Arial" panose="020B0604020202020204" pitchFamily="34" charset="0"/>
              <a:buChar char="•"/>
            </a:pPr>
            <a:r>
              <a:rPr lang="en-US" dirty="0"/>
              <a:t>Order of finish.</a:t>
            </a:r>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4022061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a:xfrm>
            <a:off x="1940985" y="754743"/>
            <a:ext cx="10026649" cy="975632"/>
          </a:xfrm>
        </p:spPr>
        <p:txBody>
          <a:bodyPr/>
          <a:lstStyle/>
          <a:p>
            <a:r>
              <a:rPr lang="en-US" dirty="0"/>
              <a:t>Establishing the Official Time</a:t>
            </a:r>
            <a:br>
              <a:rPr lang="en-US" dirty="0"/>
            </a:br>
            <a:endParaRPr lang="en-US" dirty="0"/>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dirty="0"/>
              <a:t>Legal finish - when first point of contact is:</a:t>
            </a:r>
          </a:p>
          <a:p>
            <a:pPr marL="0" indent="0">
              <a:buNone/>
            </a:pPr>
            <a:endParaRPr lang="en-US" sz="1000" dirty="0"/>
          </a:p>
          <a:p>
            <a:pPr lvl="1"/>
            <a:r>
              <a:rPr lang="en-US" dirty="0"/>
              <a:t>Touchpad - that time shall be official;</a:t>
            </a:r>
          </a:p>
          <a:p>
            <a:pPr marL="457200" lvl="1" indent="0">
              <a:buNone/>
            </a:pPr>
            <a:endParaRPr lang="en-US" sz="1000" dirty="0"/>
          </a:p>
          <a:p>
            <a:pPr lvl="1"/>
            <a:r>
              <a:rPr lang="en-US" dirty="0"/>
              <a:t>Touchpad but a malfunction is determined - integrate backup time with results from other lanes;</a:t>
            </a:r>
          </a:p>
          <a:p>
            <a:pPr marL="457200" lvl="1" indent="0">
              <a:buNone/>
            </a:pPr>
            <a:endParaRPr lang="en-US" sz="1000" dirty="0"/>
          </a:p>
          <a:p>
            <a:pPr lvl="1"/>
            <a:r>
              <a:rPr lang="en-US" dirty="0"/>
              <a:t>End wall – utilize backup system and other available data points to verify backup system is accurate (order of finish, times in other lanes, etc.).</a:t>
            </a:r>
          </a:p>
          <a:p>
            <a:pPr marL="457200" lvl="1" indent="0">
              <a:buNone/>
            </a:pPr>
            <a:endParaRPr lang="en-US" dirty="0"/>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125608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a:xfrm>
            <a:off x="1940985" y="725713"/>
            <a:ext cx="10026649" cy="1004661"/>
          </a:xfrm>
        </p:spPr>
        <p:txBody>
          <a:bodyPr/>
          <a:lstStyle/>
          <a:p>
            <a:r>
              <a:rPr lang="en-US" dirty="0"/>
              <a:t>Diving Entries</a:t>
            </a:r>
            <a:br>
              <a:rPr lang="en-US" dirty="0"/>
            </a:br>
            <a:endParaRPr lang="en-US" dirty="0"/>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sz="3200" dirty="0"/>
              <a:t>Two-step process for a</a:t>
            </a:r>
          </a:p>
          <a:p>
            <a:pPr marL="0" indent="0">
              <a:buNone/>
            </a:pPr>
            <a:r>
              <a:rPr lang="en-US" sz="3200" dirty="0"/>
              <a:t>    championship meet:</a:t>
            </a:r>
          </a:p>
          <a:p>
            <a:endParaRPr lang="en-US" sz="1000" dirty="0"/>
          </a:p>
          <a:p>
            <a:pPr marL="457200" lvl="1" indent="0">
              <a:buNone/>
            </a:pPr>
            <a:r>
              <a:rPr lang="en-US" sz="3200" dirty="0"/>
              <a:t>1.	Entry as diving participant</a:t>
            </a:r>
          </a:p>
          <a:p>
            <a:pPr lvl="1"/>
            <a:endParaRPr lang="en-US" sz="1000" dirty="0"/>
          </a:p>
          <a:p>
            <a:pPr marL="457200" lvl="1" indent="0">
              <a:buNone/>
            </a:pPr>
            <a:r>
              <a:rPr lang="en-US" sz="3200" dirty="0"/>
              <a:t>2.	Submission of scoresheet</a:t>
            </a:r>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pic>
        <p:nvPicPr>
          <p:cNvPr id="10" name="Picture 9" descr="A person riding a wave pool&#10;&#10;Description automatically generated">
            <a:extLst>
              <a:ext uri="{FF2B5EF4-FFF2-40B4-BE49-F238E27FC236}">
                <a16:creationId xmlns:a16="http://schemas.microsoft.com/office/drawing/2014/main" xmlns="" id="{F639F2D6-46F4-4111-95F5-5BCA6C3576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68701" y="2746504"/>
            <a:ext cx="3749050" cy="2499366"/>
          </a:xfrm>
          <a:prstGeom prst="rect">
            <a:avLst/>
          </a:prstGeom>
          <a:ln w="38100">
            <a:solidFill>
              <a:srgbClr val="00205B"/>
            </a:solidFill>
          </a:ln>
        </p:spPr>
      </p:pic>
    </p:spTree>
    <p:custDataLst>
      <p:tags r:id="rId1"/>
    </p:custDataLst>
    <p:extLst>
      <p:ext uri="{BB962C8B-B14F-4D97-AF65-F5344CB8AC3E}">
        <p14:creationId xmlns:p14="http://schemas.microsoft.com/office/powerpoint/2010/main" val="3335378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8142B-A37F-47C1-9DF7-6B8F6C2EE2B2}"/>
              </a:ext>
            </a:extLst>
          </p:cNvPr>
          <p:cNvSpPr>
            <a:spLocks noGrp="1"/>
          </p:cNvSpPr>
          <p:nvPr>
            <p:ph type="title"/>
          </p:nvPr>
        </p:nvSpPr>
        <p:spPr>
          <a:xfrm>
            <a:off x="1940985" y="899885"/>
            <a:ext cx="10026649" cy="830489"/>
          </a:xfrm>
        </p:spPr>
        <p:txBody>
          <a:bodyPr/>
          <a:lstStyle/>
          <a:p>
            <a:r>
              <a:rPr lang="en-US" dirty="0"/>
              <a:t>Signals for Officiating Swimmers with Disabilities </a:t>
            </a:r>
            <a:br>
              <a:rPr lang="en-US" dirty="0"/>
            </a:br>
            <a:endParaRPr lang="en-US" dirty="0"/>
          </a:p>
        </p:txBody>
      </p:sp>
      <p:sp>
        <p:nvSpPr>
          <p:cNvPr id="3" name="Content Placeholder 2">
            <a:extLst>
              <a:ext uri="{FF2B5EF4-FFF2-40B4-BE49-F238E27FC236}">
                <a16:creationId xmlns:a16="http://schemas.microsoft.com/office/drawing/2014/main" xmlns="" id="{0665B27B-DE24-4BA6-86A3-3F7FE22BCE93}"/>
              </a:ext>
            </a:extLst>
          </p:cNvPr>
          <p:cNvSpPr>
            <a:spLocks noGrp="1"/>
          </p:cNvSpPr>
          <p:nvPr>
            <p:ph idx="1"/>
          </p:nvPr>
        </p:nvSpPr>
        <p:spPr/>
        <p:txBody>
          <a:bodyPr/>
          <a:lstStyle/>
          <a:p>
            <a:r>
              <a:rPr lang="en-US" sz="3200" dirty="0"/>
              <a:t>Updated images of official signals;</a:t>
            </a:r>
            <a:br>
              <a:rPr lang="en-US" sz="3200" dirty="0"/>
            </a:br>
            <a:r>
              <a:rPr lang="en-US" sz="1000" dirty="0"/>
              <a:t> </a:t>
            </a:r>
            <a:endParaRPr lang="en-US" sz="3200" dirty="0"/>
          </a:p>
          <a:p>
            <a:r>
              <a:rPr lang="en-US" sz="3200" dirty="0"/>
              <a:t>Specific accommodations for visually and hearing impaired;</a:t>
            </a:r>
          </a:p>
          <a:p>
            <a:endParaRPr lang="en-US" sz="1000" dirty="0"/>
          </a:p>
          <a:p>
            <a:r>
              <a:rPr lang="en-US" sz="3200" dirty="0"/>
              <a:t>State associations may establish official training;</a:t>
            </a:r>
          </a:p>
          <a:p>
            <a:endParaRPr lang="en-US" sz="1000" dirty="0"/>
          </a:p>
          <a:p>
            <a:r>
              <a:rPr lang="en-US" sz="3200" dirty="0"/>
              <a:t>Accommodation questions can be addressed with NFHS.</a:t>
            </a:r>
          </a:p>
          <a:p>
            <a:endParaRPr lang="en-US" dirty="0"/>
          </a:p>
        </p:txBody>
      </p:sp>
      <p:sp>
        <p:nvSpPr>
          <p:cNvPr id="4" name="Footer Placeholder 3">
            <a:extLst>
              <a:ext uri="{FF2B5EF4-FFF2-40B4-BE49-F238E27FC236}">
                <a16:creationId xmlns:a16="http://schemas.microsoft.com/office/drawing/2014/main" xmlns="" id="{9ECB4A4D-BC79-4C40-AA1D-137596E29F4D}"/>
              </a:ext>
            </a:extLst>
          </p:cNvPr>
          <p:cNvSpPr>
            <a:spLocks noGrp="1"/>
          </p:cNvSpPr>
          <p:nvPr>
            <p:ph type="ftr" sz="quarter" idx="11"/>
          </p:nvPr>
        </p:nvSpPr>
        <p:spPr/>
        <p:txBody>
          <a:bodyPr/>
          <a:lstStyle/>
          <a:p>
            <a:pPr>
              <a:defRPr/>
            </a:pPr>
            <a:r>
              <a:rPr lang="en-US"/>
              <a:t>www.nfhs.org</a:t>
            </a:r>
          </a:p>
        </p:txBody>
      </p:sp>
    </p:spTree>
    <p:custDataLst>
      <p:tags r:id="rId1"/>
    </p:custDataLst>
    <p:extLst>
      <p:ext uri="{BB962C8B-B14F-4D97-AF65-F5344CB8AC3E}">
        <p14:creationId xmlns:p14="http://schemas.microsoft.com/office/powerpoint/2010/main" val="2620401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F593C42-8B19-450F-BFA5-EF622A0EA588}"/>
              </a:ext>
            </a:extLst>
          </p:cNvPr>
          <p:cNvSpPr>
            <a:spLocks noGrp="1"/>
          </p:cNvSpPr>
          <p:nvPr>
            <p:ph type="title"/>
          </p:nvPr>
        </p:nvSpPr>
        <p:spPr/>
        <p:txBody>
          <a:bodyPr/>
          <a:lstStyle/>
          <a:p>
            <a:r>
              <a:rPr lang="en-US" dirty="0"/>
              <a:t>NFHS OFFICIALS Education </a:t>
            </a:r>
          </a:p>
        </p:txBody>
      </p:sp>
    </p:spTree>
    <p:extLst>
      <p:ext uri="{BB962C8B-B14F-4D97-AF65-F5344CB8AC3E}">
        <p14:creationId xmlns:p14="http://schemas.microsoft.com/office/powerpoint/2010/main" val="1178553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ewspaper, sign&#10;&#10;Description automatically generated">
            <a:extLst>
              <a:ext uri="{FF2B5EF4-FFF2-40B4-BE49-F238E27FC236}">
                <a16:creationId xmlns:a16="http://schemas.microsoft.com/office/drawing/2014/main" xmlns="" id="{8853547E-E790-4047-9381-7FE0BE0FED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654891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21055776-348E-44A0-893F-A9ABF2885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43" b="24574"/>
          <a:stretch/>
        </p:blipFill>
        <p:spPr bwMode="auto">
          <a:xfrm>
            <a:off x="0" y="2"/>
            <a:ext cx="12192000" cy="3623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7" name="Rectangle 7">
            <a:extLst>
              <a:ext uri="{FF2B5EF4-FFF2-40B4-BE49-F238E27FC236}">
                <a16:creationId xmlns:a16="http://schemas.microsoft.com/office/drawing/2014/main" xmlns="" id="{5EDA05F9-D704-4E1B-AB85-236DE943EAFE}"/>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8" name="Text Box 10">
            <a:extLst>
              <a:ext uri="{FF2B5EF4-FFF2-40B4-BE49-F238E27FC236}">
                <a16:creationId xmlns:a16="http://schemas.microsoft.com/office/drawing/2014/main" xmlns="" id="{BCAD9964-1744-4E14-8D2D-4FDDC229301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latin typeface="+mj-lt"/>
              </a:rPr>
              <a:t>Officiating Swimming &amp; Diving</a:t>
            </a:r>
            <a:endParaRPr lang="en-US" sz="4400" b="1" kern="1400" dirty="0">
              <a:solidFill>
                <a:srgbClr val="0000CC"/>
              </a:solidFill>
              <a:latin typeface="Titillium" panose="00000500000000000000" pitchFamily="50" charset="0"/>
            </a:endParaRPr>
          </a:p>
        </p:txBody>
      </p:sp>
      <p:sp>
        <p:nvSpPr>
          <p:cNvPr id="19" name="Text Box 13">
            <a:extLst>
              <a:ext uri="{FF2B5EF4-FFF2-40B4-BE49-F238E27FC236}">
                <a16:creationId xmlns:a16="http://schemas.microsoft.com/office/drawing/2014/main" xmlns="" id="{2CF57C84-65CF-4186-AC80-D5D4E208AA02}"/>
              </a:ext>
            </a:extLst>
          </p:cNvPr>
          <p:cNvSpPr txBox="1">
            <a:spLocks noChangeArrowheads="1"/>
          </p:cNvSpPr>
          <p:nvPr/>
        </p:nvSpPr>
        <p:spPr bwMode="auto">
          <a:xfrm>
            <a:off x="7353283" y="4145858"/>
            <a:ext cx="4168906" cy="18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Elements of Professional Development </a:t>
            </a:r>
          </a:p>
          <a:p>
            <a:pPr marL="285750" indent="-137160">
              <a:lnSpc>
                <a:spcPct val="119000"/>
              </a:lnSpc>
              <a:spcAft>
                <a:spcPts val="300"/>
              </a:spcAft>
              <a:buFontTx/>
              <a:buChar char="-"/>
            </a:pPr>
            <a:r>
              <a:rPr lang="en-US" sz="1600" kern="1400" dirty="0">
                <a:solidFill>
                  <a:srgbClr val="003798"/>
                </a:solidFill>
                <a:latin typeface="+mj-lt"/>
              </a:rPr>
              <a:t>Officiating Swimming </a:t>
            </a:r>
          </a:p>
          <a:p>
            <a:pPr marL="285750" indent="-137160">
              <a:lnSpc>
                <a:spcPct val="119000"/>
              </a:lnSpc>
              <a:spcAft>
                <a:spcPts val="300"/>
              </a:spcAft>
              <a:buFontTx/>
              <a:buChar char="-"/>
            </a:pPr>
            <a:r>
              <a:rPr lang="en-US" sz="1600" kern="1400" dirty="0">
                <a:solidFill>
                  <a:srgbClr val="003798"/>
                </a:solidFill>
                <a:latin typeface="+mj-lt"/>
              </a:rPr>
              <a:t>Officiating Diving </a:t>
            </a:r>
          </a:p>
          <a:p>
            <a:pPr marL="285750" indent="-137160">
              <a:lnSpc>
                <a:spcPct val="119000"/>
              </a:lnSpc>
              <a:spcAft>
                <a:spcPts val="300"/>
              </a:spcAft>
              <a:buFontTx/>
              <a:buChar char="-"/>
            </a:pPr>
            <a:r>
              <a:rPr lang="en-US" sz="1600" kern="1400" dirty="0">
                <a:solidFill>
                  <a:srgbClr val="003798"/>
                </a:solidFill>
                <a:latin typeface="+mj-lt"/>
              </a:rPr>
              <a:t>Judging Practicum </a:t>
            </a:r>
            <a:endParaRPr lang="en-US" altLang="en-US" sz="1400" kern="1400" dirty="0">
              <a:solidFill>
                <a:srgbClr val="003798"/>
              </a:solidFill>
            </a:endParaRPr>
          </a:p>
          <a:p>
            <a:pPr marL="285750" indent="-137160">
              <a:lnSpc>
                <a:spcPct val="119000"/>
              </a:lnSpc>
              <a:spcAft>
                <a:spcPts val="300"/>
              </a:spcAft>
              <a:buFont typeface="Titillium" panose="00000500000000000000" pitchFamily="50" charset="0"/>
              <a:buChar char="-"/>
            </a:pPr>
            <a:endParaRPr lang="en-US" sz="1600" kern="1400" dirty="0">
              <a:solidFill>
                <a:srgbClr val="000000"/>
              </a:solidFill>
              <a:latin typeface="+mj-lt"/>
            </a:endParaRPr>
          </a:p>
        </p:txBody>
      </p:sp>
      <p:sp>
        <p:nvSpPr>
          <p:cNvPr id="22" name="Text Box 13">
            <a:extLst>
              <a:ext uri="{FF2B5EF4-FFF2-40B4-BE49-F238E27FC236}">
                <a16:creationId xmlns:a16="http://schemas.microsoft.com/office/drawing/2014/main" xmlns="" id="{599C34E3-D334-466D-87B2-FA1C74C3F223}"/>
              </a:ext>
            </a:extLst>
          </p:cNvPr>
          <p:cNvSpPr txBox="1">
            <a:spLocks noChangeArrowheads="1"/>
          </p:cNvSpPr>
          <p:nvPr/>
        </p:nvSpPr>
        <p:spPr bwMode="auto">
          <a:xfrm>
            <a:off x="1708558" y="4138459"/>
            <a:ext cx="4105276" cy="253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Understand the roles of professionalism, rules knowledge, and communication and how they help ensure a fair meet. </a:t>
            </a:r>
          </a:p>
          <a:p>
            <a:pPr marL="285750" indent="-137160">
              <a:lnSpc>
                <a:spcPct val="119000"/>
              </a:lnSpc>
              <a:spcAft>
                <a:spcPts val="300"/>
              </a:spcAft>
              <a:buFontTx/>
              <a:buChar char="-"/>
            </a:pPr>
            <a:r>
              <a:rPr lang="en-US" sz="1600" kern="1400" dirty="0">
                <a:solidFill>
                  <a:srgbClr val="003798"/>
                </a:solidFill>
                <a:latin typeface="+mj-lt"/>
              </a:rPr>
              <a:t>Know how to consistently identify swimming violations in each type of event. </a:t>
            </a:r>
          </a:p>
          <a:p>
            <a:pPr marL="285750" indent="-137160">
              <a:lnSpc>
                <a:spcPct val="119000"/>
              </a:lnSpc>
              <a:spcAft>
                <a:spcPts val="300"/>
              </a:spcAft>
              <a:buFontTx/>
              <a:buChar char="-"/>
            </a:pPr>
            <a:r>
              <a:rPr lang="en-US" sz="1600" kern="1400" dirty="0">
                <a:solidFill>
                  <a:srgbClr val="003798"/>
                </a:solidFill>
                <a:latin typeface="+mj-lt"/>
              </a:rPr>
              <a:t>Learn the elements of a proper dive and how to score dives appropriately.</a:t>
            </a:r>
          </a:p>
        </p:txBody>
      </p:sp>
      <p:pic>
        <p:nvPicPr>
          <p:cNvPr id="23" name="Picture 22">
            <a:extLst>
              <a:ext uri="{FF2B5EF4-FFF2-40B4-BE49-F238E27FC236}">
                <a16:creationId xmlns:a16="http://schemas.microsoft.com/office/drawing/2014/main" xmlns="" id="{6CBF27C6-35E5-4635-B2C7-6629D6F2AF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6067" y="1235172"/>
            <a:ext cx="828524" cy="1209645"/>
          </a:xfrm>
          <a:prstGeom prst="rect">
            <a:avLst/>
          </a:prstGeom>
        </p:spPr>
      </p:pic>
      <p:pic>
        <p:nvPicPr>
          <p:cNvPr id="24" name="Picture 23">
            <a:extLst>
              <a:ext uri="{FF2B5EF4-FFF2-40B4-BE49-F238E27FC236}">
                <a16:creationId xmlns:a16="http://schemas.microsoft.com/office/drawing/2014/main" xmlns="" id="{B48297EF-4141-4131-B81D-61A43B3C0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7315" y="1206009"/>
            <a:ext cx="1394210" cy="1173731"/>
          </a:xfrm>
          <a:prstGeom prst="rect">
            <a:avLst/>
          </a:prstGeom>
        </p:spPr>
      </p:pic>
      <p:pic>
        <p:nvPicPr>
          <p:cNvPr id="25" name="Picture 24">
            <a:extLst>
              <a:ext uri="{FF2B5EF4-FFF2-40B4-BE49-F238E27FC236}">
                <a16:creationId xmlns:a16="http://schemas.microsoft.com/office/drawing/2014/main" xmlns="" id="{9C44F031-B2F4-4F14-8FB4-C1F699F6B1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8266" y="1389357"/>
            <a:ext cx="1207173" cy="937610"/>
          </a:xfrm>
          <a:prstGeom prst="rect">
            <a:avLst/>
          </a:prstGeom>
        </p:spPr>
      </p:pic>
      <p:sp>
        <p:nvSpPr>
          <p:cNvPr id="26" name="TextBox 25">
            <a:extLst>
              <a:ext uri="{FF2B5EF4-FFF2-40B4-BE49-F238E27FC236}">
                <a16:creationId xmlns:a16="http://schemas.microsoft.com/office/drawing/2014/main" xmlns="" id="{231BCF2E-FDFA-45ED-8411-2DEA151BC8C3}"/>
              </a:ext>
            </a:extLst>
          </p:cNvPr>
          <p:cNvSpPr txBox="1"/>
          <p:nvPr/>
        </p:nvSpPr>
        <p:spPr>
          <a:xfrm>
            <a:off x="6474972" y="6065897"/>
            <a:ext cx="4960373" cy="626838"/>
          </a:xfrm>
          <a:prstGeom prst="rect">
            <a:avLst/>
          </a:prstGeom>
          <a:noFill/>
        </p:spPr>
        <p:txBody>
          <a:bodyPr wrap="square" rtlCol="0">
            <a:spAutoFit/>
          </a:bodyPr>
          <a:lstStyle/>
          <a:p>
            <a:pPr marL="148590" algn="r">
              <a:lnSpc>
                <a:spcPct val="119000"/>
              </a:lnSpc>
              <a:spcAft>
                <a:spcPts val="300"/>
              </a:spcAft>
            </a:pPr>
            <a:r>
              <a:rPr lang="en-US" sz="1400" i="1" kern="1400" dirty="0">
                <a:solidFill>
                  <a:srgbClr val="003798"/>
                </a:solidFill>
                <a:latin typeface="+mj-lt"/>
              </a:rPr>
              <a:t>Unlimited access to course for 1 year from the date of purchase</a:t>
            </a:r>
          </a:p>
          <a:p>
            <a:pPr marL="148590" algn="r">
              <a:lnSpc>
                <a:spcPct val="119000"/>
              </a:lnSpc>
              <a:spcAft>
                <a:spcPts val="300"/>
              </a:spcAft>
            </a:pPr>
            <a:r>
              <a:rPr lang="en-US" sz="1400" i="1" kern="1400" dirty="0">
                <a:solidFill>
                  <a:srgbClr val="003798"/>
                </a:solidFill>
                <a:latin typeface="+mj-lt"/>
              </a:rPr>
              <a:t>Approved by NFHS for 3 course clock hours </a:t>
            </a:r>
          </a:p>
        </p:txBody>
      </p:sp>
      <p:sp>
        <p:nvSpPr>
          <p:cNvPr id="14" name="Text Box 14">
            <a:extLst>
              <a:ext uri="{FF2B5EF4-FFF2-40B4-BE49-F238E27FC236}">
                <a16:creationId xmlns:a16="http://schemas.microsoft.com/office/drawing/2014/main" xmlns="" id="{E74B1B18-B74B-46D0-B4EA-C5FD9D3A06A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5" name="Text Box 14">
            <a:extLst>
              <a:ext uri="{FF2B5EF4-FFF2-40B4-BE49-F238E27FC236}">
                <a16:creationId xmlns:a16="http://schemas.microsoft.com/office/drawing/2014/main" xmlns="" id="{38F1BE48-44BD-42E9-AB09-C5FD23DA99FF}"/>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Tree>
    <p:extLst>
      <p:ext uri="{BB962C8B-B14F-4D97-AF65-F5344CB8AC3E}">
        <p14:creationId xmlns:p14="http://schemas.microsoft.com/office/powerpoint/2010/main" val="3137403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71BDAA5-1B95-4664-8D0C-B1BA05675F73}"/>
              </a:ext>
            </a:extLst>
          </p:cNvPr>
          <p:cNvSpPr>
            <a:spLocks noGrp="1"/>
          </p:cNvSpPr>
          <p:nvPr>
            <p:ph type="title"/>
          </p:nvPr>
        </p:nvSpPr>
        <p:spPr/>
        <p:txBody>
          <a:bodyPr/>
          <a:lstStyle/>
          <a:p>
            <a:r>
              <a:rPr lang="en-US" dirty="0"/>
              <a:t>NFHS Center for Officials Services (COS)</a:t>
            </a:r>
          </a:p>
        </p:txBody>
      </p:sp>
      <p:pic>
        <p:nvPicPr>
          <p:cNvPr id="6" name="Picture 5">
            <a:extLst>
              <a:ext uri="{FF2B5EF4-FFF2-40B4-BE49-F238E27FC236}">
                <a16:creationId xmlns:a16="http://schemas.microsoft.com/office/drawing/2014/main" xmlns="" id="{DC3C3C87-B27A-4FD5-A74C-90E761512113}"/>
              </a:ext>
            </a:extLst>
          </p:cNvPr>
          <p:cNvPicPr>
            <a:picLocks noChangeAspect="1"/>
          </p:cNvPicPr>
          <p:nvPr/>
        </p:nvPicPr>
        <p:blipFill rotWithShape="1">
          <a:blip r:embed="rId3">
            <a:extLst>
              <a:ext uri="{28A0092B-C50C-407E-A947-70E740481C1C}">
                <a14:useLocalDpi xmlns:a14="http://schemas.microsoft.com/office/drawing/2010/main" val="0"/>
              </a:ext>
            </a:extLst>
          </a:blip>
          <a:srcRect t="2769" r="4088"/>
          <a:stretch/>
        </p:blipFill>
        <p:spPr>
          <a:xfrm>
            <a:off x="2109712" y="1906037"/>
            <a:ext cx="8096326" cy="4616843"/>
          </a:xfrm>
          <a:prstGeom prst="rect">
            <a:avLst/>
          </a:prstGeom>
        </p:spPr>
      </p:pic>
      <p:sp>
        <p:nvSpPr>
          <p:cNvPr id="2" name="Rectangle 1">
            <a:extLst>
              <a:ext uri="{FF2B5EF4-FFF2-40B4-BE49-F238E27FC236}">
                <a16:creationId xmlns:a16="http://schemas.microsoft.com/office/drawing/2014/main" xmlns="" id="{C9C100F9-5775-4687-A33D-528412D5AEAE}"/>
              </a:ext>
            </a:extLst>
          </p:cNvPr>
          <p:cNvSpPr/>
          <p:nvPr/>
        </p:nvSpPr>
        <p:spPr>
          <a:xfrm>
            <a:off x="9889251" y="2033298"/>
            <a:ext cx="2047355" cy="369332"/>
          </a:xfrm>
          <a:prstGeom prst="rect">
            <a:avLst/>
          </a:prstGeom>
        </p:spPr>
        <p:txBody>
          <a:bodyPr wrap="none">
            <a:spAutoFit/>
          </a:bodyPr>
          <a:lstStyle/>
          <a:p>
            <a:r>
              <a:rPr lang="en-US" dirty="0"/>
              <a:t>ssearcy@nfhs.org</a:t>
            </a:r>
          </a:p>
        </p:txBody>
      </p:sp>
    </p:spTree>
    <p:extLst>
      <p:ext uri="{BB962C8B-B14F-4D97-AF65-F5344CB8AC3E}">
        <p14:creationId xmlns:p14="http://schemas.microsoft.com/office/powerpoint/2010/main" val="2828093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F955B1-FBB4-4D91-B195-C74876297E45}"/>
              </a:ext>
            </a:extLst>
          </p:cNvPr>
          <p:cNvSpPr>
            <a:spLocks noGrp="1"/>
          </p:cNvSpPr>
          <p:nvPr>
            <p:ph type="title"/>
          </p:nvPr>
        </p:nvSpPr>
        <p:spPr/>
        <p:txBody>
          <a:bodyPr/>
          <a:lstStyle/>
          <a:p>
            <a:r>
              <a:rPr lang="en-US" dirty="0"/>
              <a:t> NFHS Learning Center</a:t>
            </a:r>
          </a:p>
        </p:txBody>
      </p:sp>
    </p:spTree>
    <p:extLst>
      <p:ext uri="{BB962C8B-B14F-4D97-AF65-F5344CB8AC3E}">
        <p14:creationId xmlns:p14="http://schemas.microsoft.com/office/powerpoint/2010/main" val="2890777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newspaper&#10;&#10;Description automatically generated">
            <a:extLst>
              <a:ext uri="{FF2B5EF4-FFF2-40B4-BE49-F238E27FC236}">
                <a16:creationId xmlns:a16="http://schemas.microsoft.com/office/drawing/2014/main" xmlns="" id="{1DD8B32E-692F-42F7-8DEE-FB9175C64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08"/>
            <a:ext cx="12192000" cy="6860307"/>
          </a:xfrm>
          <a:prstGeom prst="rect">
            <a:avLst/>
          </a:prstGeom>
        </p:spPr>
      </p:pic>
    </p:spTree>
    <p:extLst>
      <p:ext uri="{BB962C8B-B14F-4D97-AF65-F5344CB8AC3E}">
        <p14:creationId xmlns:p14="http://schemas.microsoft.com/office/powerpoint/2010/main" val="2508572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3">
            <a:extLst>
              <a:ext uri="{28A0092B-C50C-407E-A947-70E740481C1C}">
                <a14:useLocalDpi xmlns:a14="http://schemas.microsoft.com/office/drawing/2010/main" val="0"/>
              </a:ext>
            </a:extLst>
          </a:blip>
          <a:srcRect l="789" t="10648" r="2255" b="6976"/>
          <a:stretch>
            <a:fillRect/>
          </a:stretch>
        </p:blipFill>
        <p:spPr bwMode="auto">
          <a:xfrm>
            <a:off x="1676400" y="596239"/>
            <a:ext cx="8839200" cy="50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5"/>
          <p:cNvPicPr>
            <a:picLocks noChangeAspect="1" noChangeArrowheads="1"/>
          </p:cNvPicPr>
          <p:nvPr/>
        </p:nvPicPr>
        <p:blipFill>
          <a:blip r:embed="rId4">
            <a:extLst>
              <a:ext uri="{28A0092B-C50C-407E-A947-70E740481C1C}">
                <a14:useLocalDpi xmlns:a14="http://schemas.microsoft.com/office/drawing/2010/main" val="0"/>
              </a:ext>
            </a:extLst>
          </a:blip>
          <a:srcRect l="22220" t="59331" r="27409" b="27596"/>
          <a:stretch>
            <a:fillRect/>
          </a:stretch>
        </p:blipFill>
        <p:spPr bwMode="auto">
          <a:xfrm>
            <a:off x="2971800" y="5791201"/>
            <a:ext cx="5919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5710602"/>
            <a:ext cx="91440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6">
            <a:extLst>
              <a:ext uri="{28A0092B-C50C-407E-A947-70E740481C1C}">
                <a14:useLocalDpi xmlns:a14="http://schemas.microsoft.com/office/drawing/2010/main" val="0"/>
              </a:ext>
            </a:extLst>
          </a:blip>
          <a:srcRect l="20090" t="26299" r="23587" b="21559"/>
          <a:stretch>
            <a:fillRect/>
          </a:stretch>
        </p:blipFill>
        <p:spPr bwMode="auto">
          <a:xfrm>
            <a:off x="3344864" y="1689463"/>
            <a:ext cx="5341937"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5"/>
          <p:cNvSpPr txBox="1">
            <a:spLocks noChangeArrowheads="1"/>
          </p:cNvSpPr>
          <p:nvPr/>
        </p:nvSpPr>
        <p:spPr bwMode="auto">
          <a:xfrm>
            <a:off x="1524000" y="1"/>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b="1" dirty="0">
                <a:solidFill>
                  <a:srgbClr val="C00000"/>
                </a:solidFill>
                <a:latin typeface="Arial" panose="020B0604020202020204" pitchFamily="34" charset="0"/>
              </a:rPr>
              <a:t>Coaching Swimming</a:t>
            </a:r>
          </a:p>
        </p:txBody>
      </p:sp>
      <p:sp>
        <p:nvSpPr>
          <p:cNvPr id="2" name="Rounded Rectangle 1"/>
          <p:cNvSpPr/>
          <p:nvPr/>
        </p:nvSpPr>
        <p:spPr>
          <a:xfrm rot="19848501">
            <a:off x="1984375" y="1298938"/>
            <a:ext cx="3371850" cy="615950"/>
          </a:xfrm>
          <a:prstGeom prst="roundRect">
            <a:avLst/>
          </a:prstGeom>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en-US" sz="2000" b="1" dirty="0">
                <a:latin typeface="Arial Black" panose="020B0A04020102020204" pitchFamily="34" charset="0"/>
              </a:rPr>
              <a:t>Developed with NISCA</a:t>
            </a:r>
          </a:p>
        </p:txBody>
      </p:sp>
    </p:spTree>
    <p:extLst>
      <p:ext uri="{BB962C8B-B14F-4D97-AF65-F5344CB8AC3E}">
        <p14:creationId xmlns:p14="http://schemas.microsoft.com/office/powerpoint/2010/main" val="123397722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6408" y="525462"/>
            <a:ext cx="10026649" cy="1606550"/>
          </a:xfrm>
        </p:spPr>
        <p:txBody>
          <a:bodyPr/>
          <a:lstStyle/>
          <a:p>
            <a:r>
              <a:rPr lang="en-US" dirty="0" err="1"/>
              <a:t>www.nfhslearn.com</a:t>
            </a:r>
            <a:endParaRPr lang="en-US" dirty="0"/>
          </a:p>
        </p:txBody>
      </p:sp>
      <p:pic>
        <p:nvPicPr>
          <p:cNvPr id="17" name="Content Placeholder 16" descr="A person lying in a pool of water&#10;&#10;Description generated with very high confidence">
            <a:extLst>
              <a:ext uri="{FF2B5EF4-FFF2-40B4-BE49-F238E27FC236}">
                <a16:creationId xmlns:a16="http://schemas.microsoft.com/office/drawing/2014/main" xmlns="" id="{2B131ECB-A6B7-4B9B-910C-80EBC84D36A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6537" b="30371"/>
          <a:stretch/>
        </p:blipFill>
        <p:spPr>
          <a:xfrm>
            <a:off x="0" y="0"/>
            <a:ext cx="12192000" cy="3514987"/>
          </a:xfrm>
        </p:spPr>
      </p:pic>
      <p:sp>
        <p:nvSpPr>
          <p:cNvPr id="10" name="Text Box 13">
            <a:extLst>
              <a:ext uri="{FF2B5EF4-FFF2-40B4-BE49-F238E27FC236}">
                <a16:creationId xmlns:a16="http://schemas.microsoft.com/office/drawing/2014/main" xmlns="" id="{70143511-03E6-4C88-AE99-8AAF4901484B}"/>
              </a:ext>
            </a:extLst>
          </p:cNvPr>
          <p:cNvSpPr txBox="1">
            <a:spLocks noChangeArrowheads="1"/>
          </p:cNvSpPr>
          <p:nvPr/>
        </p:nvSpPr>
        <p:spPr bwMode="auto">
          <a:xfrm>
            <a:off x="7341765" y="4046918"/>
            <a:ext cx="3044956" cy="2811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Teaching Methodology</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Fundamentals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Dryland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Forward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Backward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Inward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Reverse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Twisting Skills</a:t>
            </a:r>
            <a:endParaRPr lang="en-US" sz="1600" kern="1400" dirty="0">
              <a:solidFill>
                <a:srgbClr val="000000"/>
              </a:solidFill>
              <a:latin typeface="+mj-lt"/>
            </a:endParaRPr>
          </a:p>
        </p:txBody>
      </p:sp>
      <p:sp>
        <p:nvSpPr>
          <p:cNvPr id="11" name="Text Box 14">
            <a:extLst>
              <a:ext uri="{FF2B5EF4-FFF2-40B4-BE49-F238E27FC236}">
                <a16:creationId xmlns:a16="http://schemas.microsoft.com/office/drawing/2014/main" xmlns="" id="{8C823AD7-BDE2-4C75-BC2D-14894C4DD5E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2" name="Text Box 14">
            <a:extLst>
              <a:ext uri="{FF2B5EF4-FFF2-40B4-BE49-F238E27FC236}">
                <a16:creationId xmlns:a16="http://schemas.microsoft.com/office/drawing/2014/main" xmlns="" id="{0A2099DE-6C58-4B54-A785-81C1834C35D5}"/>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
        <p:nvSpPr>
          <p:cNvPr id="13" name="Text Box 13">
            <a:extLst>
              <a:ext uri="{FF2B5EF4-FFF2-40B4-BE49-F238E27FC236}">
                <a16:creationId xmlns:a16="http://schemas.microsoft.com/office/drawing/2014/main" xmlns="" id="{E8ADC7CD-DCC7-454B-957A-7B36E6CFED4B}"/>
              </a:ext>
            </a:extLst>
          </p:cNvPr>
          <p:cNvSpPr txBox="1">
            <a:spLocks noChangeArrowheads="1"/>
          </p:cNvSpPr>
          <p:nvPr/>
        </p:nvSpPr>
        <p:spPr bwMode="auto">
          <a:xfrm>
            <a:off x="1666117" y="4105772"/>
            <a:ext cx="5192179" cy="2752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altLang="en-US" sz="1600" kern="1400" dirty="0">
                <a:solidFill>
                  <a:srgbClr val="003798"/>
                </a:solidFill>
                <a:latin typeface="+mj-lt"/>
              </a:rPr>
              <a:t>Coaching Fundamentals: components of a dive, direction designations and position designations</a:t>
            </a:r>
          </a:p>
          <a:p>
            <a:pPr marL="285750" indent="-137160">
              <a:lnSpc>
                <a:spcPct val="119000"/>
              </a:lnSpc>
              <a:spcAft>
                <a:spcPts val="300"/>
              </a:spcAft>
              <a:buFontTx/>
              <a:buChar char="-"/>
            </a:pPr>
            <a:r>
              <a:rPr lang="en-US" altLang="en-US" sz="1600" kern="1400" dirty="0">
                <a:solidFill>
                  <a:srgbClr val="003798"/>
                </a:solidFill>
                <a:latin typeface="+mj-lt"/>
              </a:rPr>
              <a:t>Dryland: body positioning, drills, basic jumping skills and hurdle progressions</a:t>
            </a:r>
          </a:p>
          <a:p>
            <a:pPr marL="285750" indent="-137160">
              <a:lnSpc>
                <a:spcPct val="119000"/>
              </a:lnSpc>
              <a:spcAft>
                <a:spcPts val="300"/>
              </a:spcAft>
              <a:buFontTx/>
              <a:buChar char="-"/>
            </a:pPr>
            <a:r>
              <a:rPr lang="en-US" altLang="en-US" sz="1600" kern="1400" dirty="0">
                <a:solidFill>
                  <a:srgbClr val="003798"/>
                </a:solidFill>
                <a:latin typeface="+mj-lt"/>
              </a:rPr>
              <a:t>Forward and Backward Dives: feet-first entry, front fall-in, headfirst entry</a:t>
            </a:r>
          </a:p>
          <a:p>
            <a:pPr marL="285750" indent="-137160">
              <a:lnSpc>
                <a:spcPct val="119000"/>
              </a:lnSpc>
              <a:spcAft>
                <a:spcPts val="300"/>
              </a:spcAft>
              <a:buFontTx/>
              <a:buChar char="-"/>
            </a:pPr>
            <a:r>
              <a:rPr lang="en-US" altLang="en-US" sz="1600" kern="1400" dirty="0">
                <a:solidFill>
                  <a:srgbClr val="003798"/>
                </a:solidFill>
                <a:latin typeface="+mj-lt"/>
              </a:rPr>
              <a:t>Inward, Reverse and Twisting Skills: demonstrations and testing</a:t>
            </a:r>
          </a:p>
        </p:txBody>
      </p:sp>
      <p:sp>
        <p:nvSpPr>
          <p:cNvPr id="18" name="Rectangle 7">
            <a:extLst>
              <a:ext uri="{FF2B5EF4-FFF2-40B4-BE49-F238E27FC236}">
                <a16:creationId xmlns:a16="http://schemas.microsoft.com/office/drawing/2014/main" xmlns="" id="{6D724F2D-E660-4F49-8C8A-6BDFB5B2AF0C}"/>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9" name="Text Box 10">
            <a:extLst>
              <a:ext uri="{FF2B5EF4-FFF2-40B4-BE49-F238E27FC236}">
                <a16:creationId xmlns:a16="http://schemas.microsoft.com/office/drawing/2014/main" xmlns="" id="{007E173A-8181-479F-B0D5-B72AABB9913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rPr>
              <a:t>Coaching Diving</a:t>
            </a:r>
            <a:endParaRPr lang="en-US" sz="4400" b="1" kern="1400" dirty="0">
              <a:solidFill>
                <a:srgbClr val="0000CC"/>
              </a:solidFill>
              <a:latin typeface="Titillium" panose="00000500000000000000" pitchFamily="50" charset="0"/>
            </a:endParaRPr>
          </a:p>
        </p:txBody>
      </p:sp>
      <p:pic>
        <p:nvPicPr>
          <p:cNvPr id="20" name="Picture 19">
            <a:extLst>
              <a:ext uri="{FF2B5EF4-FFF2-40B4-BE49-F238E27FC236}">
                <a16:creationId xmlns:a16="http://schemas.microsoft.com/office/drawing/2014/main" xmlns="" id="{0479B38D-F8C6-4D06-A27B-214490AC10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6067" y="1235172"/>
            <a:ext cx="828524" cy="1209645"/>
          </a:xfrm>
          <a:prstGeom prst="rect">
            <a:avLst/>
          </a:prstGeom>
        </p:spPr>
      </p:pic>
      <p:pic>
        <p:nvPicPr>
          <p:cNvPr id="21" name="Picture 20">
            <a:extLst>
              <a:ext uri="{FF2B5EF4-FFF2-40B4-BE49-F238E27FC236}">
                <a16:creationId xmlns:a16="http://schemas.microsoft.com/office/drawing/2014/main" xmlns="" id="{35492A38-FB26-4506-BF31-E07A85AD46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7315" y="1206009"/>
            <a:ext cx="1394210" cy="1173731"/>
          </a:xfrm>
          <a:prstGeom prst="rect">
            <a:avLst/>
          </a:prstGeom>
        </p:spPr>
      </p:pic>
      <p:pic>
        <p:nvPicPr>
          <p:cNvPr id="22" name="Picture 21">
            <a:extLst>
              <a:ext uri="{FF2B5EF4-FFF2-40B4-BE49-F238E27FC236}">
                <a16:creationId xmlns:a16="http://schemas.microsoft.com/office/drawing/2014/main" xmlns="" id="{5C45E760-D9C2-4B52-B33C-B7029ADDA5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8266" y="1389357"/>
            <a:ext cx="1207173" cy="937610"/>
          </a:xfrm>
          <a:prstGeom prst="rect">
            <a:avLst/>
          </a:prstGeom>
        </p:spPr>
      </p:pic>
    </p:spTree>
    <p:extLst>
      <p:ext uri="{BB962C8B-B14F-4D97-AF65-F5344CB8AC3E}">
        <p14:creationId xmlns:p14="http://schemas.microsoft.com/office/powerpoint/2010/main" val="15077723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515C9-C586-4915-8F6C-C547B8C98BBD}"/>
              </a:ext>
            </a:extLst>
          </p:cNvPr>
          <p:cNvSpPr>
            <a:spLocks noGrp="1"/>
          </p:cNvSpPr>
          <p:nvPr>
            <p:ph type="title"/>
          </p:nvPr>
        </p:nvSpPr>
        <p:spPr/>
        <p:txBody>
          <a:bodyPr/>
          <a:lstStyle/>
          <a:p>
            <a:r>
              <a:rPr lang="en-US" dirty="0"/>
              <a:t>NFHS Network</a:t>
            </a:r>
          </a:p>
        </p:txBody>
      </p:sp>
      <p:sp>
        <p:nvSpPr>
          <p:cNvPr id="3" name="Text Placeholder 2">
            <a:extLst>
              <a:ext uri="{FF2B5EF4-FFF2-40B4-BE49-F238E27FC236}">
                <a16:creationId xmlns:a16="http://schemas.microsoft.com/office/drawing/2014/main" xmlns="" id="{FF0073E9-5951-496C-BD03-A79422AB080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06210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2AF5EE-9A45-4EDC-B92E-5A3B6CEE9FED}"/>
              </a:ext>
            </a:extLst>
          </p:cNvPr>
          <p:cNvSpPr>
            <a:spLocks noGrp="1"/>
          </p:cNvSpPr>
          <p:nvPr>
            <p:ph type="title"/>
          </p:nvPr>
        </p:nvSpPr>
        <p:spPr/>
        <p:txBody>
          <a:bodyPr/>
          <a:lstStyle/>
          <a:p>
            <a:r>
              <a:rPr lang="en-US"/>
              <a:t>NFHS Network</a:t>
            </a:r>
            <a:endParaRPr lang="en-US" dirty="0"/>
          </a:p>
        </p:txBody>
      </p:sp>
      <p:sp>
        <p:nvSpPr>
          <p:cNvPr id="3" name="Content Placeholder 2">
            <a:extLst>
              <a:ext uri="{FF2B5EF4-FFF2-40B4-BE49-F238E27FC236}">
                <a16:creationId xmlns:a16="http://schemas.microsoft.com/office/drawing/2014/main" xmlns="" id="{50095002-A0F2-4220-899D-5C13B7F9B061}"/>
              </a:ext>
            </a:extLst>
          </p:cNvPr>
          <p:cNvSpPr>
            <a:spLocks noGrp="1"/>
          </p:cNvSpPr>
          <p:nvPr>
            <p:ph idx="1"/>
          </p:nvPr>
        </p:nvSpPr>
        <p:spPr>
          <a:xfrm>
            <a:off x="1940985" y="1989139"/>
            <a:ext cx="4802715" cy="4338637"/>
          </a:xfrm>
        </p:spPr>
        <p:txBody>
          <a:bodyPr/>
          <a:lstStyle/>
          <a:p>
            <a:r>
              <a:rPr lang="en-US" dirty="0"/>
              <a:t>By 2025, every high school sporting event in America will be streamed live. </a:t>
            </a:r>
          </a:p>
          <a:p>
            <a:r>
              <a:rPr lang="en-US" dirty="0"/>
              <a:t>The NFHS Network will be </a:t>
            </a:r>
            <a:br>
              <a:rPr lang="en-US" dirty="0"/>
            </a:br>
            <a:r>
              <a:rPr lang="en-US" dirty="0"/>
              <a:t>THE DESTINATION for fans </a:t>
            </a:r>
            <a:br>
              <a:rPr lang="en-US" dirty="0"/>
            </a:br>
            <a:r>
              <a:rPr lang="en-US" dirty="0"/>
              <a:t>to view these broadcasts. </a:t>
            </a:r>
          </a:p>
          <a:p>
            <a:r>
              <a:rPr lang="en-US" dirty="0"/>
              <a:t>27 Different Sports and Activities</a:t>
            </a:r>
          </a:p>
        </p:txBody>
      </p:sp>
      <p:sp>
        <p:nvSpPr>
          <p:cNvPr id="6" name="Footer Placeholder 4">
            <a:extLst>
              <a:ext uri="{FF2B5EF4-FFF2-40B4-BE49-F238E27FC236}">
                <a16:creationId xmlns:a16="http://schemas.microsoft.com/office/drawing/2014/main" xmlns="" id="{68EF3BD5-241E-4DB9-9804-4E5FAB102C87}"/>
              </a:ext>
            </a:extLst>
          </p:cNvPr>
          <p:cNvSpPr txBox="1">
            <a:spLocks/>
          </p:cNvSpPr>
          <p:nvPr/>
        </p:nvSpPr>
        <p:spPr>
          <a:xfrm>
            <a:off x="8677550" y="5651257"/>
            <a:ext cx="3053306" cy="262028"/>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200" b="1" u="sng" dirty="0">
                <a:solidFill>
                  <a:srgbClr val="00205B"/>
                </a:solidFill>
                <a:latin typeface="Calibri"/>
              </a:rPr>
              <a:t>www.NFHSnetwork.com</a:t>
            </a:r>
          </a:p>
        </p:txBody>
      </p:sp>
      <p:pic>
        <p:nvPicPr>
          <p:cNvPr id="7" name="Picture 6">
            <a:extLst>
              <a:ext uri="{FF2B5EF4-FFF2-40B4-BE49-F238E27FC236}">
                <a16:creationId xmlns:a16="http://schemas.microsoft.com/office/drawing/2014/main" xmlns="" id="{38964FAA-A810-4D52-8792-32E00247D07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124700" y="1888607"/>
            <a:ext cx="5067300" cy="2863461"/>
          </a:xfrm>
          <a:prstGeom prst="rect">
            <a:avLst/>
          </a:prstGeom>
        </p:spPr>
      </p:pic>
      <p:pic>
        <p:nvPicPr>
          <p:cNvPr id="8" name="Picture 7" descr="A close up of a sign&#10;&#10;Description automatically generated">
            <a:extLst>
              <a:ext uri="{FF2B5EF4-FFF2-40B4-BE49-F238E27FC236}">
                <a16:creationId xmlns:a16="http://schemas.microsoft.com/office/drawing/2014/main" xmlns="" id="{521D4DB2-9997-4A7D-B0AA-342130BC19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300"/>
            <a:ext cx="1268508" cy="1481914"/>
          </a:xfrm>
          <a:prstGeom prst="rect">
            <a:avLst/>
          </a:prstGeom>
        </p:spPr>
      </p:pic>
    </p:spTree>
    <p:extLst>
      <p:ext uri="{BB962C8B-B14F-4D97-AF65-F5344CB8AC3E}">
        <p14:creationId xmlns:p14="http://schemas.microsoft.com/office/powerpoint/2010/main" val="4108395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F4AD1E68-82B6-474F-A3B8-17EB6B1B191C}"/>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pic>
        <p:nvPicPr>
          <p:cNvPr id="6" name="Picture 5" descr="Slide10.png">
            <a:extLst>
              <a:ext uri="{FF2B5EF4-FFF2-40B4-BE49-F238E27FC236}">
                <a16:creationId xmlns:a16="http://schemas.microsoft.com/office/drawing/2014/main" xmlns="" id="{D57D240D-71F8-49EC-AA28-C070B2CA12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833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2020 </a:t>
            </a:r>
            <a:r>
              <a:rPr lang="en-US" dirty="0" err="1"/>
              <a:t>nfhs</a:t>
            </a:r>
            <a:r>
              <a:rPr lang="en-US" dirty="0"/>
              <a:t> swimming and diving resources</a:t>
            </a:r>
          </a:p>
        </p:txBody>
      </p:sp>
      <p:sp>
        <p:nvSpPr>
          <p:cNvPr id="6" name="Text Placeholder 5">
            <a:extLst>
              <a:ext uri="{FF2B5EF4-FFF2-40B4-BE49-F238E27FC236}">
                <a16:creationId xmlns:a16="http://schemas.microsoft.com/office/drawing/2014/main" xmlns="" id="{BDE44A75-DDB9-4854-ABAB-FDD71E46732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56300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dirty="0"/>
              <a:t>NFHS swimming and diving</a:t>
            </a:r>
            <a:br>
              <a:rPr lang="en-US" dirty="0"/>
            </a:br>
            <a:r>
              <a:rPr lang="en-US" dirty="0"/>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6833356" y="1950045"/>
            <a:ext cx="5384800" cy="4525963"/>
          </a:xfrm>
        </p:spPr>
        <p:txBody>
          <a:bodyPr/>
          <a:lstStyle/>
          <a:p>
            <a:endParaRPr lang="en-US" dirty="0"/>
          </a:p>
          <a:p>
            <a:endParaRPr lang="en-US" dirty="0"/>
          </a:p>
          <a:p>
            <a:endParaRPr lang="en-US" dirty="0"/>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9" name="Picture 6" descr="Close this window">
            <a:extLst>
              <a:ext uri="{FF2B5EF4-FFF2-40B4-BE49-F238E27FC236}">
                <a16:creationId xmlns:a16="http://schemas.microsoft.com/office/drawing/2014/main" xmlns="" id="{203B46CC-63B2-4632-9027-C7885BD79B61}"/>
              </a:ext>
            </a:extLst>
          </p:cNvPr>
          <p:cNvPicPr>
            <a:picLocks noChangeAspect="1" noChangeArrowheads="1"/>
          </p:cNvPicPr>
          <p:nvPr/>
        </p:nvPicPr>
        <p:blipFill>
          <a:blip r:embed="rId3"/>
          <a:srcRect t="13600" b="11600"/>
          <a:stretch>
            <a:fillRect/>
          </a:stretch>
        </p:blipFill>
        <p:spPr bwMode="auto">
          <a:xfrm>
            <a:off x="5955243" y="2993520"/>
            <a:ext cx="4041775" cy="3022600"/>
          </a:xfrm>
          <a:prstGeom prst="rect">
            <a:avLst/>
          </a:prstGeom>
          <a:noFill/>
          <a:ln>
            <a:solidFill>
              <a:schemeClr val="tx1"/>
            </a:solidFill>
          </a:ln>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xmlns="" id="{02CE1EF3-F0EC-4889-9A57-584C673C20CF}"/>
              </a:ext>
            </a:extLst>
          </p:cNvPr>
          <p:cNvSpPr/>
          <p:nvPr/>
        </p:nvSpPr>
        <p:spPr>
          <a:xfrm>
            <a:off x="2598057" y="2065964"/>
            <a:ext cx="7539717" cy="707886"/>
          </a:xfrm>
          <a:prstGeom prst="rect">
            <a:avLst/>
          </a:prstGeom>
        </p:spPr>
        <p:txBody>
          <a:bodyPr wrap="square">
            <a:spAutoFit/>
          </a:bodyPr>
          <a:lstStyle/>
          <a:p>
            <a:pPr eaLnBrk="1" hangingPunct="1">
              <a:defRPr/>
            </a:pPr>
            <a:r>
              <a:rPr lang="en-US" sz="2000" dirty="0">
                <a:latin typeface="+mn-lt"/>
              </a:rPr>
              <a:t>The Rules Book, Scorebook and other  swimming and diving materials can be  ordered online at </a:t>
            </a:r>
            <a:r>
              <a:rPr lang="en-US" sz="2000" u="sng" dirty="0">
                <a:latin typeface="+mn-lt"/>
                <a:hlinkClick r:id="rId4"/>
              </a:rPr>
              <a:t>www.nfhs.com</a:t>
            </a:r>
            <a:r>
              <a:rPr lang="en-US" sz="2000" dirty="0">
                <a:latin typeface="+mn-lt"/>
              </a:rPr>
              <a:t>, or by calling 1-800-776-3462.</a:t>
            </a:r>
          </a:p>
        </p:txBody>
      </p:sp>
      <p:pic>
        <p:nvPicPr>
          <p:cNvPr id="11" name="Content Placeholder 10" descr="A close up of a person&#10;&#10;Description automatically generated">
            <a:extLst>
              <a:ext uri="{FF2B5EF4-FFF2-40B4-BE49-F238E27FC236}">
                <a16:creationId xmlns:a16="http://schemas.microsoft.com/office/drawing/2014/main" xmlns="" id="{C6B50783-537F-4F3C-9BB9-36430658D5E3}"/>
              </a:ext>
            </a:extLst>
          </p:cNvPr>
          <p:cNvPicPr>
            <a:picLocks noGrp="1" noChangeAspect="1"/>
          </p:cNvPicPr>
          <p:nvPr>
            <p:ph sz="half" idx="1"/>
          </p:nvPr>
        </p:nvPicPr>
        <p:blipFill>
          <a:blip r:embed="rId5" cstate="print">
            <a:extLst>
              <a:ext uri="{28A0092B-C50C-407E-A947-70E740481C1C}">
                <a14:useLocalDpi xmlns:a14="http://schemas.microsoft.com/office/drawing/2010/main" val="0"/>
              </a:ext>
            </a:extLst>
          </a:blip>
          <a:stretch>
            <a:fillRect/>
          </a:stretch>
        </p:blipFill>
        <p:spPr>
          <a:xfrm>
            <a:off x="2598057" y="2889769"/>
            <a:ext cx="2525486" cy="3382347"/>
          </a:xfrm>
          <a:ln w="38100">
            <a:solidFill>
              <a:srgbClr val="00205B"/>
            </a:solidFill>
          </a:ln>
        </p:spPr>
      </p:pic>
    </p:spTree>
    <p:extLst>
      <p:ext uri="{BB962C8B-B14F-4D97-AF65-F5344CB8AC3E}">
        <p14:creationId xmlns:p14="http://schemas.microsoft.com/office/powerpoint/2010/main" val="953690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dirty="0"/>
              <a:t>NFHS swimming and diving</a:t>
            </a:r>
            <a:br>
              <a:rPr lang="en-US" dirty="0"/>
            </a:br>
            <a:r>
              <a:rPr lang="en-US" dirty="0"/>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8305800" y="2667000"/>
            <a:ext cx="2835064" cy="3459480"/>
          </a:xfrm>
        </p:spPr>
        <p:txBody>
          <a:bodyPr/>
          <a:lstStyle/>
          <a:p>
            <a:pPr marL="0" indent="0">
              <a:buNone/>
              <a:defRPr/>
            </a:pPr>
            <a:r>
              <a:rPr lang="en-US" altLang="en-US" sz="3200" dirty="0"/>
              <a:t>The revised manuals will be available </a:t>
            </a:r>
          </a:p>
          <a:p>
            <a:pPr marL="0" indent="0">
              <a:buNone/>
              <a:defRPr/>
            </a:pPr>
            <a:r>
              <a:rPr lang="en-US" altLang="en-US" sz="3200" dirty="0"/>
              <a:t>July 1, 2020</a:t>
            </a:r>
            <a:endParaRPr lang="en-US" dirty="0"/>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3" name="Picture 2" descr="A picture containing person, woman, player, holding&#10;&#10;Description automatically generated">
            <a:extLst>
              <a:ext uri="{FF2B5EF4-FFF2-40B4-BE49-F238E27FC236}">
                <a16:creationId xmlns:a16="http://schemas.microsoft.com/office/drawing/2014/main" xmlns="" id="{F881D943-A6D2-4C4D-9ED7-5F35BBB54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125" y="2101931"/>
            <a:ext cx="3048642" cy="4113610"/>
          </a:xfrm>
          <a:prstGeom prst="rect">
            <a:avLst/>
          </a:prstGeom>
          <a:ln w="38100">
            <a:solidFill>
              <a:srgbClr val="00205B"/>
            </a:solidFill>
          </a:ln>
        </p:spPr>
      </p:pic>
      <p:pic>
        <p:nvPicPr>
          <p:cNvPr id="9" name="Content Placeholder 8" descr="A picture containing sport, person, woman, standing&#10;&#10;Description automatically generated">
            <a:extLst>
              <a:ext uri="{FF2B5EF4-FFF2-40B4-BE49-F238E27FC236}">
                <a16:creationId xmlns:a16="http://schemas.microsoft.com/office/drawing/2014/main" xmlns="" id="{D9CCB9E3-3199-43C8-A9EE-3274E8FF65C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4789450" y="2101931"/>
            <a:ext cx="3048642" cy="4113610"/>
          </a:xfrm>
          <a:ln w="38100">
            <a:solidFill>
              <a:srgbClr val="00205B"/>
            </a:solidFill>
          </a:ln>
        </p:spPr>
      </p:pic>
    </p:spTree>
    <p:extLst>
      <p:ext uri="{BB962C8B-B14F-4D97-AF65-F5344CB8AC3E}">
        <p14:creationId xmlns:p14="http://schemas.microsoft.com/office/powerpoint/2010/main" val="878545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6B1D0-4FCF-4774-A822-14585FE64F0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xmlns="" id="{A35474AD-0FCE-4E09-9569-3CC860095140}"/>
              </a:ext>
            </a:extLst>
          </p:cNvPr>
          <p:cNvSpPr>
            <a:spLocks noGrp="1"/>
          </p:cNvSpPr>
          <p:nvPr>
            <p:ph idx="1"/>
          </p:nvPr>
        </p:nvSpPr>
        <p:spPr>
          <a:xfrm>
            <a:off x="1940985" y="1989140"/>
            <a:ext cx="10026649" cy="1754186"/>
          </a:xfrm>
        </p:spPr>
        <p:txBody>
          <a:bodyPr/>
          <a:lstStyle/>
          <a:p>
            <a:pPr marL="0" indent="0" algn="ctr">
              <a:buNone/>
            </a:pPr>
            <a:r>
              <a:rPr lang="en-US" b="1" dirty="0"/>
              <a:t>National Federation of State High School Associations</a:t>
            </a:r>
            <a:r>
              <a:rPr lang="en-US" dirty="0"/>
              <a:t/>
            </a:r>
            <a:br>
              <a:rPr lang="en-US" dirty="0"/>
            </a:br>
            <a:r>
              <a:rPr lang="en-US" dirty="0"/>
              <a:t>PO Box 690 | Indianapolis, IN 46206</a:t>
            </a:r>
            <a:br>
              <a:rPr lang="en-US" dirty="0"/>
            </a:br>
            <a:r>
              <a:rPr lang="en-US" dirty="0"/>
              <a:t>Phone: 317-972-6900 | Fax: 317.822.5700</a:t>
            </a:r>
            <a:br>
              <a:rPr lang="en-US" dirty="0"/>
            </a:br>
            <a:r>
              <a:rPr lang="en-US" dirty="0"/>
              <a:t>www.nfhs.org | www.nfhslearn.com | www.nfhsnetwork.com</a:t>
            </a:r>
          </a:p>
        </p:txBody>
      </p:sp>
      <p:sp>
        <p:nvSpPr>
          <p:cNvPr id="4" name="Footer Placeholder 3">
            <a:extLst>
              <a:ext uri="{FF2B5EF4-FFF2-40B4-BE49-F238E27FC236}">
                <a16:creationId xmlns:a16="http://schemas.microsoft.com/office/drawing/2014/main" xmlns="" id="{830B47E0-07D5-4961-8CB5-1BE4B65F98C6}"/>
              </a:ext>
            </a:extLst>
          </p:cNvPr>
          <p:cNvSpPr>
            <a:spLocks noGrp="1"/>
          </p:cNvSpPr>
          <p:nvPr>
            <p:ph type="ftr" sz="quarter" idx="11"/>
          </p:nvPr>
        </p:nvSpPr>
        <p:spPr/>
        <p:txBody>
          <a:bodyPr/>
          <a:lstStyle/>
          <a:p>
            <a:pPr>
              <a:defRPr/>
            </a:pPr>
            <a:r>
              <a:rPr lang="en-US"/>
              <a:t>www.nfhs.org</a:t>
            </a:r>
          </a:p>
        </p:txBody>
      </p:sp>
      <p:pic>
        <p:nvPicPr>
          <p:cNvPr id="8" name="Picture 7" descr="A group of people standing in front of a crowd&#10;&#10;Description automatically generated">
            <a:extLst>
              <a:ext uri="{FF2B5EF4-FFF2-40B4-BE49-F238E27FC236}">
                <a16:creationId xmlns:a16="http://schemas.microsoft.com/office/drawing/2014/main" xmlns="" id="{050EF558-CC05-4051-8B69-B7428388EB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2759" y="3872103"/>
            <a:ext cx="9857232" cy="2523744"/>
          </a:xfrm>
          <a:prstGeom prst="rect">
            <a:avLst/>
          </a:prstGeom>
        </p:spPr>
      </p:pic>
    </p:spTree>
    <p:extLst>
      <p:ext uri="{BB962C8B-B14F-4D97-AF65-F5344CB8AC3E}">
        <p14:creationId xmlns:p14="http://schemas.microsoft.com/office/powerpoint/2010/main" val="426349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5" ma:contentTypeDescription="Create a new document." ma:contentTypeScope="" ma:versionID="c612976a8e88fbd63a887a741cb82cac">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10df3be95ad864ce6931334d5e4faf8"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2529C8-D105-425B-BEE2-1DB575AA4AF3}">
  <ds:schemaRef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purl.org/dc/dcmitype/"/>
    <ds:schemaRef ds:uri="http://purl.org/dc/terms/"/>
    <ds:schemaRef ds:uri="12ef8da7-2b4a-41ee-8fa3-7abb81e776cd"/>
    <ds:schemaRef ds:uri="http://schemas.microsoft.com/office/2006/documentManagement/types"/>
    <ds:schemaRef ds:uri="a4fbb2b4-93fb-42fa-9769-83fd2eb76fd9"/>
    <ds:schemaRef ds:uri="http://schemas.microsoft.com/sharepoint/v3"/>
    <ds:schemaRef ds:uri="http://www.w3.org/XML/1998/namespace"/>
  </ds:schemaRefs>
</ds:datastoreItem>
</file>

<file path=customXml/itemProps2.xml><?xml version="1.0" encoding="utf-8"?>
<ds:datastoreItem xmlns:ds="http://schemas.openxmlformats.org/officeDocument/2006/customXml" ds:itemID="{CDE9CB0D-F943-406C-A791-CABF2DE1EA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6AE40D-8787-4E80-AF0B-1B71457DC8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2020-21 NFHS Swimming and Diving Power Point</Template>
  <TotalTime>1949</TotalTime>
  <Words>3244</Words>
  <Application>Microsoft Office PowerPoint</Application>
  <PresentationFormat>Custom</PresentationFormat>
  <Paragraphs>407</Paragraphs>
  <Slides>44</Slides>
  <Notes>35</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2020-21 NFHS Swimming and diving Rules PowerPoint</vt:lpstr>
      <vt:lpstr>National federation of state high school associations  (NFHS) </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2020 nfhs swimming and diving RULES CHANGES</vt:lpstr>
      <vt:lpstr>Parts of the pool 1-1-1 </vt:lpstr>
      <vt:lpstr>Parts of the pool 1-1-1 </vt:lpstr>
      <vt:lpstr>MEET MANAGEMENT 1-4-5, 1-4-6 </vt:lpstr>
      <vt:lpstr>Other rules affected 9-2-1, 9-4-1d </vt:lpstr>
      <vt:lpstr>Other rules affected 9-4-2, 9-4-4, 9-4-5</vt:lpstr>
      <vt:lpstr>uniforms 3-3-3 note, 3-3-4c</vt:lpstr>
      <vt:lpstr>uniforms 3-3-3 note, 3-3-4c</vt:lpstr>
      <vt:lpstr>Timing and judging 6-3-2</vt:lpstr>
      <vt:lpstr>Timing and judging 6-3-4</vt:lpstr>
      <vt:lpstr>Diving contestants  9-3-3</vt:lpstr>
      <vt:lpstr>Diving contestants  9-3-5</vt:lpstr>
      <vt:lpstr>2020 nfhs swimming and diving Major editorial CHANGES</vt:lpstr>
      <vt:lpstr>timers 4-9-2</vt:lpstr>
      <vt:lpstr>Guidelines for officiating swimmers with  disabilities - appendix B</vt:lpstr>
      <vt:lpstr>Guidelines for officiating swimmers with  disabilities - appendix B</vt:lpstr>
      <vt:lpstr>2020 nfhs swimming and diving points of emphasis</vt:lpstr>
      <vt:lpstr>Communication between the Referee and Table</vt:lpstr>
      <vt:lpstr>Establishing the Official Time </vt:lpstr>
      <vt:lpstr>Diving Entries </vt:lpstr>
      <vt:lpstr>Signals for Officiating Swimmers with Disabilities  </vt:lpstr>
      <vt:lpstr>NFHS OFFICIALS Education </vt:lpstr>
      <vt:lpstr>PowerPoint Presentation</vt:lpstr>
      <vt:lpstr>PowerPoint Presentation</vt:lpstr>
      <vt:lpstr>NFHS Center for Officials Services (COS)</vt:lpstr>
      <vt:lpstr> NFHS Learning Center</vt:lpstr>
      <vt:lpstr>PowerPoint Presentation</vt:lpstr>
      <vt:lpstr>PowerPoint Presentation</vt:lpstr>
      <vt:lpstr>www.nfhslearn.com</vt:lpstr>
      <vt:lpstr>NFHS Network</vt:lpstr>
      <vt:lpstr>NFHS Network</vt:lpstr>
      <vt:lpstr>PowerPoint Presentation</vt:lpstr>
      <vt:lpstr>2020 nfhs swimming and diving resources</vt:lpstr>
      <vt:lpstr>NFHS swimming and diving publications</vt:lpstr>
      <vt:lpstr>NFHS swimming and diving publications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2020-21 NFHS Swimming and diving Rules PowerPoint</dc:title>
  <dc:creator>Sandy Searcy</dc:creator>
  <cp:lastModifiedBy>jay</cp:lastModifiedBy>
  <cp:revision>31</cp:revision>
  <cp:lastPrinted>2020-02-10T18:46:21Z</cp:lastPrinted>
  <dcterms:created xsi:type="dcterms:W3CDTF">2020-03-13T15:35:46Z</dcterms:created>
  <dcterms:modified xsi:type="dcterms:W3CDTF">2020-06-25T14:51:54Z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y fmtid="{D5CDD505-2E9C-101B-9397-08002B2CF9AE}" pid="3" name="ArticulateGUID">
    <vt:lpwstr>92310E85-CC9A-4CFF-979A-BA7A02170D36</vt:lpwstr>
  </property>
  <property fmtid="{D5CDD505-2E9C-101B-9397-08002B2CF9AE}" pid="4" name="ArticulatePath">
    <vt:lpwstr>26 PowerPoint - Template</vt:lpwstr>
  </property>
</Properties>
</file>