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unknown"/>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 id="2147483831" r:id="rId6"/>
    <p:sldMasterId id="2147483844" r:id="rId7"/>
  </p:sldMasterIdLst>
  <p:notesMasterIdLst>
    <p:notesMasterId r:id="rId45"/>
  </p:notesMasterIdLst>
  <p:handoutMasterIdLst>
    <p:handoutMasterId r:id="rId46"/>
  </p:handoutMasterIdLst>
  <p:sldIdLst>
    <p:sldId id="299" r:id="rId8"/>
    <p:sldId id="302" r:id="rId9"/>
    <p:sldId id="258" r:id="rId10"/>
    <p:sldId id="259" r:id="rId11"/>
    <p:sldId id="263" r:id="rId12"/>
    <p:sldId id="291" r:id="rId13"/>
    <p:sldId id="264" r:id="rId14"/>
    <p:sldId id="298" r:id="rId15"/>
    <p:sldId id="295" r:id="rId16"/>
    <p:sldId id="303" r:id="rId17"/>
    <p:sldId id="268" r:id="rId18"/>
    <p:sldId id="304" r:id="rId19"/>
    <p:sldId id="406" r:id="rId20"/>
    <p:sldId id="305" r:id="rId21"/>
    <p:sldId id="407" r:id="rId22"/>
    <p:sldId id="310" r:id="rId23"/>
    <p:sldId id="306" r:id="rId24"/>
    <p:sldId id="307" r:id="rId25"/>
    <p:sldId id="408" r:id="rId26"/>
    <p:sldId id="308" r:id="rId27"/>
    <p:sldId id="409" r:id="rId28"/>
    <p:sldId id="309" r:id="rId29"/>
    <p:sldId id="311" r:id="rId30"/>
    <p:sldId id="312" r:id="rId31"/>
    <p:sldId id="313" r:id="rId32"/>
    <p:sldId id="314" r:id="rId33"/>
    <p:sldId id="315" r:id="rId34"/>
    <p:sldId id="316" r:id="rId35"/>
    <p:sldId id="269" r:id="rId36"/>
    <p:sldId id="297" r:id="rId37"/>
    <p:sldId id="296" r:id="rId38"/>
    <p:sldId id="275" r:id="rId39"/>
    <p:sldId id="293" r:id="rId40"/>
    <p:sldId id="286" r:id="rId41"/>
    <p:sldId id="280" r:id="rId42"/>
    <p:sldId id="292" r:id="rId43"/>
    <p:sldId id="285" r:id="rId44"/>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Weaver" initials="JW" lastIdx="2" clrIdx="0">
    <p:extLst/>
  </p:cmAuthor>
  <p:cmAuthor id="2" name="Kyle Mills" initials="KM" lastIdx="6"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0032"/>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51B3D5-CE75-48E4-B8E5-FFB29E20E3A5}" v="2" dt="2023-06-28T12:23:16.606"/>
    <p1510:client id="{5EA29678-E26F-4A6C-8180-D53986230679}" v="5" dt="2023-06-28T14:35:20.122"/>
    <p1510:client id="{F4B88215-9E41-B9E4-F7F4-9E03E4D79A6A}" v="6" dt="2023-06-28T12:47:58.167"/>
    <p1510:client id="{FB8FE1E0-1E61-5EB7-B314-CA3208E67D3B}" v="4" dt="2023-06-28T12:50:58.4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52" autoAdjust="0"/>
  </p:normalViewPr>
  <p:slideViewPr>
    <p:cSldViewPr snapToGrid="0">
      <p:cViewPr>
        <p:scale>
          <a:sx n="78" d="100"/>
          <a:sy n="78" d="100"/>
        </p:scale>
        <p:origin x="-540" y="-5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handoutMaster" Target="handoutMasters/handout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6C7E80D5-F1A8-4E6F-862E-E650C877881E}" type="datetimeFigureOut">
              <a:rPr lang="en-US"/>
              <a:pPr>
                <a:defRPr/>
              </a:pPr>
              <a:t>7/17/2023</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5785C147-DE6E-44AF-9501-F5A9E3994E64}" type="datetimeFigureOut">
              <a:rPr lang="en-US"/>
              <a:pPr>
                <a:defRPr/>
              </a:pPr>
              <a:t>7/17/2023</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2" tIns="48322" rIns="96642" bIns="48322"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32184" y="4561226"/>
            <a:ext cx="5850834" cy="4320213"/>
          </a:xfrm>
          <a:prstGeom prst="rect">
            <a:avLst/>
          </a:prstGeom>
        </p:spPr>
        <p:txBody>
          <a:bodyPr vert="horz" lIns="96642" tIns="48322" rIns="96642" bIns="4832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3896925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72423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135755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2167436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Rationale:</a:t>
            </a:r>
            <a:r>
              <a:rPr lang="en-US" sz="1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r>
              <a:rPr lang="en-US" sz="1800">
                <a:effectLst/>
                <a:latin typeface="Arial" panose="020B0604020202020204" pitchFamily="34" charset="0"/>
                <a:ea typeface="Arial" panose="020B0604020202020204" pitchFamily="34" charset="0"/>
              </a:rPr>
              <a:t>Diamond</a:t>
            </a:r>
            <a:r>
              <a:rPr lang="en-US" sz="1800" spc="-3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Heads</a:t>
            </a:r>
            <a:r>
              <a:rPr lang="en-US" sz="1800" spc="-3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and</a:t>
            </a:r>
            <a:r>
              <a:rPr lang="en-US" sz="1800" spc="-25">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Whirlybirds</a:t>
            </a:r>
            <a:r>
              <a:rPr lang="en-US" sz="1800" spc="-2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are</a:t>
            </a:r>
            <a:r>
              <a:rPr lang="en-US" sz="1800" spc="-3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technically</a:t>
            </a:r>
            <a:r>
              <a:rPr lang="en-US" sz="1800" spc="-3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not</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pyramids,</a:t>
            </a:r>
            <a:r>
              <a:rPr lang="en-US" sz="1800" spc="-35">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since</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they</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are </a:t>
            </a:r>
            <a:r>
              <a:rPr lang="en-US" sz="1800" spc="-5">
                <a:effectLst/>
                <a:latin typeface="Arial" panose="020B0604020202020204" pitchFamily="34" charset="0"/>
                <a:ea typeface="Arial" panose="020B0604020202020204" pitchFamily="34" charset="0"/>
              </a:rPr>
              <a:t>not</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connected</a:t>
            </a:r>
            <a:r>
              <a:rPr lang="en-US" sz="1800" spc="-3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to</a:t>
            </a:r>
            <a:r>
              <a:rPr lang="en-US" sz="1800" spc="-2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other</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stunts.</a:t>
            </a:r>
            <a:r>
              <a:rPr lang="en-US" sz="1800" spc="-3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This</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change</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would</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clarify</a:t>
            </a:r>
            <a:r>
              <a:rPr lang="en-US" sz="1800" spc="-25">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that</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they</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are</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subject</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to</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the</a:t>
            </a:r>
            <a:r>
              <a:rPr lang="en-US" sz="1800" spc="22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restrictions dealing with Hanging Stunts.</a:t>
            </a:r>
            <a:r>
              <a:rPr lang="en-US" sz="1800" spc="-30">
                <a:effectLst/>
                <a:latin typeface="Arial" panose="020B0604020202020204" pitchFamily="34" charset="0"/>
                <a:ea typeface="Arial" panose="020B0604020202020204" pitchFamily="34" charset="0"/>
              </a:rPr>
              <a:t> </a:t>
            </a:r>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11</a:t>
            </a:fld>
            <a:endParaRPr lang="en-US"/>
          </a:p>
        </p:txBody>
      </p:sp>
    </p:spTree>
    <p:extLst>
      <p:ext uri="{BB962C8B-B14F-4D97-AF65-F5344CB8AC3E}">
        <p14:creationId xmlns:p14="http://schemas.microsoft.com/office/powerpoint/2010/main" val="2139493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3864497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29</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altLang="en-US"/>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a:p>
          <a:p>
            <a:r>
              <a:rPr lang="en-US" altLang="en-US"/>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a:p>
          <a:p>
            <a:r>
              <a:rPr lang="en-US" altLang="en-US"/>
              <a:t>Video clips are made available to NFHS Officials Association members.  The video is clipped on specific topics and provides the rules references as well as dialogue on the topic.  </a:t>
            </a:r>
          </a:p>
          <a:p>
            <a:endParaRPr lang="en-US" altLang="en-US" sz="800"/>
          </a:p>
          <a:p>
            <a:r>
              <a:rPr lang="en-US" altLang="en-US"/>
              <a:t>The courses and videos are offered at </a:t>
            </a:r>
            <a:r>
              <a:rPr lang="en-US" altLang="en-US" u="sng">
                <a:hlinkClick r:id="rId3"/>
              </a:rPr>
              <a:t>www.NFHSLearn.com</a:t>
            </a:r>
            <a:r>
              <a:rPr lang="en-US" altLang="en-US"/>
              <a:t> . </a:t>
            </a:r>
          </a:p>
          <a:p>
            <a:endParaRPr lang="en-US" altLang="en-US" sz="800"/>
          </a:p>
          <a:p>
            <a:r>
              <a:rPr lang="en-US" altLang="en-US" b="1" u="sng">
                <a:solidFill>
                  <a:schemeClr val="accent2"/>
                </a:solidFill>
              </a:rPr>
              <a:t>Courses Available:</a:t>
            </a:r>
          </a:p>
          <a:p>
            <a:pPr lvl="1"/>
            <a:r>
              <a:rPr lang="en-US" altLang="en-US" b="1"/>
              <a:t>Officiating Football</a:t>
            </a:r>
            <a:r>
              <a:rPr lang="en-US" altLang="en-US"/>
              <a:t> </a:t>
            </a:r>
          </a:p>
          <a:p>
            <a:pPr lvl="1"/>
            <a:r>
              <a:rPr lang="en-US" altLang="en-US" b="1"/>
              <a:t>Officiating Volleyball – </a:t>
            </a:r>
            <a:r>
              <a:rPr lang="en-US" altLang="en-US"/>
              <a:t>Ball Handling</a:t>
            </a:r>
          </a:p>
          <a:p>
            <a:pPr lvl="1" eaLnBrk="1" hangingPunct="1">
              <a:spcBef>
                <a:spcPct val="0"/>
              </a:spcBef>
            </a:pPr>
            <a:r>
              <a:rPr lang="en-US" altLang="en-US" b="1"/>
              <a:t>Officiating Volleyball </a:t>
            </a:r>
            <a:r>
              <a:rPr lang="en-US" altLang="en-US"/>
              <a:t>– Alignment</a:t>
            </a:r>
          </a:p>
          <a:p>
            <a:pPr lvl="1" eaLnBrk="1" hangingPunct="1">
              <a:spcBef>
                <a:spcPct val="0"/>
              </a:spcBef>
            </a:pPr>
            <a:r>
              <a:rPr lang="en-US" altLang="en-US" b="1"/>
              <a:t>Officiating Volleyball </a:t>
            </a:r>
            <a:r>
              <a:rPr lang="en-US" altLang="en-US"/>
              <a:t>– E-Whistle</a:t>
            </a:r>
          </a:p>
          <a:p>
            <a:pPr lvl="1" eaLnBrk="1" hangingPunct="1">
              <a:spcBef>
                <a:spcPct val="0"/>
              </a:spcBef>
            </a:pPr>
            <a:r>
              <a:rPr lang="en-US" altLang="en-US" b="1"/>
              <a:t>Officiating Basketball</a:t>
            </a:r>
            <a:endParaRPr lang="en-US" altLang="en-US"/>
          </a:p>
          <a:p>
            <a:pPr lvl="1"/>
            <a:r>
              <a:rPr lang="en-US" altLang="en-US" b="1"/>
              <a:t>Officiating Basketball – </a:t>
            </a:r>
            <a:r>
              <a:rPr lang="en-US" altLang="en-US"/>
              <a:t>Three-Person Mechanics</a:t>
            </a:r>
          </a:p>
          <a:p>
            <a:pPr lvl="1"/>
            <a:r>
              <a:rPr lang="en-US" altLang="en-US" b="1"/>
              <a:t>Officiating Basketball - </a:t>
            </a:r>
            <a:r>
              <a:rPr lang="en-US" altLang="en-US"/>
              <a:t>Pre-Game Conference</a:t>
            </a:r>
          </a:p>
          <a:p>
            <a:pPr lvl="1"/>
            <a:r>
              <a:rPr lang="en-US" altLang="en-US" b="1"/>
              <a:t>Soccer</a:t>
            </a:r>
            <a:r>
              <a:rPr lang="en-US" altLang="en-US"/>
              <a:t> – Fouls and Misconduct</a:t>
            </a:r>
          </a:p>
          <a:p>
            <a:pPr lvl="1" eaLnBrk="1" hangingPunct="1">
              <a:spcBef>
                <a:spcPct val="0"/>
              </a:spcBef>
            </a:pPr>
            <a:r>
              <a:rPr lang="en-US" altLang="en-US" b="1"/>
              <a:t>Soccer – </a:t>
            </a:r>
            <a:r>
              <a:rPr lang="en-US" altLang="en-US"/>
              <a:t>Offside</a:t>
            </a:r>
          </a:p>
          <a:p>
            <a:pPr lvl="1" eaLnBrk="1" hangingPunct="1">
              <a:spcBef>
                <a:spcPct val="0"/>
              </a:spcBef>
            </a:pPr>
            <a:r>
              <a:rPr lang="en-US" altLang="en-US" b="1"/>
              <a:t>Soccer</a:t>
            </a:r>
            <a:r>
              <a:rPr lang="en-US" altLang="en-US"/>
              <a:t> -  Pre-Game Conference</a:t>
            </a:r>
          </a:p>
          <a:p>
            <a:pPr lvl="1"/>
            <a:r>
              <a:rPr lang="en-US" altLang="en-US" b="1"/>
              <a:t>Swimming and Diving</a:t>
            </a:r>
            <a:endParaRPr lang="en-US" altLang="en-US"/>
          </a:p>
          <a:p>
            <a:pPr lvl="1"/>
            <a:r>
              <a:rPr lang="en-US" altLang="en-US" b="1"/>
              <a:t>Officiating Wrestling</a:t>
            </a:r>
            <a:r>
              <a:rPr lang="en-US" altLang="en-US"/>
              <a:t> </a:t>
            </a:r>
          </a:p>
          <a:p>
            <a:pPr lvl="1"/>
            <a:r>
              <a:rPr lang="en-US" altLang="en-US" b="1"/>
              <a:t>Umpiring Softball</a:t>
            </a:r>
          </a:p>
          <a:p>
            <a:pPr lvl="1"/>
            <a:r>
              <a:rPr lang="en-US" altLang="en-US" b="1"/>
              <a:t>Officiating Field Hockey</a:t>
            </a:r>
          </a:p>
          <a:p>
            <a:pPr lvl="1"/>
            <a:r>
              <a:rPr lang="en-US" altLang="en-US" b="1"/>
              <a:t>Officiating Track and Field</a:t>
            </a:r>
          </a:p>
          <a:p>
            <a:r>
              <a:rPr lang="en-US" altLang="en-US"/>
              <a:t>	</a:t>
            </a:r>
          </a:p>
          <a:p>
            <a:r>
              <a:rPr lang="en-US" altLang="en-US" b="1" u="sng">
                <a:solidFill>
                  <a:schemeClr val="accent2"/>
                </a:solidFill>
              </a:rPr>
              <a:t>Future Courses to be Considered:</a:t>
            </a:r>
          </a:p>
          <a:p>
            <a:pPr lvl="1"/>
            <a:r>
              <a:rPr lang="en-US" altLang="en-US" b="1"/>
              <a:t>Umpiring Baseball</a:t>
            </a:r>
          </a:p>
          <a:p>
            <a:pPr lvl="1"/>
            <a:r>
              <a:rPr lang="en-US" altLang="en-US" b="1"/>
              <a:t>Umpiring Softball – 2 Person Mechanics</a:t>
            </a:r>
            <a:endParaRPr lang="en-US" altLang="en-US"/>
          </a:p>
          <a:p>
            <a:pPr lvl="1"/>
            <a:r>
              <a:rPr lang="en-US" altLang="en-US" b="1"/>
              <a:t>Communication Among Officials and Coaches</a:t>
            </a: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30</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404">
              <a:defRPr/>
            </a:pPr>
            <a:r>
              <a:rPr lang="en-US" b="1">
                <a:solidFill>
                  <a:prstClr val="black"/>
                </a:solidFill>
                <a:latin typeface="Calibri"/>
              </a:rPr>
              <a:t>NFHS CENTER FOR OFFICIALS SERVICES (COS)</a:t>
            </a:r>
          </a:p>
          <a:p>
            <a:pPr defTabSz="948404">
              <a:defRPr/>
            </a:pPr>
            <a:endParaRPr lang="en-US" b="1">
              <a:solidFill>
                <a:prstClr val="black"/>
              </a:solidFill>
              <a:latin typeface="Calibri"/>
            </a:endParaRPr>
          </a:p>
          <a:p>
            <a:pPr defTabSz="948404">
              <a:defRPr/>
            </a:pPr>
            <a:r>
              <a:rPr lang="en-US" b="1">
                <a:solidFill>
                  <a:prstClr val="black"/>
                </a:solidFill>
                <a:latin typeface="Calibri"/>
              </a:rPr>
              <a:t>Your Complete Solution for Officials Management and More:</a:t>
            </a:r>
          </a:p>
          <a:p>
            <a:pPr marL="177826" indent="-177826" defTabSz="948404">
              <a:buFont typeface="Arial" panose="020B0604020202020204" pitchFamily="34" charset="0"/>
              <a:buChar char="•"/>
              <a:defRPr/>
            </a:pPr>
            <a:r>
              <a:rPr lang="en-US">
                <a:solidFill>
                  <a:prstClr val="black"/>
                </a:solidFill>
                <a:latin typeface="Calibri"/>
              </a:rPr>
              <a:t>Registration</a:t>
            </a:r>
          </a:p>
          <a:p>
            <a:pPr marL="177826" indent="-177826" defTabSz="948404">
              <a:buFont typeface="Arial" panose="020B0604020202020204" pitchFamily="34" charset="0"/>
              <a:buChar char="•"/>
              <a:defRPr/>
            </a:pPr>
            <a:r>
              <a:rPr lang="en-US">
                <a:solidFill>
                  <a:prstClr val="black"/>
                </a:solidFill>
                <a:latin typeface="Calibri"/>
              </a:rPr>
              <a:t>Assignment</a:t>
            </a:r>
          </a:p>
          <a:p>
            <a:pPr marL="177826" indent="-177826" defTabSz="948404">
              <a:buFont typeface="Arial" panose="020B0604020202020204" pitchFamily="34" charset="0"/>
              <a:buChar char="•"/>
              <a:defRPr/>
            </a:pPr>
            <a:r>
              <a:rPr lang="en-US">
                <a:solidFill>
                  <a:prstClr val="black"/>
                </a:solidFill>
                <a:latin typeface="Calibri"/>
              </a:rPr>
              <a:t>Payment</a:t>
            </a:r>
          </a:p>
          <a:p>
            <a:pPr marL="177826" indent="-177826" defTabSz="948404">
              <a:buFont typeface="Arial" panose="020B0604020202020204" pitchFamily="34" charset="0"/>
              <a:buChar char="•"/>
              <a:defRPr/>
            </a:pPr>
            <a:r>
              <a:rPr lang="en-US">
                <a:solidFill>
                  <a:prstClr val="black"/>
                </a:solidFill>
                <a:latin typeface="Calibri"/>
              </a:rPr>
              <a:t>Testing</a:t>
            </a:r>
          </a:p>
          <a:p>
            <a:pPr marL="177826" indent="-177826" defTabSz="948404">
              <a:buFont typeface="Arial" panose="020B0604020202020204" pitchFamily="34" charset="0"/>
              <a:buChar char="•"/>
              <a:defRPr/>
            </a:pPr>
            <a:r>
              <a:rPr lang="en-US">
                <a:solidFill>
                  <a:prstClr val="black"/>
                </a:solidFill>
                <a:latin typeface="Calibri"/>
              </a:rPr>
              <a:t>Background Checks</a:t>
            </a:r>
          </a:p>
          <a:p>
            <a:pPr defTabSz="948404">
              <a:defRPr/>
            </a:pPr>
            <a:endParaRPr lang="en-US">
              <a:solidFill>
                <a:prstClr val="black"/>
              </a:solidFill>
              <a:latin typeface="Calibri"/>
            </a:endParaRPr>
          </a:p>
          <a:p>
            <a:pPr defTabSz="948404">
              <a:defRPr/>
            </a:pPr>
            <a:r>
              <a:rPr lang="en-US" b="1">
                <a:solidFill>
                  <a:prstClr val="black"/>
                </a:solidFill>
                <a:latin typeface="Calibri"/>
              </a:rPr>
              <a:t>For More Information on the NFHS – Center for Officials Services (COS) Contact:</a:t>
            </a:r>
          </a:p>
          <a:p>
            <a:pPr defTabSz="948404">
              <a:defRPr/>
            </a:pPr>
            <a:r>
              <a:rPr lang="en-US">
                <a:solidFill>
                  <a:prstClr val="black"/>
                </a:solidFill>
                <a:latin typeface="Calibri"/>
              </a:rPr>
              <a:t>Dana Pappas, Director of Officiating Services, dpappas@nfhs.org</a:t>
            </a:r>
          </a:p>
          <a:p>
            <a:pPr defTabSz="948404">
              <a:defRPr/>
            </a:pPr>
            <a:endParaRPr lang="en-US">
              <a:solidFill>
                <a:prstClr val="black"/>
              </a:solidFill>
              <a:latin typeface="Calibri"/>
            </a:endParaRPr>
          </a:p>
          <a:p>
            <a:pPr defTabSz="948404">
              <a:defRPr/>
            </a:pPr>
            <a:r>
              <a:rPr lang="en-US" b="1">
                <a:solidFill>
                  <a:prstClr val="black"/>
                </a:solidFill>
                <a:latin typeface="Calibri"/>
              </a:rPr>
              <a:t>Also If You’re Interested in Eligibility and Monitoring Requirements Contact </a:t>
            </a:r>
            <a:br>
              <a:rPr lang="en-US" b="1">
                <a:solidFill>
                  <a:prstClr val="black"/>
                </a:solidFill>
                <a:latin typeface="Calibri"/>
              </a:rPr>
            </a:br>
            <a:r>
              <a:rPr lang="en-US" b="1">
                <a:solidFill>
                  <a:prstClr val="black"/>
                </a:solidFill>
                <a:latin typeface="Calibri"/>
              </a:rPr>
              <a:t>the Folks at Dragonfly:</a:t>
            </a:r>
          </a:p>
          <a:p>
            <a:pPr defTabSz="948404">
              <a:defRPr/>
            </a:pPr>
            <a:r>
              <a:rPr lang="en-US">
                <a:solidFill>
                  <a:prstClr val="black"/>
                </a:solidFill>
                <a:latin typeface="Calibri"/>
              </a:rPr>
              <a:t>Kirk </a:t>
            </a:r>
            <a:r>
              <a:rPr lang="en-US">
                <a:solidFill>
                  <a:schemeClr val="tx1">
                    <a:lumMod val="50000"/>
                  </a:schemeClr>
                </a:solidFill>
                <a:latin typeface="Calibri"/>
              </a:rPr>
              <a:t>Miller, Dragonfly, </a:t>
            </a:r>
            <a:r>
              <a:rPr lang="en-US">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a:solidFill>
                <a:schemeClr val="tx1">
                  <a:lumMod val="50000"/>
                </a:schemeClr>
              </a:solidFill>
              <a:latin typeface="Calibri"/>
            </a:endParaRPr>
          </a:p>
          <a:p>
            <a:pPr defTabSz="948404">
              <a:defRPr/>
            </a:pPr>
            <a:r>
              <a:rPr lang="en-US">
                <a:solidFill>
                  <a:schemeClr val="tx1">
                    <a:lumMod val="50000"/>
                  </a:schemeClr>
                </a:solidFill>
                <a:latin typeface="Calibri"/>
              </a:rPr>
              <a:t>Brandon Wallace, Dragonfly, </a:t>
            </a:r>
            <a:r>
              <a:rPr lang="en-US">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a:solidFill>
                <a:schemeClr val="tx1">
                  <a:lumMod val="50000"/>
                </a:schemeClr>
              </a:solidFill>
              <a:latin typeface="Calibri"/>
            </a:endParaRP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31</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32</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a:p>
          <a:p>
            <a:r>
              <a:rPr lang="en-US"/>
              <a:t>The NFHS is an Accredited Institution and has delivered more than 15 million courses on its NFHS Learning Center platform since its inception in 2007. In receiving national accreditation by </a:t>
            </a:r>
            <a:r>
              <a:rPr lang="en-US" err="1"/>
              <a:t>Cognia</a:t>
            </a:r>
            <a:r>
              <a:rPr lang="en-US"/>
              <a:t>, the NFHS has upheld itself to rigorous standards that focus on productive learning environments, equitable resource allocation that meet the needs of learners, and effective leadership. </a:t>
            </a:r>
          </a:p>
          <a:p>
            <a:endParaRPr lang="en-US"/>
          </a:p>
          <a:p>
            <a:r>
              <a:rPr lang="en-US"/>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a:t> </a:t>
            </a:r>
          </a:p>
          <a:p>
            <a:r>
              <a:rPr lang="en-US"/>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34</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is the leader in streaming Live and On Demand high school sports.</a:t>
            </a:r>
          </a:p>
          <a:p>
            <a:endParaRPr lang="en-US" altLang="en-US"/>
          </a:p>
          <a:p>
            <a:r>
              <a:rPr lang="en-US" altLang="en-US"/>
              <a:t>Partnered with the </a:t>
            </a:r>
            <a:r>
              <a:rPr lang="en-US" altLang="en-US" b="1">
                <a:hlinkClick r:id="rId3"/>
              </a:rPr>
              <a:t>National Federation of State High School Associations</a:t>
            </a:r>
            <a:r>
              <a:rPr lang="en-US" altLang="en-US"/>
              <a:t>, 45 high school state athletic/activities associations, and </a:t>
            </a:r>
            <a:r>
              <a:rPr lang="en-US" altLang="en-US" err="1"/>
              <a:t>PlayOn</a:t>
            </a:r>
            <a:r>
              <a:rPr lang="en-US" altLang="en-US"/>
              <a:t>! Sports, the NFHS Network is a joint venture created to provide fans with the ability to stream high school sports on any device, from wherever they are.</a:t>
            </a:r>
          </a:p>
          <a:p>
            <a:endParaRPr lang="en-US" altLang="en-US"/>
          </a:p>
          <a:p>
            <a:r>
              <a:rPr lang="en-US" altLang="en-US"/>
              <a:t>All NFHS Network events are available to watch online at </a:t>
            </a:r>
            <a:r>
              <a:rPr lang="en-US" altLang="en-US" b="1">
                <a:hlinkClick r:id="rId4"/>
              </a:rPr>
              <a:t>www.NFHSnetwork.com</a:t>
            </a:r>
            <a:r>
              <a:rPr lang="en-US" altLang="en-US"/>
              <a:t> and through the NFHS Network Live App for iOS and Android. Follow us on </a:t>
            </a:r>
            <a:r>
              <a:rPr lang="en-US" altLang="en-US" b="1">
                <a:hlinkClick r:id="rId5"/>
              </a:rPr>
              <a:t>Facebook</a:t>
            </a:r>
            <a:r>
              <a:rPr lang="en-US" altLang="en-US"/>
              <a:t>, </a:t>
            </a:r>
            <a:r>
              <a:rPr lang="en-US" altLang="en-US" b="1">
                <a:hlinkClick r:id="rId6"/>
              </a:rPr>
              <a:t>Twitter</a:t>
            </a:r>
            <a:r>
              <a:rPr lang="en-US" altLang="en-US"/>
              <a:t>, </a:t>
            </a:r>
            <a:r>
              <a:rPr lang="en-US" altLang="en-US" b="1">
                <a:hlinkClick r:id="rId7"/>
              </a:rPr>
              <a:t>Instagram</a:t>
            </a:r>
            <a:r>
              <a:rPr lang="en-US" altLang="en-US"/>
              <a:t>, and </a:t>
            </a:r>
            <a:r>
              <a:rPr lang="en-US" altLang="en-US" b="1">
                <a:hlinkClick r:id="rId8"/>
              </a:rPr>
              <a:t>YouTube</a:t>
            </a:r>
            <a:r>
              <a:rPr lang="en-US" altLang="en-US"/>
              <a:t>.</a:t>
            </a:r>
          </a:p>
          <a:p>
            <a:endParaRPr lang="en-US" altLang="en-US"/>
          </a:p>
          <a:p>
            <a:r>
              <a:rPr lang="en-US" altLang="en-US"/>
              <a:t>Watching high school sports and events has never been easier.</a:t>
            </a:r>
          </a:p>
          <a:p>
            <a:endParaRPr lang="en-US" altLang="en-US"/>
          </a:p>
          <a:p>
            <a:r>
              <a:rPr lang="en-US" altLang="en-US"/>
              <a:t>The NFHS Network’s goal to broadcast live all 2 million high school sporting events by 2025.</a:t>
            </a:r>
          </a:p>
          <a:p>
            <a:endParaRPr lang="en-US" altLang="en-US"/>
          </a:p>
          <a:p>
            <a:r>
              <a:rPr lang="en-US" altLang="en-US"/>
              <a:t>The NFHS Network covers 27 different regular season and postseason sports, as well as other high school activities, celebrating the accomplishments of students-athletes, student broadcasters, and high schools across the country.</a:t>
            </a:r>
          </a:p>
          <a:p>
            <a:endParaRPr lang="en-US" altLang="en-US"/>
          </a:p>
          <a:p>
            <a:endParaRPr lang="en-US" altLang="en-US"/>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35</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36</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37</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a:effectLst/>
              <a:latin typeface="Calibri" panose="020F0502020204030204" pitchFamily="34" charset="0"/>
              <a:ea typeface="Calibri" panose="020F0502020204030204" pitchFamily="34" charset="0"/>
            </a:endParaRPr>
          </a:p>
          <a:p>
            <a:pPr marL="0" marR="0"/>
            <a:r>
              <a:rPr lang="en-US" sz="800">
                <a:solidFill>
                  <a:srgbClr val="000000"/>
                </a:solidFill>
                <a:effectLst/>
                <a:latin typeface="Calibri" panose="020F0502020204030204" pitchFamily="34" charset="0"/>
                <a:ea typeface="Calibri" panose="020F0502020204030204" pitchFamily="34" charset="0"/>
              </a:rPr>
              <a:t>This copyrighted </a:t>
            </a:r>
            <a:r>
              <a:rPr lang="en-US" sz="800">
                <a:effectLst/>
                <a:latin typeface="Calibri" panose="020F0502020204030204" pitchFamily="34" charset="0"/>
                <a:ea typeface="Calibri" panose="020F0502020204030204" pitchFamily="34" charset="0"/>
              </a:rPr>
              <a:t>power point</a:t>
            </a:r>
            <a:r>
              <a:rPr lang="en-US" sz="800">
                <a:solidFill>
                  <a:srgbClr val="000000"/>
                </a:solidFill>
                <a:effectLst/>
                <a:latin typeface="Calibri" panose="020F0502020204030204" pitchFamily="34" charset="0"/>
                <a:ea typeface="Calibri" panose="020F0502020204030204" pitchFamily="34" charset="0"/>
              </a:rPr>
              <a:t> is presented by the NFHS. </a:t>
            </a:r>
            <a:r>
              <a:rPr lang="en-US" sz="800">
                <a:effectLst/>
                <a:latin typeface="Calibri" panose="020F0502020204030204" pitchFamily="34" charset="0"/>
                <a:ea typeface="Calibri" panose="020F0502020204030204" pitchFamily="34" charset="0"/>
              </a:rPr>
              <a:t>This m</a:t>
            </a:r>
            <a:r>
              <a:rPr lang="en-US" sz="800">
                <a:solidFill>
                  <a:srgbClr val="000000"/>
                </a:solidFill>
                <a:effectLst/>
                <a:latin typeface="Calibri" panose="020F0502020204030204" pitchFamily="34" charset="0"/>
                <a:ea typeface="Calibri" panose="020F0502020204030204" pitchFamily="34" charset="0"/>
              </a:rPr>
              <a:t>aterial shall </a:t>
            </a:r>
            <a:r>
              <a:rPr lang="en-US" sz="800">
                <a:effectLst/>
                <a:latin typeface="Calibri" panose="020F0502020204030204" pitchFamily="34" charset="0"/>
                <a:ea typeface="Calibri" panose="020F0502020204030204" pitchFamily="34" charset="0"/>
              </a:rPr>
              <a:t>only </a:t>
            </a:r>
            <a:r>
              <a:rPr lang="en-US" sz="800">
                <a:solidFill>
                  <a:srgbClr val="000000"/>
                </a:solidFill>
                <a:effectLst/>
                <a:latin typeface="Calibri" panose="020F0502020204030204" pitchFamily="34" charset="0"/>
                <a:ea typeface="Calibri" panose="020F0502020204030204" pitchFamily="34" charset="0"/>
              </a:rPr>
              <a:t>be reproduced or distributed </a:t>
            </a:r>
            <a:r>
              <a:rPr lang="en-US" sz="80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a:solidFill>
                  <a:srgbClr val="000000"/>
                </a:solidFill>
                <a:effectLst/>
                <a:latin typeface="Calibri" panose="020F0502020204030204" pitchFamily="34" charset="0"/>
                <a:ea typeface="Calibri" panose="020F0502020204030204" pitchFamily="34" charset="0"/>
              </a:rPr>
              <a:t>without </a:t>
            </a:r>
            <a:r>
              <a:rPr lang="en-US" sz="800">
                <a:effectLst/>
                <a:latin typeface="Calibri" panose="020F0502020204030204" pitchFamily="34" charset="0"/>
                <a:ea typeface="Calibri" panose="020F0502020204030204" pitchFamily="34" charset="0"/>
              </a:rPr>
              <a:t>the </a:t>
            </a:r>
            <a:r>
              <a:rPr lang="en-US" sz="800">
                <a:solidFill>
                  <a:srgbClr val="000000"/>
                </a:solidFill>
                <a:effectLst/>
                <a:latin typeface="Calibri" panose="020F0502020204030204" pitchFamily="34" charset="0"/>
                <a:ea typeface="Calibri" panose="020F0502020204030204" pitchFamily="34" charset="0"/>
              </a:rPr>
              <a:t>express written consent from the NFHS.</a:t>
            </a:r>
            <a:r>
              <a:rPr lang="en-US" sz="800">
                <a:effectLst/>
                <a:latin typeface="Calibri" panose="020F0502020204030204" pitchFamily="34" charset="0"/>
                <a:ea typeface="Calibri" panose="020F0502020204030204" pitchFamily="34" charset="0"/>
              </a:rPr>
              <a:t> Please contact Davis Whitfield, COO at </a:t>
            </a:r>
            <a:r>
              <a:rPr lang="en-US" sz="800" u="sng">
                <a:solidFill>
                  <a:srgbClr val="0000FF"/>
                </a:solidFill>
                <a:effectLst/>
                <a:latin typeface="Calibri" panose="020F0502020204030204" pitchFamily="34" charset="0"/>
                <a:ea typeface="Calibri" panose="020F0502020204030204" pitchFamily="34" charset="0"/>
                <a:hlinkClick r:id="rId4"/>
              </a:rPr>
              <a:t>dwhitfield@nfhs.org</a:t>
            </a:r>
            <a:r>
              <a:rPr lang="en-US" sz="80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a:effectLst/>
              <a:latin typeface="Calibri" panose="020F0502020204030204" pitchFamily="34" charset="0"/>
              <a:ea typeface="Calibri" panose="020F0502020204030204" pitchFamily="34" charset="0"/>
            </a:endParaRPr>
          </a:p>
          <a:p>
            <a:pPr marL="0" marR="0"/>
            <a:r>
              <a:rPr lang="en-US" sz="800">
                <a:solidFill>
                  <a:srgbClr val="000000"/>
                </a:solidFill>
                <a:effectLst/>
                <a:latin typeface="Calibri" panose="020F0502020204030204" pitchFamily="34" charset="0"/>
                <a:ea typeface="Calibri" panose="020F0502020204030204" pitchFamily="34" charset="0"/>
              </a:rPr>
              <a:t>This copyrighted </a:t>
            </a:r>
            <a:r>
              <a:rPr lang="en-US" sz="800">
                <a:effectLst/>
                <a:latin typeface="Calibri" panose="020F0502020204030204" pitchFamily="34" charset="0"/>
                <a:ea typeface="Calibri" panose="020F0502020204030204" pitchFamily="34" charset="0"/>
              </a:rPr>
              <a:t>power point</a:t>
            </a:r>
            <a:r>
              <a:rPr lang="en-US" sz="800">
                <a:solidFill>
                  <a:srgbClr val="000000"/>
                </a:solidFill>
                <a:effectLst/>
                <a:latin typeface="Calibri" panose="020F0502020204030204" pitchFamily="34" charset="0"/>
                <a:ea typeface="Calibri" panose="020F0502020204030204" pitchFamily="34" charset="0"/>
              </a:rPr>
              <a:t> is presented by the NFHS. </a:t>
            </a:r>
            <a:r>
              <a:rPr lang="en-US" sz="800">
                <a:effectLst/>
                <a:latin typeface="Calibri" panose="020F0502020204030204" pitchFamily="34" charset="0"/>
                <a:ea typeface="Calibri" panose="020F0502020204030204" pitchFamily="34" charset="0"/>
              </a:rPr>
              <a:t>This m</a:t>
            </a:r>
            <a:r>
              <a:rPr lang="en-US" sz="800">
                <a:solidFill>
                  <a:srgbClr val="000000"/>
                </a:solidFill>
                <a:effectLst/>
                <a:latin typeface="Calibri" panose="020F0502020204030204" pitchFamily="34" charset="0"/>
                <a:ea typeface="Calibri" panose="020F0502020204030204" pitchFamily="34" charset="0"/>
              </a:rPr>
              <a:t>aterial shall </a:t>
            </a:r>
            <a:r>
              <a:rPr lang="en-US" sz="800">
                <a:effectLst/>
                <a:latin typeface="Calibri" panose="020F0502020204030204" pitchFamily="34" charset="0"/>
                <a:ea typeface="Calibri" panose="020F0502020204030204" pitchFamily="34" charset="0"/>
              </a:rPr>
              <a:t>only </a:t>
            </a:r>
            <a:r>
              <a:rPr lang="en-US" sz="800">
                <a:solidFill>
                  <a:srgbClr val="000000"/>
                </a:solidFill>
                <a:effectLst/>
                <a:latin typeface="Calibri" panose="020F0502020204030204" pitchFamily="34" charset="0"/>
                <a:ea typeface="Calibri" panose="020F0502020204030204" pitchFamily="34" charset="0"/>
              </a:rPr>
              <a:t>be reproduced or distributed </a:t>
            </a:r>
            <a:r>
              <a:rPr lang="en-US" sz="80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a:solidFill>
                  <a:srgbClr val="000000"/>
                </a:solidFill>
                <a:effectLst/>
                <a:latin typeface="Calibri" panose="020F0502020204030204" pitchFamily="34" charset="0"/>
                <a:ea typeface="Calibri" panose="020F0502020204030204" pitchFamily="34" charset="0"/>
              </a:rPr>
              <a:t>without </a:t>
            </a:r>
            <a:r>
              <a:rPr lang="en-US" sz="800">
                <a:effectLst/>
                <a:latin typeface="Calibri" panose="020F0502020204030204" pitchFamily="34" charset="0"/>
                <a:ea typeface="Calibri" panose="020F0502020204030204" pitchFamily="34" charset="0"/>
              </a:rPr>
              <a:t>the </a:t>
            </a:r>
            <a:r>
              <a:rPr lang="en-US" sz="800">
                <a:solidFill>
                  <a:srgbClr val="000000"/>
                </a:solidFill>
                <a:effectLst/>
                <a:latin typeface="Calibri" panose="020F0502020204030204" pitchFamily="34" charset="0"/>
                <a:ea typeface="Calibri" panose="020F0502020204030204" pitchFamily="34" charset="0"/>
              </a:rPr>
              <a:t>express written consent from the NFHS.</a:t>
            </a:r>
            <a:r>
              <a:rPr lang="en-US" sz="800">
                <a:effectLst/>
                <a:latin typeface="Calibri" panose="020F0502020204030204" pitchFamily="34" charset="0"/>
                <a:ea typeface="Calibri" panose="020F0502020204030204" pitchFamily="34" charset="0"/>
              </a:rPr>
              <a:t> Please contact Davis Whitfield, COO at </a:t>
            </a:r>
            <a:r>
              <a:rPr lang="en-US" sz="800" u="sng">
                <a:solidFill>
                  <a:srgbClr val="0000FF"/>
                </a:solidFill>
                <a:effectLst/>
                <a:latin typeface="Calibri" panose="020F0502020204030204" pitchFamily="34" charset="0"/>
                <a:ea typeface="Calibri" panose="020F0502020204030204" pitchFamily="34" charset="0"/>
                <a:hlinkClick r:id="rId3"/>
              </a:rPr>
              <a:t>dwhitfield@nfhs.org</a:t>
            </a:r>
            <a:r>
              <a:rPr lang="en-US" sz="80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7/17/2023</a:t>
            </a:fld>
            <a:endParaRPr lang="en-US"/>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7/17/2023</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7/17/2023</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7/17/2023</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7/17/2023</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7/17/2023</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7/17/2023</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7/17/2023</a:t>
            </a:fld>
            <a:endParaRPr lang="en-US"/>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895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9D2142EF-4370-4E07-B7B2-532C0AFB16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5709"/>
            <a:ext cx="12192000" cy="4502133"/>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1729122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21775118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7/17/2023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a:p>
        </p:txBody>
      </p:sp>
    </p:spTree>
    <p:extLst>
      <p:ext uri="{BB962C8B-B14F-4D97-AF65-F5344CB8AC3E}">
        <p14:creationId xmlns:p14="http://schemas.microsoft.com/office/powerpoint/2010/main" val="415964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7/17/2023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a:p>
        </p:txBody>
      </p:sp>
    </p:spTree>
    <p:extLst>
      <p:ext uri="{BB962C8B-B14F-4D97-AF65-F5344CB8AC3E}">
        <p14:creationId xmlns:p14="http://schemas.microsoft.com/office/powerpoint/2010/main" val="811017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7/17/2023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a:p>
        </p:txBody>
      </p:sp>
    </p:spTree>
    <p:extLst>
      <p:ext uri="{BB962C8B-B14F-4D97-AF65-F5344CB8AC3E}">
        <p14:creationId xmlns:p14="http://schemas.microsoft.com/office/powerpoint/2010/main" val="93562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7/17/2023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a:p>
        </p:txBody>
      </p:sp>
    </p:spTree>
    <p:extLst>
      <p:ext uri="{BB962C8B-B14F-4D97-AF65-F5344CB8AC3E}">
        <p14:creationId xmlns:p14="http://schemas.microsoft.com/office/powerpoint/2010/main" val="28813917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7/17/2023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a:p>
        </p:txBody>
      </p:sp>
    </p:spTree>
    <p:extLst>
      <p:ext uri="{BB962C8B-B14F-4D97-AF65-F5344CB8AC3E}">
        <p14:creationId xmlns:p14="http://schemas.microsoft.com/office/powerpoint/2010/main" val="31028702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7/17/2023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a:p>
        </p:txBody>
      </p:sp>
    </p:spTree>
    <p:extLst>
      <p:ext uri="{BB962C8B-B14F-4D97-AF65-F5344CB8AC3E}">
        <p14:creationId xmlns:p14="http://schemas.microsoft.com/office/powerpoint/2010/main" val="18620112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A group of people posing for a photo&#10;&#10;Description automatically generated">
            <a:extLst>
              <a:ext uri="{FF2B5EF4-FFF2-40B4-BE49-F238E27FC236}">
                <a16:creationId xmlns:a16="http://schemas.microsoft.com/office/drawing/2014/main" xmlns="" id="{E1C379E0-9920-4120-ADE0-A4217485FC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915"/>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3817797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7/17/2023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18423684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5596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7/17/2023</a:t>
            </a:fld>
            <a:endParaRPr lang="en-US"/>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7/17/2023</a:t>
            </a:fld>
            <a:endParaRPr lang="en-US"/>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7/17/2023</a:t>
            </a:fld>
            <a:endParaRPr lang="en-US"/>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3" name="Picture 12" descr="A picture containing vector graphics&#10;&#10;Description automatically generated">
            <a:extLst>
              <a:ext uri="{FF2B5EF4-FFF2-40B4-BE49-F238E27FC236}">
                <a16:creationId xmlns:a16="http://schemas.microsoft.com/office/drawing/2014/main" xmlns="" id="{32A48D90-DD2B-46BD-B85A-7510DDBBAC4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6242" y="5749230"/>
            <a:ext cx="813855" cy="950065"/>
          </a:xfrm>
          <a:prstGeom prst="rect">
            <a:avLst/>
          </a:prstGeom>
        </p:spPr>
      </p:pic>
    </p:spTree>
    <p:extLst>
      <p:ext uri="{BB962C8B-B14F-4D97-AF65-F5344CB8AC3E}">
        <p14:creationId xmlns:p14="http://schemas.microsoft.com/office/powerpoint/2010/main" val="1072755151"/>
      </p:ext>
    </p:extLst>
  </p:cSld>
  <p:clrMap bg1="lt1" tx1="dk1" bg2="lt2" tx2="dk2" accent1="accent1" accent2="accent2" accent3="accent3" accent4="accent4" accent5="accent5" accent6="accent6" hlink="hlink" folHlink="folHlink"/>
  <p:sldLayoutIdLst>
    <p:sldLayoutId id="2147483842" r:id="rId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7/17/2023</a:t>
            </a:fld>
            <a:endParaRPr lang="en-US"/>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extLst>
      <p:ext uri="{BB962C8B-B14F-4D97-AF65-F5344CB8AC3E}">
        <p14:creationId xmlns:p14="http://schemas.microsoft.com/office/powerpoint/2010/main" val="3270161086"/>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7.tiff"/><Relationship Id="rId13" Type="http://schemas.openxmlformats.org/officeDocument/2006/relationships/image" Target="../media/image32.tiff"/><Relationship Id="rId3" Type="http://schemas.openxmlformats.org/officeDocument/2006/relationships/image" Target="../media/image22.png"/><Relationship Id="rId7" Type="http://schemas.openxmlformats.org/officeDocument/2006/relationships/image" Target="../media/image26.jpeg"/><Relationship Id="rId12" Type="http://schemas.openxmlformats.org/officeDocument/2006/relationships/image" Target="../media/image31.tiff"/><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tiff"/><Relationship Id="rId10" Type="http://schemas.openxmlformats.org/officeDocument/2006/relationships/image" Target="../media/image29.jpeg"/><Relationship Id="rId4" Type="http://schemas.openxmlformats.org/officeDocument/2006/relationships/image" Target="../media/image23.tiff"/><Relationship Id="rId9" Type="http://schemas.openxmlformats.org/officeDocument/2006/relationships/image" Target="../media/image28.jpeg"/><Relationship Id="rId14" Type="http://schemas.openxmlformats.org/officeDocument/2006/relationships/image" Target="../media/image33.tiff"/></Relationships>
</file>

<file path=ppt/slides/_rels/slide7.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jpeg"/><Relationship Id="rId18" Type="http://schemas.openxmlformats.org/officeDocument/2006/relationships/image" Target="../media/image49.jpeg"/><Relationship Id="rId3" Type="http://schemas.openxmlformats.org/officeDocument/2006/relationships/image" Target="../media/image34.jpeg"/><Relationship Id="rId7" Type="http://schemas.openxmlformats.org/officeDocument/2006/relationships/image" Target="../media/image38.jpeg"/><Relationship Id="rId12" Type="http://schemas.openxmlformats.org/officeDocument/2006/relationships/image" Target="../media/image43.jpeg"/><Relationship Id="rId17" Type="http://schemas.openxmlformats.org/officeDocument/2006/relationships/image" Target="../media/image48.jpeg"/><Relationship Id="rId2" Type="http://schemas.openxmlformats.org/officeDocument/2006/relationships/notesSlide" Target="../notesSlides/notesSlide6.xml"/><Relationship Id="rId16" Type="http://schemas.openxmlformats.org/officeDocument/2006/relationships/image" Target="../media/image47.jpeg"/><Relationship Id="rId20" Type="http://schemas.openxmlformats.org/officeDocument/2006/relationships/image" Target="../media/image51.jpeg"/><Relationship Id="rId1" Type="http://schemas.openxmlformats.org/officeDocument/2006/relationships/slideLayout" Target="../slideLayouts/slideLayout3.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5" Type="http://schemas.openxmlformats.org/officeDocument/2006/relationships/image" Target="../media/image46.jpeg"/><Relationship Id="rId10" Type="http://schemas.openxmlformats.org/officeDocument/2006/relationships/image" Target="../media/image41.jpeg"/><Relationship Id="rId19" Type="http://schemas.openxmlformats.org/officeDocument/2006/relationships/image" Target="../media/image50.jpe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jpeg"/></Relationships>
</file>

<file path=ppt/slides/_rels/slide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5.jpeg"/><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hyperlink" Target="http://www.nfhslearn.com/copyright"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67.jpe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72.png"/></Relationships>
</file>

<file path=ppt/slides/_rels/slide3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2911E72-0701-46FF-B0C5-7CE23D1D8E3A}"/>
              </a:ext>
            </a:extLst>
          </p:cNvPr>
          <p:cNvSpPr>
            <a:spLocks noGrp="1"/>
          </p:cNvSpPr>
          <p:nvPr>
            <p:ph type="ctrTitle"/>
          </p:nvPr>
        </p:nvSpPr>
        <p:spPr/>
        <p:txBody>
          <a:bodyPr/>
          <a:lstStyle/>
          <a:p>
            <a:r>
              <a:rPr lang="en-US"/>
              <a:t>2023 NFHS Rules Interpretation </a:t>
            </a:r>
          </a:p>
        </p:txBody>
      </p:sp>
      <p:sp>
        <p:nvSpPr>
          <p:cNvPr id="8" name="Subtitle 7">
            <a:extLst>
              <a:ext uri="{FF2B5EF4-FFF2-40B4-BE49-F238E27FC236}">
                <a16:creationId xmlns:a16="http://schemas.microsoft.com/office/drawing/2014/main" xmlns="" id="{19C391A0-D2B9-45B6-875B-AAAED7A8441B}"/>
              </a:ext>
            </a:extLst>
          </p:cNvPr>
          <p:cNvSpPr>
            <a:spLocks noGrp="1"/>
          </p:cNvSpPr>
          <p:nvPr>
            <p:ph type="subTitle" idx="1"/>
          </p:nvPr>
        </p:nvSpPr>
        <p:spPr>
          <a:xfrm>
            <a:off x="2777514" y="5034280"/>
            <a:ext cx="9231606" cy="1709420"/>
          </a:xfrm>
        </p:spPr>
        <p:txBody>
          <a:bodyPr/>
          <a:lstStyle/>
          <a:p>
            <a:r>
              <a:rPr lang="en-US" sz="3600"/>
              <a:t>Shawn Knight – NFHS Spirit Committee Chair</a:t>
            </a:r>
          </a:p>
          <a:p>
            <a:endParaRPr lang="en-US" sz="1600"/>
          </a:p>
          <a:p>
            <a:r>
              <a:rPr lang="en-US" sz="3600"/>
              <a:t>Shaunda Brown – NFHS Spirit Rules Interpreter </a:t>
            </a:r>
            <a:br>
              <a:rPr lang="en-US" sz="3600"/>
            </a:br>
            <a:endParaRPr lang="en-US" sz="3600">
              <a:cs typeface="Calibri"/>
            </a:endParaRPr>
          </a:p>
          <a:p>
            <a:endParaRPr lang="en-US"/>
          </a:p>
        </p:txBody>
      </p:sp>
    </p:spTree>
    <p:extLst>
      <p:ext uri="{BB962C8B-B14F-4D97-AF65-F5344CB8AC3E}">
        <p14:creationId xmlns:p14="http://schemas.microsoft.com/office/powerpoint/2010/main" val="17885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A9532633-F2CA-403A-A578-9EA47501A32D}"/>
              </a:ext>
            </a:extLst>
          </p:cNvPr>
          <p:cNvSpPr>
            <a:spLocks noGrp="1"/>
          </p:cNvSpPr>
          <p:nvPr>
            <p:ph type="title"/>
          </p:nvPr>
        </p:nvSpPr>
        <p:spPr/>
        <p:txBody>
          <a:bodyPr/>
          <a:lstStyle/>
          <a:p>
            <a:r>
              <a:rPr lang="en-US"/>
              <a:t>Thank you to our Spirit Partner Varsity</a:t>
            </a:r>
          </a:p>
        </p:txBody>
      </p:sp>
      <p:pic>
        <p:nvPicPr>
          <p:cNvPr id="5" name="00-30_2023_VARSITY_SPRIT_CARES (1)">
            <a:hlinkClick r:id="" action="ppaction://media"/>
            <a:extLst>
              <a:ext uri="{FF2B5EF4-FFF2-40B4-BE49-F238E27FC236}">
                <a16:creationId xmlns:a16="http://schemas.microsoft.com/office/drawing/2014/main" xmlns="" id="{0183B50F-310F-4185-A01C-0FA796C83CD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0984" y="1338804"/>
            <a:ext cx="9184215" cy="5170853"/>
          </a:xfrm>
        </p:spPr>
      </p:pic>
    </p:spTree>
    <p:extLst>
      <p:ext uri="{BB962C8B-B14F-4D97-AF65-F5344CB8AC3E}">
        <p14:creationId xmlns:p14="http://schemas.microsoft.com/office/powerpoint/2010/main" val="290923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7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a:t>National federation of</a:t>
            </a:r>
            <a:br>
              <a:rPr lang="en-US"/>
            </a:br>
            <a:r>
              <a:rPr lang="en-US"/>
              <a:t>state high school associations  (NFHS) </a:t>
            </a:r>
          </a:p>
        </p:txBody>
      </p:sp>
      <p:sp>
        <p:nvSpPr>
          <p:cNvPr id="20483" name="Text Placeholder 2">
            <a:extLst>
              <a:ext uri="{FF2B5EF4-FFF2-40B4-BE49-F238E27FC236}">
                <a16:creationId xmlns:a16="http://schemas.microsoft.com/office/drawing/2014/main" xmlns="" id="{07130364-3963-48D5-9399-FA9713CE080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a:t>National Federation of </a:t>
            </a:r>
            <a:br>
              <a:rPr lang="en-US"/>
            </a:br>
            <a:r>
              <a:rPr lang="en-US"/>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Lindsey Atkinson</a:t>
            </a:r>
          </a:p>
          <a:p>
            <a:pPr algn="ctr" eaLnBrk="1" hangingPunct="1">
              <a:buFontTx/>
              <a:buNone/>
            </a:pPr>
            <a:r>
              <a:rPr lang="en-US" altLang="en-US" sz="80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Julie Cochran</a:t>
            </a:r>
          </a:p>
          <a:p>
            <a:pPr algn="ctr" eaLnBrk="1" hangingPunct="1">
              <a:buFontTx/>
              <a:buNone/>
            </a:pPr>
            <a:r>
              <a:rPr lang="en-US" altLang="en-US" sz="800">
                <a:cs typeface="Calibri" panose="020F0502020204030204" pitchFamily="34" charset="0"/>
              </a:rPr>
              <a:t>Cross Country, Gymnastics, Field Hockey, Soccer and </a:t>
            </a:r>
          </a:p>
          <a:p>
            <a:pPr algn="ctr" eaLnBrk="1" hangingPunct="1">
              <a:buFontTx/>
              <a:buNone/>
            </a:pPr>
            <a:r>
              <a:rPr lang="en-US" altLang="en-US" sz="80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Dan Schuster</a:t>
            </a:r>
          </a:p>
          <a:p>
            <a:pPr algn="ctr" eaLnBrk="1" hangingPunct="1">
              <a:buFontTx/>
              <a:buNone/>
            </a:pPr>
            <a:r>
              <a:rPr lang="en-US" altLang="en-US" sz="80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Sandy Searcy</a:t>
            </a:r>
          </a:p>
          <a:p>
            <a:pPr algn="ctr" eaLnBrk="1" hangingPunct="1">
              <a:buFontTx/>
              <a:buNone/>
            </a:pPr>
            <a:r>
              <a:rPr lang="en-US" altLang="en-US" sz="800">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a:t>NFHS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a:t>www.nfhs.org</a:t>
            </a:r>
          </a:p>
        </p:txBody>
      </p:sp>
      <p:pic>
        <p:nvPicPr>
          <p:cNvPr id="51" name="Picture 51">
            <a:extLst>
              <a:ext uri="{FF2B5EF4-FFF2-40B4-BE49-F238E27FC236}">
                <a16:creationId xmlns:a16="http://schemas.microsoft.com/office/drawing/2014/main" xmlns="" id="{4A111708-6BBB-CBF6-5064-89588344BBBA}"/>
              </a:ext>
            </a:extLst>
          </p:cNvPr>
          <p:cNvPicPr>
            <a:picLocks noGrp="1" noChangeAspect="1"/>
          </p:cNvPicPr>
          <p:nvPr>
            <p:ph type="pic" sz="quarter" idx="13"/>
          </p:nvPr>
        </p:nvPicPr>
        <p:blipFill>
          <a:blip r:embed="rId3"/>
          <a:srcRect t="30" b="30"/>
          <a:stretch/>
        </p:blipFill>
        <p:spPr>
          <a:xfrm>
            <a:off x="3109128" y="2271952"/>
            <a:ext cx="1051560" cy="1231557"/>
          </a:xfrm>
        </p:spPr>
      </p:pic>
      <p:pic>
        <p:nvPicPr>
          <p:cNvPr id="36" name="Picture 36" descr="A picture containing person, wall, suit, person&#10;&#10;Description automatically generated">
            <a:extLst>
              <a:ext uri="{FF2B5EF4-FFF2-40B4-BE49-F238E27FC236}">
                <a16:creationId xmlns:a16="http://schemas.microsoft.com/office/drawing/2014/main" xmlns="" id="{8939EAB6-5FDF-379B-7ECB-A9D717480C45}"/>
              </a:ext>
            </a:extLst>
          </p:cNvPr>
          <p:cNvPicPr>
            <a:picLocks noGrp="1" noChangeAspect="1"/>
          </p:cNvPicPr>
          <p:nvPr>
            <p:ph type="pic" sz="quarter" idx="14"/>
          </p:nvPr>
        </p:nvPicPr>
        <p:blipFill>
          <a:blip r:embed="rId4"/>
          <a:srcRect t="1226" b="1226"/>
          <a:stretch/>
        </p:blipFill>
        <p:spPr>
          <a:xfrm>
            <a:off x="4276412" y="2269292"/>
            <a:ext cx="1051560" cy="1234440"/>
          </a:xfrm>
        </p:spPr>
      </p:pic>
      <p:pic>
        <p:nvPicPr>
          <p:cNvPr id="38" name="Picture 38">
            <a:extLst>
              <a:ext uri="{FF2B5EF4-FFF2-40B4-BE49-F238E27FC236}">
                <a16:creationId xmlns:a16="http://schemas.microsoft.com/office/drawing/2014/main" xmlns="" id="{D0D4CE82-1AF2-93CE-9C70-B4A205CFC37E}"/>
              </a:ext>
            </a:extLst>
          </p:cNvPr>
          <p:cNvPicPr>
            <a:picLocks noGrp="1" noChangeAspect="1"/>
          </p:cNvPicPr>
          <p:nvPr>
            <p:ph type="pic" sz="quarter" idx="15"/>
          </p:nvPr>
        </p:nvPicPr>
        <p:blipFill>
          <a:blip r:embed="rId5"/>
          <a:srcRect t="10885" b="10885"/>
          <a:stretch/>
        </p:blipFill>
        <p:spPr>
          <a:xfrm>
            <a:off x="5443538" y="2269292"/>
            <a:ext cx="1051560" cy="1234440"/>
          </a:xfrm>
        </p:spPr>
      </p:pic>
      <p:pic>
        <p:nvPicPr>
          <p:cNvPr id="39" name="Picture 39">
            <a:extLst>
              <a:ext uri="{FF2B5EF4-FFF2-40B4-BE49-F238E27FC236}">
                <a16:creationId xmlns:a16="http://schemas.microsoft.com/office/drawing/2014/main" xmlns="" id="{D31D36BC-FD31-A3A1-3E82-7EF6224458C4}"/>
              </a:ext>
            </a:extLst>
          </p:cNvPr>
          <p:cNvPicPr>
            <a:picLocks noGrp="1" noChangeAspect="1"/>
          </p:cNvPicPr>
          <p:nvPr>
            <p:ph type="pic" sz="quarter" idx="16"/>
          </p:nvPr>
        </p:nvPicPr>
        <p:blipFill>
          <a:blip r:embed="rId6"/>
          <a:srcRect t="9760" b="9760"/>
          <a:stretch/>
        </p:blipFill>
        <p:spPr>
          <a:xfrm>
            <a:off x="6610664" y="2269292"/>
            <a:ext cx="1051560" cy="1234440"/>
          </a:xfrm>
        </p:spPr>
      </p:pic>
      <p:pic>
        <p:nvPicPr>
          <p:cNvPr id="40" name="Picture 40" descr="A picture containing person, person, outdoor, posing&#10;&#10;Description automatically generated">
            <a:extLst>
              <a:ext uri="{FF2B5EF4-FFF2-40B4-BE49-F238E27FC236}">
                <a16:creationId xmlns:a16="http://schemas.microsoft.com/office/drawing/2014/main" xmlns="" id="{C5905535-0D04-4B4E-18F1-C03EB591089C}"/>
              </a:ext>
            </a:extLst>
          </p:cNvPr>
          <p:cNvPicPr>
            <a:picLocks noGrp="1" noChangeAspect="1"/>
          </p:cNvPicPr>
          <p:nvPr>
            <p:ph type="pic" sz="quarter" idx="17"/>
          </p:nvPr>
        </p:nvPicPr>
        <p:blipFill>
          <a:blip r:embed="rId7"/>
          <a:srcRect t="9494" b="9494"/>
          <a:stretch/>
        </p:blipFill>
        <p:spPr>
          <a:xfrm>
            <a:off x="7771710" y="2269292"/>
            <a:ext cx="1051560" cy="1234440"/>
          </a:xfrm>
        </p:spPr>
      </p:pic>
      <p:pic>
        <p:nvPicPr>
          <p:cNvPr id="41" name="Picture 41">
            <a:extLst>
              <a:ext uri="{FF2B5EF4-FFF2-40B4-BE49-F238E27FC236}">
                <a16:creationId xmlns:a16="http://schemas.microsoft.com/office/drawing/2014/main" xmlns="" id="{B49F58FB-8F3F-F7DB-59A8-C8A8F57C182D}"/>
              </a:ext>
            </a:extLst>
          </p:cNvPr>
          <p:cNvPicPr>
            <a:picLocks noGrp="1" noChangeAspect="1"/>
          </p:cNvPicPr>
          <p:nvPr>
            <p:ph type="pic" sz="quarter" idx="18"/>
          </p:nvPr>
        </p:nvPicPr>
        <p:blipFill>
          <a:blip r:embed="rId8"/>
          <a:srcRect t="10935" b="10935"/>
          <a:stretch/>
        </p:blipFill>
        <p:spPr>
          <a:xfrm>
            <a:off x="8932756" y="2265270"/>
            <a:ext cx="1051560" cy="1234440"/>
          </a:xfrm>
        </p:spPr>
      </p:pic>
      <p:pic>
        <p:nvPicPr>
          <p:cNvPr id="42" name="Picture 42" descr="A picture containing person, suit&#10;&#10;Description automatically generated">
            <a:extLst>
              <a:ext uri="{FF2B5EF4-FFF2-40B4-BE49-F238E27FC236}">
                <a16:creationId xmlns:a16="http://schemas.microsoft.com/office/drawing/2014/main" xmlns="" id="{DB8C0BAE-2B72-B95A-527B-34CCFED93486}"/>
              </a:ext>
            </a:extLst>
          </p:cNvPr>
          <p:cNvPicPr>
            <a:picLocks noGrp="1" noChangeAspect="1"/>
          </p:cNvPicPr>
          <p:nvPr>
            <p:ph type="pic" sz="quarter" idx="19"/>
          </p:nvPr>
        </p:nvPicPr>
        <p:blipFill>
          <a:blip r:embed="rId9"/>
          <a:srcRect t="4626" b="4626"/>
          <a:stretch/>
        </p:blipFill>
        <p:spPr>
          <a:xfrm>
            <a:off x="3104474" y="4267980"/>
            <a:ext cx="1051560" cy="1234440"/>
          </a:xfrm>
        </p:spPr>
      </p:pic>
      <p:pic>
        <p:nvPicPr>
          <p:cNvPr id="43" name="Picture 43">
            <a:extLst>
              <a:ext uri="{FF2B5EF4-FFF2-40B4-BE49-F238E27FC236}">
                <a16:creationId xmlns:a16="http://schemas.microsoft.com/office/drawing/2014/main" xmlns="" id="{784F44D6-1358-17D4-F2E9-9D58F6AA31AB}"/>
              </a:ext>
            </a:extLst>
          </p:cNvPr>
          <p:cNvPicPr>
            <a:picLocks noGrp="1" noChangeAspect="1"/>
          </p:cNvPicPr>
          <p:nvPr>
            <p:ph type="pic" sz="quarter" idx="20"/>
          </p:nvPr>
        </p:nvPicPr>
        <p:blipFill>
          <a:blip r:embed="rId10"/>
          <a:srcRect t="3051" b="3051"/>
          <a:stretch/>
        </p:blipFill>
        <p:spPr>
          <a:xfrm>
            <a:off x="4286226" y="4263958"/>
            <a:ext cx="1051560" cy="1234440"/>
          </a:xfrm>
        </p:spPr>
      </p:pic>
      <p:sp>
        <p:nvSpPr>
          <p:cNvPr id="12" name="Text Placeholder 11">
            <a:extLst>
              <a:ext uri="{FF2B5EF4-FFF2-40B4-BE49-F238E27FC236}">
                <a16:creationId xmlns:a16="http://schemas.microsoft.com/office/drawing/2014/main" xmlns="" id="{D61F14D8-0AB0-49C2-9F4C-F7B13C1471FE}"/>
              </a:ext>
            </a:extLst>
          </p:cNvPr>
          <p:cNvSpPr>
            <a:spLocks noGrp="1"/>
          </p:cNvSpPr>
          <p:nvPr>
            <p:ph type="body" sz="quarter" idx="21"/>
          </p:nvPr>
        </p:nvSpPr>
        <p:spPr>
          <a:xfrm>
            <a:off x="3109763" y="3542507"/>
            <a:ext cx="1050925" cy="461963"/>
          </a:xfrm>
        </p:spPr>
        <p:txBody>
          <a:bodyPr/>
          <a:lstStyle/>
          <a:p>
            <a:r>
              <a:rPr lang="en-US">
                <a:ea typeface="Calibri"/>
                <a:cs typeface="Calibri"/>
              </a:rPr>
              <a:t>Dr. James Weaver</a:t>
            </a:r>
          </a:p>
          <a:p>
            <a:r>
              <a:rPr lang="en-US">
                <a:ea typeface="Calibri"/>
                <a:cs typeface="Calibri"/>
              </a:rPr>
              <a:t>NFHS Staff</a:t>
            </a:r>
          </a:p>
          <a:p>
            <a:r>
              <a:rPr lang="en-US">
                <a:ea typeface="Calibri"/>
                <a:cs typeface="Calibri"/>
              </a:rPr>
              <a:t> Liaison</a:t>
            </a:r>
            <a:endParaRPr lang="en-US"/>
          </a:p>
        </p:txBody>
      </p:sp>
      <p:sp>
        <p:nvSpPr>
          <p:cNvPr id="13" name="Text Placeholder 12">
            <a:extLst>
              <a:ext uri="{FF2B5EF4-FFF2-40B4-BE49-F238E27FC236}">
                <a16:creationId xmlns:a16="http://schemas.microsoft.com/office/drawing/2014/main" xmlns="" id="{C453CC4C-276F-4C33-8528-A5F1FF4E8618}"/>
              </a:ext>
            </a:extLst>
          </p:cNvPr>
          <p:cNvSpPr>
            <a:spLocks noGrp="1"/>
          </p:cNvSpPr>
          <p:nvPr>
            <p:ph type="body" sz="quarter" idx="22"/>
          </p:nvPr>
        </p:nvSpPr>
        <p:spPr>
          <a:xfrm>
            <a:off x="4276412" y="3540027"/>
            <a:ext cx="1050925" cy="461963"/>
          </a:xfrm>
        </p:spPr>
        <p:txBody>
          <a:bodyPr/>
          <a:lstStyle/>
          <a:p>
            <a:r>
              <a:rPr lang="en-US">
                <a:ea typeface="Calibri"/>
                <a:cs typeface="Calibri"/>
              </a:rPr>
              <a:t>Shawn Knight</a:t>
            </a:r>
          </a:p>
          <a:p>
            <a:r>
              <a:rPr lang="en-US">
                <a:ea typeface="Calibri"/>
                <a:cs typeface="Calibri"/>
              </a:rPr>
              <a:t>Virginia</a:t>
            </a:r>
          </a:p>
          <a:p>
            <a:r>
              <a:rPr lang="en-US">
                <a:ea typeface="Calibri"/>
                <a:cs typeface="Calibri"/>
              </a:rPr>
              <a:t>Chairperson</a:t>
            </a:r>
          </a:p>
        </p:txBody>
      </p:sp>
      <p:sp>
        <p:nvSpPr>
          <p:cNvPr id="14" name="Text Placeholder 13">
            <a:extLst>
              <a:ext uri="{FF2B5EF4-FFF2-40B4-BE49-F238E27FC236}">
                <a16:creationId xmlns:a16="http://schemas.microsoft.com/office/drawing/2014/main" xmlns="" id="{236347D2-9C00-4CF4-866D-67484EF92909}"/>
              </a:ext>
            </a:extLst>
          </p:cNvPr>
          <p:cNvSpPr>
            <a:spLocks noGrp="1"/>
          </p:cNvSpPr>
          <p:nvPr>
            <p:ph type="body" sz="quarter" idx="23"/>
          </p:nvPr>
        </p:nvSpPr>
        <p:spPr>
          <a:xfrm>
            <a:off x="5447653" y="3540027"/>
            <a:ext cx="1050925" cy="461963"/>
          </a:xfrm>
        </p:spPr>
        <p:txBody>
          <a:bodyPr/>
          <a:lstStyle/>
          <a:p>
            <a:r>
              <a:rPr lang="en-US">
                <a:ea typeface="Calibri"/>
                <a:cs typeface="Calibri"/>
              </a:rPr>
              <a:t>Laurie </a:t>
            </a:r>
            <a:r>
              <a:rPr lang="en-US" err="1">
                <a:ea typeface="Calibri"/>
                <a:cs typeface="Calibri"/>
              </a:rPr>
              <a:t>Rothhaus</a:t>
            </a:r>
          </a:p>
          <a:p>
            <a:r>
              <a:rPr lang="en-US">
                <a:ea typeface="Calibri"/>
                <a:cs typeface="Calibri"/>
              </a:rPr>
              <a:t>New Hampshire</a:t>
            </a:r>
          </a:p>
          <a:p>
            <a:r>
              <a:rPr lang="en-US">
                <a:ea typeface="Calibri"/>
                <a:cs typeface="Calibri"/>
              </a:rPr>
              <a:t>Section 1</a:t>
            </a:r>
          </a:p>
        </p:txBody>
      </p:sp>
      <p:sp>
        <p:nvSpPr>
          <p:cNvPr id="15" name="Text Placeholder 14">
            <a:extLst>
              <a:ext uri="{FF2B5EF4-FFF2-40B4-BE49-F238E27FC236}">
                <a16:creationId xmlns:a16="http://schemas.microsoft.com/office/drawing/2014/main" xmlns="" id="{6918DDA6-387C-4FC7-B0F9-46992543532F}"/>
              </a:ext>
            </a:extLst>
          </p:cNvPr>
          <p:cNvSpPr>
            <a:spLocks noGrp="1"/>
          </p:cNvSpPr>
          <p:nvPr>
            <p:ph type="body" sz="quarter" idx="24"/>
          </p:nvPr>
        </p:nvSpPr>
        <p:spPr>
          <a:xfrm>
            <a:off x="6611299" y="3540027"/>
            <a:ext cx="1050925" cy="461963"/>
          </a:xfrm>
        </p:spPr>
        <p:txBody>
          <a:bodyPr/>
          <a:lstStyle/>
          <a:p>
            <a:r>
              <a:rPr lang="en-US">
                <a:ea typeface="Calibri"/>
                <a:cs typeface="Calibri"/>
              </a:rPr>
              <a:t>Butch Cope</a:t>
            </a:r>
          </a:p>
          <a:p>
            <a:r>
              <a:rPr lang="en-US">
                <a:ea typeface="Calibri"/>
                <a:cs typeface="Calibri"/>
              </a:rPr>
              <a:t>Kentucky</a:t>
            </a:r>
          </a:p>
          <a:p>
            <a:r>
              <a:rPr lang="en-US">
                <a:ea typeface="Calibri"/>
                <a:cs typeface="Calibri"/>
              </a:rPr>
              <a:t>Section 2</a:t>
            </a:r>
          </a:p>
        </p:txBody>
      </p:sp>
      <p:sp>
        <p:nvSpPr>
          <p:cNvPr id="16" name="Text Placeholder 15">
            <a:extLst>
              <a:ext uri="{FF2B5EF4-FFF2-40B4-BE49-F238E27FC236}">
                <a16:creationId xmlns:a16="http://schemas.microsoft.com/office/drawing/2014/main" xmlns="" id="{A7341D57-F80A-4600-B2E6-B5D897067246}"/>
              </a:ext>
            </a:extLst>
          </p:cNvPr>
          <p:cNvSpPr>
            <a:spLocks noGrp="1"/>
          </p:cNvSpPr>
          <p:nvPr>
            <p:ph type="body" sz="quarter" idx="25"/>
          </p:nvPr>
        </p:nvSpPr>
        <p:spPr>
          <a:xfrm>
            <a:off x="7771710" y="3540026"/>
            <a:ext cx="1050925" cy="461963"/>
          </a:xfrm>
        </p:spPr>
        <p:txBody>
          <a:bodyPr/>
          <a:lstStyle/>
          <a:p>
            <a:r>
              <a:rPr lang="en-US">
                <a:ea typeface="Calibri"/>
                <a:cs typeface="Calibri"/>
              </a:rPr>
              <a:t>Penny Mitchell</a:t>
            </a:r>
          </a:p>
          <a:p>
            <a:r>
              <a:rPr lang="en-US">
                <a:ea typeface="Calibri"/>
                <a:cs typeface="Calibri"/>
              </a:rPr>
              <a:t>Georgia</a:t>
            </a:r>
          </a:p>
          <a:p>
            <a:r>
              <a:rPr lang="en-US">
                <a:ea typeface="Calibri"/>
                <a:cs typeface="Calibri"/>
              </a:rPr>
              <a:t>Section 3</a:t>
            </a:r>
          </a:p>
        </p:txBody>
      </p:sp>
      <p:sp>
        <p:nvSpPr>
          <p:cNvPr id="17" name="Text Placeholder 16">
            <a:extLst>
              <a:ext uri="{FF2B5EF4-FFF2-40B4-BE49-F238E27FC236}">
                <a16:creationId xmlns:a16="http://schemas.microsoft.com/office/drawing/2014/main" xmlns="" id="{B37260AD-B4B9-4277-BDB4-7880737D109D}"/>
              </a:ext>
            </a:extLst>
          </p:cNvPr>
          <p:cNvSpPr>
            <a:spLocks noGrp="1"/>
          </p:cNvSpPr>
          <p:nvPr>
            <p:ph type="body" sz="quarter" idx="26"/>
          </p:nvPr>
        </p:nvSpPr>
        <p:spPr>
          <a:xfrm>
            <a:off x="8933391" y="3540026"/>
            <a:ext cx="1050925" cy="461963"/>
          </a:xfrm>
        </p:spPr>
        <p:txBody>
          <a:bodyPr/>
          <a:lstStyle/>
          <a:p>
            <a:r>
              <a:rPr lang="en-US">
                <a:ea typeface="Calibri"/>
                <a:cs typeface="Calibri"/>
              </a:rPr>
              <a:t>Susie Knoblauch</a:t>
            </a:r>
          </a:p>
          <a:p>
            <a:r>
              <a:rPr lang="en-US">
                <a:ea typeface="Calibri"/>
                <a:cs typeface="Calibri"/>
              </a:rPr>
              <a:t>Illinois</a:t>
            </a:r>
          </a:p>
          <a:p>
            <a:r>
              <a:rPr lang="en-US">
                <a:ea typeface="Calibri"/>
                <a:cs typeface="Calibri"/>
              </a:rPr>
              <a:t>Section 4</a:t>
            </a:r>
          </a:p>
        </p:txBody>
      </p:sp>
      <p:sp>
        <p:nvSpPr>
          <p:cNvPr id="18" name="Text Placeholder 17">
            <a:extLst>
              <a:ext uri="{FF2B5EF4-FFF2-40B4-BE49-F238E27FC236}">
                <a16:creationId xmlns:a16="http://schemas.microsoft.com/office/drawing/2014/main" xmlns="" id="{D80D5C9A-097B-497C-AA1E-401105003230}"/>
              </a:ext>
            </a:extLst>
          </p:cNvPr>
          <p:cNvSpPr>
            <a:spLocks noGrp="1"/>
          </p:cNvSpPr>
          <p:nvPr>
            <p:ph type="body" sz="quarter" idx="27"/>
          </p:nvPr>
        </p:nvSpPr>
        <p:spPr>
          <a:xfrm>
            <a:off x="3107659" y="5538714"/>
            <a:ext cx="1050925" cy="461963"/>
          </a:xfrm>
        </p:spPr>
        <p:txBody>
          <a:bodyPr/>
          <a:lstStyle/>
          <a:p>
            <a:r>
              <a:rPr lang="en-US">
                <a:ea typeface="Calibri"/>
                <a:cs typeface="Calibri"/>
              </a:rPr>
              <a:t>Davine Davis</a:t>
            </a:r>
          </a:p>
          <a:p>
            <a:r>
              <a:rPr lang="en-US">
                <a:ea typeface="Calibri"/>
                <a:cs typeface="Calibri"/>
              </a:rPr>
              <a:t>Missouri</a:t>
            </a:r>
          </a:p>
          <a:p>
            <a:r>
              <a:rPr lang="en-US">
                <a:ea typeface="Calibri"/>
                <a:cs typeface="Calibri"/>
              </a:rPr>
              <a:t>Section 5</a:t>
            </a:r>
          </a:p>
        </p:txBody>
      </p:sp>
      <p:sp>
        <p:nvSpPr>
          <p:cNvPr id="19" name="Text Placeholder 18">
            <a:extLst>
              <a:ext uri="{FF2B5EF4-FFF2-40B4-BE49-F238E27FC236}">
                <a16:creationId xmlns:a16="http://schemas.microsoft.com/office/drawing/2014/main" xmlns="" id="{662A19C3-1099-46D8-A12E-DA725D28C04A}"/>
              </a:ext>
            </a:extLst>
          </p:cNvPr>
          <p:cNvSpPr>
            <a:spLocks noGrp="1"/>
          </p:cNvSpPr>
          <p:nvPr>
            <p:ph type="body" sz="quarter" idx="28"/>
          </p:nvPr>
        </p:nvSpPr>
        <p:spPr>
          <a:xfrm>
            <a:off x="4291362" y="5538714"/>
            <a:ext cx="1050925" cy="461963"/>
          </a:xfrm>
        </p:spPr>
        <p:txBody>
          <a:bodyPr/>
          <a:lstStyle/>
          <a:p>
            <a:r>
              <a:rPr lang="en-US">
                <a:ea typeface="Calibri"/>
                <a:cs typeface="Calibri"/>
              </a:rPr>
              <a:t>Jenn Roberts-Uhlig</a:t>
            </a:r>
          </a:p>
          <a:p>
            <a:r>
              <a:rPr lang="en-US">
                <a:ea typeface="Calibri"/>
                <a:cs typeface="Calibri"/>
              </a:rPr>
              <a:t>Colorado</a:t>
            </a:r>
          </a:p>
          <a:p>
            <a:r>
              <a:rPr lang="en-US">
                <a:ea typeface="Calibri"/>
                <a:cs typeface="Calibri"/>
              </a:rPr>
              <a:t>Section 6</a:t>
            </a:r>
          </a:p>
        </p:txBody>
      </p:sp>
      <p:pic>
        <p:nvPicPr>
          <p:cNvPr id="44" name="Picture 44">
            <a:extLst>
              <a:ext uri="{FF2B5EF4-FFF2-40B4-BE49-F238E27FC236}">
                <a16:creationId xmlns:a16="http://schemas.microsoft.com/office/drawing/2014/main" xmlns="" id="{D1AEB544-36E1-61C4-67FC-D9FB0421DB1C}"/>
              </a:ext>
            </a:extLst>
          </p:cNvPr>
          <p:cNvPicPr>
            <a:picLocks noGrp="1" noChangeAspect="1"/>
          </p:cNvPicPr>
          <p:nvPr>
            <p:ph type="pic" sz="quarter" idx="29"/>
          </p:nvPr>
        </p:nvPicPr>
        <p:blipFill>
          <a:blip r:embed="rId11"/>
          <a:srcRect l="7455" r="7455"/>
          <a:stretch/>
        </p:blipFill>
        <p:spPr>
          <a:xfrm>
            <a:off x="5432603" y="4256148"/>
            <a:ext cx="1051560" cy="1234440"/>
          </a:xfrm>
        </p:spPr>
      </p:pic>
      <p:pic>
        <p:nvPicPr>
          <p:cNvPr id="45" name="Picture 45">
            <a:extLst>
              <a:ext uri="{FF2B5EF4-FFF2-40B4-BE49-F238E27FC236}">
                <a16:creationId xmlns:a16="http://schemas.microsoft.com/office/drawing/2014/main" xmlns="" id="{E5ED1EF8-2B4E-7169-7166-BA57A739FB50}"/>
              </a:ext>
            </a:extLst>
          </p:cNvPr>
          <p:cNvPicPr>
            <a:picLocks noGrp="1" noChangeAspect="1"/>
          </p:cNvPicPr>
          <p:nvPr>
            <p:ph type="pic" sz="quarter" idx="30"/>
          </p:nvPr>
        </p:nvPicPr>
        <p:blipFill>
          <a:blip r:embed="rId12"/>
          <a:srcRect l="3755" r="3755"/>
          <a:stretch/>
        </p:blipFill>
        <p:spPr>
          <a:xfrm>
            <a:off x="6599887" y="4254929"/>
            <a:ext cx="1051560" cy="1234440"/>
          </a:xfrm>
        </p:spPr>
      </p:pic>
      <p:pic>
        <p:nvPicPr>
          <p:cNvPr id="47" name="Picture 47">
            <a:extLst>
              <a:ext uri="{FF2B5EF4-FFF2-40B4-BE49-F238E27FC236}">
                <a16:creationId xmlns:a16="http://schemas.microsoft.com/office/drawing/2014/main" xmlns="" id="{1A9CFD96-EDE4-2F25-F7D7-DBA7D3169803}"/>
              </a:ext>
            </a:extLst>
          </p:cNvPr>
          <p:cNvPicPr>
            <a:picLocks noGrp="1" noChangeAspect="1"/>
          </p:cNvPicPr>
          <p:nvPr>
            <p:ph type="pic" sz="quarter" idx="31"/>
          </p:nvPr>
        </p:nvPicPr>
        <p:blipFill>
          <a:blip r:embed="rId13"/>
          <a:srcRect t="7690" b="7690"/>
          <a:stretch/>
        </p:blipFill>
        <p:spPr>
          <a:xfrm>
            <a:off x="7767013" y="4254929"/>
            <a:ext cx="1051560" cy="1234440"/>
          </a:xfrm>
        </p:spPr>
      </p:pic>
      <p:pic>
        <p:nvPicPr>
          <p:cNvPr id="48" name="Picture 48" descr="A person wearing a suit and tie&#10;&#10;Description automatically generated">
            <a:extLst>
              <a:ext uri="{FF2B5EF4-FFF2-40B4-BE49-F238E27FC236}">
                <a16:creationId xmlns:a16="http://schemas.microsoft.com/office/drawing/2014/main" xmlns="" id="{94CF9239-3C0B-9ED9-FDAC-98A3B9C77E7B}"/>
              </a:ext>
            </a:extLst>
          </p:cNvPr>
          <p:cNvPicPr>
            <a:picLocks noGrp="1" noChangeAspect="1"/>
          </p:cNvPicPr>
          <p:nvPr>
            <p:ph type="pic" sz="quarter" idx="32"/>
          </p:nvPr>
        </p:nvPicPr>
        <p:blipFill>
          <a:blip r:embed="rId14"/>
          <a:srcRect t="10298" b="10298"/>
          <a:stretch/>
        </p:blipFill>
        <p:spPr>
          <a:xfrm>
            <a:off x="8934139" y="4254929"/>
            <a:ext cx="1051560" cy="1234440"/>
          </a:xfrm>
        </p:spPr>
      </p:pic>
      <p:sp>
        <p:nvSpPr>
          <p:cNvPr id="28" name="Text Placeholder 27">
            <a:extLst>
              <a:ext uri="{FF2B5EF4-FFF2-40B4-BE49-F238E27FC236}">
                <a16:creationId xmlns:a16="http://schemas.microsoft.com/office/drawing/2014/main" xmlns="" id="{849D566A-1E17-428E-BADB-55BCCED63BA7}"/>
              </a:ext>
            </a:extLst>
          </p:cNvPr>
          <p:cNvSpPr>
            <a:spLocks noGrp="1"/>
          </p:cNvSpPr>
          <p:nvPr>
            <p:ph type="body" sz="quarter" idx="37"/>
          </p:nvPr>
        </p:nvSpPr>
        <p:spPr>
          <a:xfrm>
            <a:off x="5433238" y="5528144"/>
            <a:ext cx="1050925" cy="461963"/>
          </a:xfrm>
        </p:spPr>
        <p:txBody>
          <a:bodyPr/>
          <a:lstStyle/>
          <a:p>
            <a:r>
              <a:rPr lang="en-US">
                <a:ea typeface="Calibri"/>
                <a:cs typeface="Calibri"/>
              </a:rPr>
              <a:t>Ashley Gronewold</a:t>
            </a:r>
          </a:p>
          <a:p>
            <a:r>
              <a:rPr lang="en-US">
                <a:ea typeface="Calibri"/>
                <a:cs typeface="Calibri"/>
              </a:rPr>
              <a:t>Arizona</a:t>
            </a:r>
          </a:p>
          <a:p>
            <a:r>
              <a:rPr lang="en-US">
                <a:ea typeface="Calibri"/>
                <a:cs typeface="Calibri"/>
              </a:rPr>
              <a:t>Section 7</a:t>
            </a:r>
          </a:p>
        </p:txBody>
      </p:sp>
      <p:sp>
        <p:nvSpPr>
          <p:cNvPr id="29" name="Text Placeholder 28">
            <a:extLst>
              <a:ext uri="{FF2B5EF4-FFF2-40B4-BE49-F238E27FC236}">
                <a16:creationId xmlns:a16="http://schemas.microsoft.com/office/drawing/2014/main" xmlns="" id="{5D3CFCE4-1EB1-4ED1-B286-FE264BAAE0A3}"/>
              </a:ext>
            </a:extLst>
          </p:cNvPr>
          <p:cNvSpPr>
            <a:spLocks noGrp="1"/>
          </p:cNvSpPr>
          <p:nvPr>
            <p:ph type="body" sz="quarter" idx="38"/>
          </p:nvPr>
        </p:nvSpPr>
        <p:spPr>
          <a:xfrm>
            <a:off x="6599887" y="5525664"/>
            <a:ext cx="1050925" cy="461963"/>
          </a:xfrm>
        </p:spPr>
        <p:txBody>
          <a:bodyPr/>
          <a:lstStyle/>
          <a:p>
            <a:r>
              <a:rPr lang="en-US">
                <a:ea typeface="Calibri"/>
                <a:cs typeface="Calibri"/>
              </a:rPr>
              <a:t>Sandi Wagner</a:t>
            </a:r>
          </a:p>
          <a:p>
            <a:r>
              <a:rPr lang="en-US">
                <a:ea typeface="Calibri"/>
                <a:cs typeface="Calibri"/>
              </a:rPr>
              <a:t>Alaska</a:t>
            </a:r>
          </a:p>
          <a:p>
            <a:r>
              <a:rPr lang="en-US">
                <a:ea typeface="Calibri"/>
                <a:cs typeface="Calibri"/>
              </a:rPr>
              <a:t>Section 8</a:t>
            </a:r>
          </a:p>
        </p:txBody>
      </p:sp>
      <p:sp>
        <p:nvSpPr>
          <p:cNvPr id="30" name="Text Placeholder 29">
            <a:extLst>
              <a:ext uri="{FF2B5EF4-FFF2-40B4-BE49-F238E27FC236}">
                <a16:creationId xmlns:a16="http://schemas.microsoft.com/office/drawing/2014/main" xmlns="" id="{7A627F75-6732-4F64-8CB5-600D57883D99}"/>
              </a:ext>
            </a:extLst>
          </p:cNvPr>
          <p:cNvSpPr>
            <a:spLocks noGrp="1"/>
          </p:cNvSpPr>
          <p:nvPr>
            <p:ph type="body" sz="quarter" idx="39"/>
          </p:nvPr>
        </p:nvSpPr>
        <p:spPr>
          <a:xfrm>
            <a:off x="7771128" y="5525664"/>
            <a:ext cx="1050925" cy="461963"/>
          </a:xfrm>
        </p:spPr>
        <p:txBody>
          <a:bodyPr/>
          <a:lstStyle/>
          <a:p>
            <a:r>
              <a:rPr lang="en-US">
                <a:ea typeface="Calibri"/>
                <a:cs typeface="Calibri"/>
              </a:rPr>
              <a:t>Shaunda Brown</a:t>
            </a:r>
          </a:p>
          <a:p>
            <a:r>
              <a:rPr lang="en-US">
                <a:ea typeface="Calibri"/>
                <a:cs typeface="Calibri"/>
              </a:rPr>
              <a:t>NFHS Officials Association</a:t>
            </a:r>
          </a:p>
        </p:txBody>
      </p:sp>
      <p:sp>
        <p:nvSpPr>
          <p:cNvPr id="31" name="Text Placeholder 30">
            <a:extLst>
              <a:ext uri="{FF2B5EF4-FFF2-40B4-BE49-F238E27FC236}">
                <a16:creationId xmlns:a16="http://schemas.microsoft.com/office/drawing/2014/main" xmlns="" id="{E93A4F3D-DC00-42AC-B623-CBA2D5FC2042}"/>
              </a:ext>
            </a:extLst>
          </p:cNvPr>
          <p:cNvSpPr>
            <a:spLocks noGrp="1"/>
          </p:cNvSpPr>
          <p:nvPr>
            <p:ph type="body" sz="quarter" idx="40"/>
          </p:nvPr>
        </p:nvSpPr>
        <p:spPr>
          <a:xfrm>
            <a:off x="8934774" y="5525664"/>
            <a:ext cx="1050925" cy="461963"/>
          </a:xfrm>
        </p:spPr>
        <p:txBody>
          <a:bodyPr/>
          <a:lstStyle/>
          <a:p>
            <a:r>
              <a:rPr lang="en-US">
                <a:ea typeface="Calibri"/>
                <a:cs typeface="Calibri"/>
              </a:rPr>
              <a:t>Jim Lord</a:t>
            </a:r>
          </a:p>
          <a:p>
            <a:r>
              <a:rPr lang="en-US">
                <a:ea typeface="Calibri"/>
                <a:cs typeface="Calibri"/>
              </a:rPr>
              <a:t>USA Cheer Representative</a:t>
            </a:r>
          </a:p>
        </p:txBody>
      </p:sp>
    </p:spTree>
    <p:extLst>
      <p:ext uri="{BB962C8B-B14F-4D97-AF65-F5344CB8AC3E}">
        <p14:creationId xmlns:p14="http://schemas.microsoft.com/office/powerpoint/2010/main" val="2352899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a:t>National Federation of </a:t>
            </a:r>
            <a:br>
              <a:rPr lang="en-US"/>
            </a:br>
            <a:r>
              <a:rPr lang="en-US"/>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5" name="Picture 4" descr="A person running on a race track&#10;&#10;Description automatically generated with low confidence">
            <a:extLst>
              <a:ext uri="{FF2B5EF4-FFF2-40B4-BE49-F238E27FC236}">
                <a16:creationId xmlns:a16="http://schemas.microsoft.com/office/drawing/2014/main" xmlns="" id="{380A025D-B1B3-B891-938C-276BC92C7A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59745">
            <a:off x="9436696" y="1512490"/>
            <a:ext cx="1270041" cy="1609344"/>
          </a:xfrm>
          <a:prstGeom prst="rect">
            <a:avLst/>
          </a:prstGeom>
        </p:spPr>
      </p:pic>
      <p:pic>
        <p:nvPicPr>
          <p:cNvPr id="7" name="Picture 6" descr="A picture containing text, grass&#10;&#10;Description automatically generated">
            <a:extLst>
              <a:ext uri="{FF2B5EF4-FFF2-40B4-BE49-F238E27FC236}">
                <a16:creationId xmlns:a16="http://schemas.microsoft.com/office/drawing/2014/main" xmlns="" id="{81BCEA73-804E-C33E-2BFE-C816B4AEC6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8476" y="1027377"/>
            <a:ext cx="1269594" cy="1609344"/>
          </a:xfrm>
          <a:prstGeom prst="rect">
            <a:avLst/>
          </a:prstGeom>
        </p:spPr>
      </p:pic>
      <p:pic>
        <p:nvPicPr>
          <p:cNvPr id="8" name="Picture 7" descr="A picture containing text, person, sport, crowd&#10;&#10;Description automatically generated">
            <a:extLst>
              <a:ext uri="{FF2B5EF4-FFF2-40B4-BE49-F238E27FC236}">
                <a16:creationId xmlns:a16="http://schemas.microsoft.com/office/drawing/2014/main" xmlns="" id="{2F05FE73-301D-5411-9D8A-46A1C05BAC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9" name="Picture 8" descr="A group of people playing water polo&#10;&#10;Description automatically generated with low confidence">
            <a:extLst>
              <a:ext uri="{FF2B5EF4-FFF2-40B4-BE49-F238E27FC236}">
                <a16:creationId xmlns:a16="http://schemas.microsoft.com/office/drawing/2014/main" xmlns="" id="{F8083428-3725-796B-4ACD-1601FE0673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10" name="Picture 9" descr="A magazine cover with a person playing tennis&#10;&#10;Description automatically generated with low confidence">
            <a:extLst>
              <a:ext uri="{FF2B5EF4-FFF2-40B4-BE49-F238E27FC236}">
                <a16:creationId xmlns:a16="http://schemas.microsoft.com/office/drawing/2014/main" xmlns="" id="{767661DE-D028-7067-FCCF-C4419209D8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4215" y="3459673"/>
            <a:ext cx="1052413" cy="1426464"/>
          </a:xfrm>
          <a:prstGeom prst="rect">
            <a:avLst/>
          </a:prstGeom>
        </p:spPr>
      </p:pic>
      <p:pic>
        <p:nvPicPr>
          <p:cNvPr id="11" name="Picture 10" descr="Calendar&#10;&#10;Description automatically generated">
            <a:extLst>
              <a:ext uri="{FF2B5EF4-FFF2-40B4-BE49-F238E27FC236}">
                <a16:creationId xmlns:a16="http://schemas.microsoft.com/office/drawing/2014/main" xmlns="" id="{1424C7B7-B6D2-8358-0268-EC45F05A51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1544" y="3459673"/>
            <a:ext cx="1049244" cy="1426464"/>
          </a:xfrm>
          <a:prstGeom prst="rect">
            <a:avLst/>
          </a:prstGeom>
        </p:spPr>
      </p:pic>
      <p:pic>
        <p:nvPicPr>
          <p:cNvPr id="12" name="Picture 11" descr="A person holding a tennis racket&#10;&#10;Description automatically generated with medium confidence">
            <a:extLst>
              <a:ext uri="{FF2B5EF4-FFF2-40B4-BE49-F238E27FC236}">
                <a16:creationId xmlns:a16="http://schemas.microsoft.com/office/drawing/2014/main" xmlns="" id="{4FA82D46-76F6-FE8E-566F-DCC308653E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5582" y="3471612"/>
            <a:ext cx="1046074" cy="1426464"/>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xmlns="" id="{A5C5D402-A547-B305-9161-726D6A3EEB2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23205" y="3459673"/>
            <a:ext cx="1046074" cy="1426464"/>
          </a:xfrm>
          <a:prstGeom prst="rect">
            <a:avLst/>
          </a:prstGeom>
        </p:spPr>
      </p:pic>
      <p:pic>
        <p:nvPicPr>
          <p:cNvPr id="14" name="Picture 13" descr="A football player kicking a ball&#10;&#10;Description automatically generated with medium confidence">
            <a:extLst>
              <a:ext uri="{FF2B5EF4-FFF2-40B4-BE49-F238E27FC236}">
                <a16:creationId xmlns:a16="http://schemas.microsoft.com/office/drawing/2014/main" xmlns="" id="{CFA0DC6D-0249-E87C-1F67-981880FA48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75583" y="3459673"/>
            <a:ext cx="1050828" cy="1426464"/>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xmlns="" id="{AC2A3DC4-F55C-1431-9873-4D0F6817636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2715" y="3459673"/>
            <a:ext cx="1044489" cy="1426464"/>
          </a:xfrm>
          <a:prstGeom prst="rect">
            <a:avLst/>
          </a:prstGeom>
        </p:spPr>
      </p:pic>
      <p:pic>
        <p:nvPicPr>
          <p:cNvPr id="16" name="Picture 15" descr="A picture containing text, book&#10;&#10;Description automatically generated">
            <a:extLst>
              <a:ext uri="{FF2B5EF4-FFF2-40B4-BE49-F238E27FC236}">
                <a16:creationId xmlns:a16="http://schemas.microsoft.com/office/drawing/2014/main" xmlns="" id="{8C62057E-E160-7244-0C10-DB54081AC9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92120" y="3459673"/>
            <a:ext cx="1053998" cy="1426464"/>
          </a:xfrm>
          <a:prstGeom prst="rect">
            <a:avLst/>
          </a:prstGeom>
        </p:spPr>
      </p:pic>
      <p:pic>
        <p:nvPicPr>
          <p:cNvPr id="17" name="Picture 16" descr="A picture containing text, sport, hitting, player&#10;&#10;Description automatically generated">
            <a:extLst>
              <a:ext uri="{FF2B5EF4-FFF2-40B4-BE49-F238E27FC236}">
                <a16:creationId xmlns:a16="http://schemas.microsoft.com/office/drawing/2014/main" xmlns="" id="{D56AFEA2-21B3-2781-0805-08A28D595AD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46591" y="4966836"/>
            <a:ext cx="1047659" cy="1426464"/>
          </a:xfrm>
          <a:prstGeom prst="rect">
            <a:avLst/>
          </a:prstGeom>
        </p:spPr>
      </p:pic>
      <p:pic>
        <p:nvPicPr>
          <p:cNvPr id="18" name="Picture 17" descr="Text, qr code&#10;&#10;Description automatically generated">
            <a:extLst>
              <a:ext uri="{FF2B5EF4-FFF2-40B4-BE49-F238E27FC236}">
                <a16:creationId xmlns:a16="http://schemas.microsoft.com/office/drawing/2014/main" xmlns="" id="{46660BE4-4DAB-2E0F-47A5-CCBC691307F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113129" y="4966836"/>
            <a:ext cx="1046074" cy="1426464"/>
          </a:xfrm>
          <a:prstGeom prst="rect">
            <a:avLst/>
          </a:prstGeom>
        </p:spPr>
      </p:pic>
      <p:pic>
        <p:nvPicPr>
          <p:cNvPr id="19" name="Picture 18" descr="A cover of a book&#10;&#10;Description automatically generated with low confidence">
            <a:extLst>
              <a:ext uri="{FF2B5EF4-FFF2-40B4-BE49-F238E27FC236}">
                <a16:creationId xmlns:a16="http://schemas.microsoft.com/office/drawing/2014/main" xmlns="" id="{6450D033-475A-0295-3816-76A18C6C3C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75582" y="4966836"/>
            <a:ext cx="1052413" cy="1426464"/>
          </a:xfrm>
          <a:prstGeom prst="rect">
            <a:avLst/>
          </a:prstGeom>
        </p:spPr>
      </p:pic>
      <p:pic>
        <p:nvPicPr>
          <p:cNvPr id="20" name="Picture 19" descr="A picture containing text, person, sign, green&#10;&#10;Description automatically generated">
            <a:extLst>
              <a:ext uri="{FF2B5EF4-FFF2-40B4-BE49-F238E27FC236}">
                <a16:creationId xmlns:a16="http://schemas.microsoft.com/office/drawing/2014/main" xmlns="" id="{A0372795-3EB7-5B91-5FC7-1C0056F184B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18450" y="4966836"/>
            <a:ext cx="1055583" cy="1426464"/>
          </a:xfrm>
          <a:prstGeom prst="rect">
            <a:avLst/>
          </a:prstGeom>
        </p:spPr>
      </p:pic>
      <p:pic>
        <p:nvPicPr>
          <p:cNvPr id="21" name="Picture 20" descr="A person playing tennis&#10;&#10;Description automatically generated with medium confidence">
            <a:extLst>
              <a:ext uri="{FF2B5EF4-FFF2-40B4-BE49-F238E27FC236}">
                <a16:creationId xmlns:a16="http://schemas.microsoft.com/office/drawing/2014/main" xmlns="" id="{09F749C8-0A36-4B08-A565-23825D61897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75583" y="4966836"/>
            <a:ext cx="1049244" cy="1426464"/>
          </a:xfrm>
          <a:prstGeom prst="rect">
            <a:avLst/>
          </a:prstGeom>
        </p:spPr>
      </p:pic>
      <p:pic>
        <p:nvPicPr>
          <p:cNvPr id="22" name="Picture 21" descr="A person wearing a helmet and running&#10;&#10;Description automatically generated with medium confidence">
            <a:extLst>
              <a:ext uri="{FF2B5EF4-FFF2-40B4-BE49-F238E27FC236}">
                <a16:creationId xmlns:a16="http://schemas.microsoft.com/office/drawing/2014/main" xmlns="" id="{C3B65076-7CEA-7D4A-E06C-046032DE45F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723206" y="4966836"/>
            <a:ext cx="1047659" cy="1426464"/>
          </a:xfrm>
          <a:prstGeom prst="rect">
            <a:avLst/>
          </a:prstGeom>
        </p:spPr>
      </p:pic>
      <p:pic>
        <p:nvPicPr>
          <p:cNvPr id="38" name="Picture 37" descr="Calendar&#10;&#10;Description automatically generated">
            <a:extLst>
              <a:ext uri="{FF2B5EF4-FFF2-40B4-BE49-F238E27FC236}">
                <a16:creationId xmlns:a16="http://schemas.microsoft.com/office/drawing/2014/main" xmlns="" id="{8840F7ED-D1D1-F5F0-304B-2154A9F1AC0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92120" y="4966836"/>
            <a:ext cx="1055583" cy="14264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a:solidFill>
                  <a:srgbClr val="D50032"/>
                </a:solidFill>
              </a:rPr>
              <a:t>NEW</a:t>
            </a:r>
            <a:r>
              <a:rPr lang="en-US"/>
              <a:t> NFHS </a:t>
            </a:r>
            <a:r>
              <a:rPr lang="en-US" cap="none" err="1"/>
              <a:t>AllAccess</a:t>
            </a:r>
            <a:r>
              <a:rPr lang="en-US"/>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err="1"/>
              <a:t>AllAccess</a:t>
            </a:r>
            <a:r>
              <a:rPr lang="en-US"/>
              <a:t> is the </a:t>
            </a:r>
            <a:r>
              <a:rPr lang="en-US" b="1"/>
              <a:t>New NFHS Digital Publications Platform </a:t>
            </a:r>
            <a:r>
              <a:rPr lang="en-US"/>
              <a:t>that includes:</a:t>
            </a:r>
          </a:p>
          <a:p>
            <a:pPr lvl="1"/>
            <a:r>
              <a:rPr lang="en-US"/>
              <a:t>Rules Publications</a:t>
            </a:r>
          </a:p>
          <a:p>
            <a:pPr lvl="1"/>
            <a:r>
              <a:rPr lang="en-US"/>
              <a:t>High School Today Magazine</a:t>
            </a:r>
          </a:p>
          <a:p>
            <a:pPr lvl="1"/>
            <a:r>
              <a:rPr lang="en-US"/>
              <a:t>Policy Debate Quarterlies</a:t>
            </a:r>
          </a:p>
          <a:p>
            <a:pPr lvl="1"/>
            <a:r>
              <a:rPr lang="en-US"/>
              <a:t>Other NFHS Digital Publications</a:t>
            </a:r>
          </a:p>
          <a:p>
            <a:r>
              <a:rPr lang="en-US"/>
              <a:t>Website organized for associations and individuals to assign books and manage purchases</a:t>
            </a:r>
          </a:p>
          <a:p>
            <a:r>
              <a:rPr lang="en-US"/>
              <a:t>Visit </a:t>
            </a:r>
            <a:r>
              <a:rPr lang="en-US" i="1">
                <a:solidFill>
                  <a:srgbClr val="D50032"/>
                </a:solidFill>
              </a:rPr>
              <a:t>www.allaccess.nfhs.org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a:defRPr/>
            </a:pPr>
            <a:r>
              <a:rPr lang="en-US"/>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2"/>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4176361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a:solidFill>
                  <a:srgbClr val="D50032"/>
                </a:solidFill>
              </a:rPr>
              <a:t>NEW</a:t>
            </a:r>
            <a:r>
              <a:rPr lang="en-US"/>
              <a:t> NFHS </a:t>
            </a:r>
            <a:r>
              <a:rPr lang="en-US" cap="none" err="1"/>
              <a:t>AllAccess</a:t>
            </a:r>
            <a:r>
              <a:rPr lang="en-US" cap="none"/>
              <a:t> </a:t>
            </a:r>
            <a:r>
              <a:rPr lang="en-US"/>
              <a:t>–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a:t>Access Via Website or Mobile App:</a:t>
            </a:r>
          </a:p>
          <a:p>
            <a:r>
              <a:rPr lang="en-US" sz="2400"/>
              <a:t>View available publications for sale</a:t>
            </a:r>
          </a:p>
          <a:p>
            <a:r>
              <a:rPr lang="en-US" sz="2400"/>
              <a:t>View publications assigned to you</a:t>
            </a:r>
          </a:p>
          <a:p>
            <a:r>
              <a:rPr lang="en-US" sz="2400"/>
              <a:t>Download books for offline viewing</a:t>
            </a:r>
          </a:p>
          <a:p>
            <a:r>
              <a:rPr lang="en-US" sz="2400"/>
              <a:t>Read publications as an e-book</a:t>
            </a:r>
          </a:p>
          <a:p>
            <a:pPr lvl="1"/>
            <a:r>
              <a:rPr lang="en-US" sz="2200"/>
              <a:t>Book features include:</a:t>
            </a:r>
          </a:p>
          <a:p>
            <a:pPr lvl="2"/>
            <a:r>
              <a:rPr lang="en-US" sz="1700"/>
              <a:t>Table of contents</a:t>
            </a:r>
          </a:p>
          <a:p>
            <a:pPr lvl="2"/>
            <a:r>
              <a:rPr lang="en-US" sz="1700"/>
              <a:t>Highlighting text</a:t>
            </a:r>
          </a:p>
          <a:p>
            <a:pPr lvl="2"/>
            <a:r>
              <a:rPr lang="en-US" sz="1700"/>
              <a:t>Creating ‘sticky notes’ on pages</a:t>
            </a:r>
          </a:p>
          <a:p>
            <a:pPr lvl="2"/>
            <a:r>
              <a:rPr lang="en-US" sz="1700"/>
              <a:t>Searching for terms</a:t>
            </a:r>
          </a:p>
          <a:p>
            <a:pPr lvl="2"/>
            <a:r>
              <a:rPr lang="en-US" sz="1700"/>
              <a:t>Mark-up pen feature</a:t>
            </a:r>
          </a:p>
          <a:p>
            <a:pPr lvl="2"/>
            <a:r>
              <a:rPr lang="en-US" sz="1700"/>
              <a:t>Viewing highlights and notes on data page</a:t>
            </a:r>
          </a:p>
          <a:p>
            <a:r>
              <a:rPr lang="en-US" sz="240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r>
              <a:rPr lang="en-US"/>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75B8E05-B284-457B-B873-E0E633D6AE7A}"/>
              </a:ext>
            </a:extLst>
          </p:cNvPr>
          <p:cNvSpPr>
            <a:spLocks noGrp="1"/>
          </p:cNvSpPr>
          <p:nvPr>
            <p:ph type="title"/>
          </p:nvPr>
        </p:nvSpPr>
        <p:spPr/>
        <p:txBody>
          <a:bodyPr/>
          <a:lstStyle/>
          <a:p>
            <a:r>
              <a:rPr lang="en-US"/>
              <a:t>2023 Rules Changes</a:t>
            </a:r>
          </a:p>
        </p:txBody>
      </p:sp>
      <p:sp>
        <p:nvSpPr>
          <p:cNvPr id="5" name="Text Placeholder 4">
            <a:extLst>
              <a:ext uri="{FF2B5EF4-FFF2-40B4-BE49-F238E27FC236}">
                <a16:creationId xmlns:a16="http://schemas.microsoft.com/office/drawing/2014/main" xmlns="" id="{33697ACD-5D59-4D22-81C7-A5A663A141B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10611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a:t>Rule 1 – Definitions </a:t>
            </a:r>
          </a:p>
        </p:txBody>
      </p:sp>
      <p:sp>
        <p:nvSpPr>
          <p:cNvPr id="2" name="Content Placeholder 1">
            <a:extLst>
              <a:ext uri="{FF2B5EF4-FFF2-40B4-BE49-F238E27FC236}">
                <a16:creationId xmlns:a16="http://schemas.microsoft.com/office/drawing/2014/main" xmlns="" id="{A255628F-4651-4936-B250-ED8FCA077FBA}"/>
              </a:ext>
            </a:extLst>
          </p:cNvPr>
          <p:cNvSpPr>
            <a:spLocks noGrp="1"/>
          </p:cNvSpPr>
          <p:nvPr>
            <p:ph idx="1"/>
          </p:nvPr>
        </p:nvSpPr>
        <p:spPr/>
        <p:txBody>
          <a:bodyPr/>
          <a:lstStyle/>
          <a:p>
            <a:r>
              <a:rPr lang="en-US" sz="1800" b="1">
                <a:effectLst/>
                <a:latin typeface="Arial"/>
                <a:ea typeface="Arial" panose="020B0604020202020204" pitchFamily="34" charset="0"/>
                <a:cs typeface="Times New Roman"/>
              </a:rPr>
              <a:t>Hanging</a:t>
            </a:r>
            <a:r>
              <a:rPr lang="en-US" sz="1800" b="1" spc="-20">
                <a:effectLst/>
                <a:latin typeface="Arial"/>
                <a:ea typeface="Arial" panose="020B0604020202020204" pitchFamily="34" charset="0"/>
                <a:cs typeface="Times New Roman"/>
              </a:rPr>
              <a:t> </a:t>
            </a:r>
            <a:r>
              <a:rPr lang="en-US" sz="1800" b="1" u="sng">
                <a:solidFill>
                  <a:srgbClr val="FF0000"/>
                </a:solidFill>
                <a:effectLst/>
                <a:uFill>
                  <a:solidFill>
                    <a:srgbClr val="FF0000"/>
                  </a:solidFill>
                </a:uFill>
                <a:latin typeface="Arial"/>
                <a:ea typeface="Arial" panose="020B0604020202020204" pitchFamily="34" charset="0"/>
                <a:cs typeface="Times New Roman"/>
              </a:rPr>
              <a:t>Stunt</a:t>
            </a:r>
            <a:r>
              <a:rPr lang="en-US" sz="1800" u="sng" spc="-30">
                <a:solidFill>
                  <a:srgbClr val="FF0000"/>
                </a:solidFill>
                <a:effectLst/>
                <a:uFill>
                  <a:solidFill>
                    <a:srgbClr val="FF0000"/>
                  </a:solidFill>
                </a:uFill>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t>
            </a:r>
            <a:r>
              <a:rPr lang="en-US" sz="1800" spc="-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a:t>
            </a:r>
            <a:r>
              <a:rPr lang="en-US" sz="1800" spc="-25">
                <a:effectLst/>
                <a:latin typeface="Arial"/>
                <a:ea typeface="Arial" panose="020B0604020202020204" pitchFamily="34" charset="0"/>
                <a:cs typeface="Times New Roman"/>
              </a:rPr>
              <a:t> </a:t>
            </a:r>
            <a:r>
              <a:rPr lang="en-US" sz="1800" u="sng">
                <a:solidFill>
                  <a:srgbClr val="FF0000"/>
                </a:solidFill>
                <a:effectLst/>
                <a:uFill>
                  <a:solidFill>
                    <a:srgbClr val="FF0000"/>
                  </a:solidFill>
                </a:uFill>
                <a:latin typeface="Arial"/>
                <a:ea typeface="Arial" panose="020B0604020202020204" pitchFamily="34" charset="0"/>
                <a:cs typeface="Times New Roman"/>
              </a:rPr>
              <a:t>stunt</a:t>
            </a:r>
            <a:r>
              <a:rPr lang="en-US" sz="1800" u="sng" spc="-20">
                <a:solidFill>
                  <a:srgbClr val="FF0000"/>
                </a:solidFill>
                <a:effectLst/>
                <a:uFill>
                  <a:solidFill>
                    <a:srgbClr val="FF0000"/>
                  </a:solidFill>
                </a:uFill>
                <a:latin typeface="Arial"/>
                <a:ea typeface="Arial" panose="020B0604020202020204" pitchFamily="34" charset="0"/>
                <a:cs typeface="Times New Roman"/>
              </a:rPr>
              <a:t> </a:t>
            </a:r>
            <a:r>
              <a:rPr lang="en-US" sz="1800" spc="-5">
                <a:effectLst/>
                <a:latin typeface="Arial"/>
                <a:ea typeface="Arial" panose="020B0604020202020204" pitchFamily="34" charset="0"/>
                <a:cs typeface="Times New Roman"/>
              </a:rPr>
              <a:t>in</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which</a:t>
            </a:r>
            <a:r>
              <a:rPr lang="en-US" sz="1800" spc="-1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top</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person(s)</a:t>
            </a:r>
            <a:r>
              <a:rPr lang="en-US" sz="1800" spc="-20">
                <a:effectLst/>
                <a:latin typeface="Arial"/>
                <a:ea typeface="Arial" panose="020B0604020202020204" pitchFamily="34" charset="0"/>
                <a:cs typeface="Times New Roman"/>
              </a:rPr>
              <a:t> </a:t>
            </a:r>
            <a:r>
              <a:rPr lang="en-US" sz="1800" spc="-5">
                <a:effectLst/>
                <a:latin typeface="Arial"/>
                <a:ea typeface="Arial" panose="020B0604020202020204" pitchFamily="34" charset="0"/>
                <a:cs typeface="Times New Roman"/>
              </a:rPr>
              <a:t>is</a:t>
            </a:r>
            <a:r>
              <a:rPr lang="en-US" sz="1800" spc="-2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suspended</a:t>
            </a:r>
            <a:r>
              <a:rPr lang="en-US" sz="1800" spc="-2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by</a:t>
            </a:r>
            <a:r>
              <a:rPr lang="en-US" sz="1800" spc="135">
                <a:effectLst/>
                <a:latin typeface="Arial"/>
                <a:ea typeface="Arial" panose="020B0604020202020204" pitchFamily="34" charset="0"/>
                <a:cs typeface="Times New Roman"/>
              </a:rPr>
              <a:t> </a:t>
            </a:r>
            <a:r>
              <a:rPr lang="en-US" sz="1800" spc="-5">
                <a:effectLst/>
                <a:latin typeface="Arial"/>
                <a:ea typeface="Arial" panose="020B0604020202020204" pitchFamily="34" charset="0"/>
                <a:cs typeface="Times New Roman"/>
              </a:rPr>
              <a:t>another</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top</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person who</a:t>
            </a:r>
            <a:r>
              <a:rPr lang="en-US" sz="1800" spc="-3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is </a:t>
            </a:r>
            <a:r>
              <a:rPr lang="en-US" sz="1800" spc="-5">
                <a:effectLst/>
                <a:latin typeface="Arial"/>
                <a:ea typeface="Arial" panose="020B0604020202020204" pitchFamily="34" charset="0"/>
                <a:cs typeface="Times New Roman"/>
              </a:rPr>
              <a:t>in</a:t>
            </a:r>
            <a:r>
              <a:rPr lang="en-US" sz="1800" spc="-2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a:t>
            </a:r>
            <a:r>
              <a:rPr lang="en-US" sz="1800" spc="-3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shoulder</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stand.</a:t>
            </a:r>
            <a:endParaRPr lang="en-US" sz="1800">
              <a:effectLst/>
              <a:latin typeface="Arial"/>
              <a:ea typeface="Calibri" panose="020F0502020204030204" pitchFamily="34" charset="0"/>
              <a:cs typeface="Times New Roman"/>
            </a:endParaRPr>
          </a:p>
          <a:p>
            <a:endParaRPr lang="en-US"/>
          </a:p>
          <a:p>
            <a:endParaRPr lang="en-US"/>
          </a:p>
          <a:p>
            <a:r>
              <a:rPr lang="en-US" sz="1800">
                <a:latin typeface="Arial"/>
                <a:cs typeface="Arial"/>
              </a:rPr>
              <a:t>Changed Pyramid to Stunt</a:t>
            </a:r>
          </a:p>
          <a:p>
            <a:endParaRPr lang="en-US"/>
          </a:p>
          <a:p>
            <a:endParaRPr lang="en-US"/>
          </a:p>
          <a:p>
            <a:endParaRPr lang="en-US"/>
          </a:p>
          <a:p>
            <a:endParaRPr lang="en-US" sz="1800" b="1">
              <a:solidFill>
                <a:srgbClr val="000000"/>
              </a:solidFill>
              <a:effectLst/>
              <a:latin typeface="Calibri" panose="020F0502020204030204" pitchFamily="34" charset="0"/>
              <a:ea typeface="Arial" panose="020B0604020202020204" pitchFamily="34" charset="0"/>
              <a:cs typeface="Times New Roman" panose="02020603050405020304" pitchFamily="18" charset="0"/>
            </a:endParaRPr>
          </a:p>
          <a:p>
            <a:pPr marL="0" indent="0">
              <a:buNone/>
            </a:pPr>
            <a:r>
              <a:rPr lang="en-US" sz="1800" b="1">
                <a:solidFill>
                  <a:srgbClr val="000000"/>
                </a:solidFill>
                <a:effectLst/>
                <a:latin typeface="Calibri"/>
                <a:ea typeface="Arial" panose="020B0604020202020204" pitchFamily="34" charset="0"/>
                <a:cs typeface="Times New Roman"/>
              </a:rPr>
              <a:t>Rationale:</a:t>
            </a:r>
            <a:r>
              <a:rPr lang="en-US" sz="1800">
                <a:solidFill>
                  <a:srgbClr val="000000"/>
                </a:solidFill>
                <a:effectLst/>
                <a:latin typeface="Calibri"/>
                <a:ea typeface="Arial" panose="020B0604020202020204" pitchFamily="34" charset="0"/>
                <a:cs typeface="Times New Roman"/>
              </a:rPr>
              <a:t> </a:t>
            </a:r>
            <a:r>
              <a:rPr lang="en-US" sz="1800">
                <a:effectLst/>
                <a:latin typeface="Arial"/>
                <a:ea typeface="Arial" panose="020B0604020202020204" pitchFamily="34" charset="0"/>
                <a:cs typeface="Arial"/>
              </a:rPr>
              <a:t>Diamond</a:t>
            </a:r>
            <a:r>
              <a:rPr lang="en-US" sz="1800" spc="-3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Heads</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and</a:t>
            </a:r>
            <a:r>
              <a:rPr lang="en-US" sz="1800" spc="-25">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Whirlybirds</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are</a:t>
            </a:r>
            <a:r>
              <a:rPr lang="en-US" sz="1800" spc="-3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technically</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not</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pyramids,</a:t>
            </a:r>
            <a:r>
              <a:rPr lang="en-US" sz="1800" spc="-35">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since</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they</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are </a:t>
            </a:r>
            <a:r>
              <a:rPr lang="en-US" sz="1800" spc="-5">
                <a:effectLst/>
                <a:latin typeface="Arial"/>
                <a:ea typeface="Arial" panose="020B0604020202020204" pitchFamily="34" charset="0"/>
                <a:cs typeface="Arial"/>
              </a:rPr>
              <a:t>not</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connected</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to</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other</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stunts.</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This</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change</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would</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clarify</a:t>
            </a:r>
            <a:r>
              <a:rPr lang="en-US" sz="1800" spc="-25">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that</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they</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are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subject</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to</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the</a:t>
            </a:r>
            <a:r>
              <a:rPr lang="en-US" sz="1800" spc="22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restrictions dealing with Hanging Stunts.</a:t>
            </a:r>
            <a:r>
              <a:rPr lang="en-US" sz="1800" spc="-30">
                <a:latin typeface="Arial"/>
                <a:ea typeface="Arial" panose="020B0604020202020204" pitchFamily="34" charset="0"/>
                <a:cs typeface="Arial"/>
              </a:rPr>
              <a:t> </a:t>
            </a:r>
            <a:endParaRPr lang="en-US" sz="1800"/>
          </a:p>
          <a:p>
            <a:endParaRPr lang="en-US"/>
          </a:p>
          <a:p>
            <a:endParaRPr lang="en-US"/>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DF61F4-9E37-454D-9C2E-E136BBBF2AD5}"/>
              </a:ext>
            </a:extLst>
          </p:cNvPr>
          <p:cNvSpPr>
            <a:spLocks noGrp="1"/>
          </p:cNvSpPr>
          <p:nvPr>
            <p:ph type="title"/>
          </p:nvPr>
        </p:nvSpPr>
        <p:spPr/>
        <p:txBody>
          <a:bodyPr/>
          <a:lstStyle/>
          <a:p>
            <a:r>
              <a:rPr lang="en-US"/>
              <a:t>3-3-5d &amp; E (NEW)					Inversions</a:t>
            </a:r>
          </a:p>
        </p:txBody>
      </p:sp>
      <p:sp>
        <p:nvSpPr>
          <p:cNvPr id="3" name="Content Placeholder 2">
            <a:extLst>
              <a:ext uri="{FF2B5EF4-FFF2-40B4-BE49-F238E27FC236}">
                <a16:creationId xmlns:a16="http://schemas.microsoft.com/office/drawing/2014/main" xmlns="" id="{D12E201D-9A8C-4D2F-B13B-86D6297B1737}"/>
              </a:ext>
            </a:extLst>
          </p:cNvPr>
          <p:cNvSpPr>
            <a:spLocks noGrp="1"/>
          </p:cNvSpPr>
          <p:nvPr>
            <p:ph idx="1"/>
          </p:nvPr>
        </p:nvSpPr>
        <p:spPr/>
        <p:txBody>
          <a:bodyPr/>
          <a:lstStyle/>
          <a:p>
            <a:pPr marR="22860">
              <a:spcBef>
                <a:spcPts val="195"/>
              </a:spcBef>
              <a:spcAft>
                <a:spcPts val="0"/>
              </a:spcAft>
            </a:pPr>
            <a:r>
              <a:rPr lang="en-US" sz="1800">
                <a:effectLst/>
                <a:latin typeface="Arial" panose="020B0604020202020204" pitchFamily="34" charset="0"/>
                <a:ea typeface="Calibri" panose="020F0502020204030204" pitchFamily="34" charset="0"/>
                <a:cs typeface="Times New Roman" panose="02020603050405020304" pitchFamily="18" charset="0"/>
              </a:rPr>
              <a:t>Bracer(s)</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with</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hand</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to</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hand/arm</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contact</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must</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be</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in</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a</a:t>
            </a:r>
            <a:r>
              <a:rPr lang="en-US" sz="1800" spc="-1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multi-based</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prep</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with</a:t>
            </a:r>
            <a:r>
              <a:rPr lang="en-US" sz="1800" spc="-1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a</a:t>
            </a:r>
            <a:r>
              <a:rPr lang="en-US" sz="1800" spc="200">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spotter</a:t>
            </a:r>
            <a:r>
              <a:rPr lang="en-US" sz="1800" spc="-4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and</a:t>
            </a:r>
            <a:r>
              <a:rPr lang="en-US" sz="1800" spc="-45">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remain</a:t>
            </a:r>
            <a:r>
              <a:rPr lang="en-US" sz="1800" spc="-4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stationary.</a:t>
            </a:r>
          </a:p>
          <a:p>
            <a:pPr marR="22860">
              <a:spcBef>
                <a:spcPts val="195"/>
              </a:spcBef>
              <a:spcAft>
                <a:spcPts val="0"/>
              </a:spcAft>
            </a:pPr>
            <a:endParaRPr lang="en-US" sz="1800">
              <a:latin typeface="Calibri" panose="020F0502020204030204" pitchFamily="34" charset="0"/>
              <a:ea typeface="Calibri" panose="020F0502020204030204" pitchFamily="34" charset="0"/>
              <a:cs typeface="Times New Roman" panose="02020603050405020304" pitchFamily="18" charset="0"/>
            </a:endParaRPr>
          </a:p>
          <a:p>
            <a:pPr marR="22860">
              <a:spcBef>
                <a:spcPts val="195"/>
              </a:spcBef>
              <a:spcAft>
                <a:spcPts val="0"/>
              </a:spcAft>
            </a:pPr>
            <a:r>
              <a:rPr lang="en-US" sz="1800" b="1">
                <a:effectLst/>
                <a:latin typeface="Arial" panose="020B0604020202020204" pitchFamily="34" charset="0"/>
                <a:ea typeface="Calibri" panose="020F0502020204030204" pitchFamily="34" charset="0"/>
                <a:cs typeface="Times New Roman" panose="02020603050405020304" pitchFamily="18" charset="0"/>
              </a:rPr>
              <a:t>New</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e.</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Non-arm</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bracer(s)</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must</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be</a:t>
            </a:r>
            <a:r>
              <a:rPr lang="en-US" sz="1800" u="sng" spc="-1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at</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prep</a:t>
            </a:r>
            <a:r>
              <a:rPr lang="en-US" sz="1800" u="sng" spc="-1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level</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or</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below.</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If</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in</a:t>
            </a:r>
            <a:r>
              <a:rPr lang="en-US" sz="1800" u="sng" spc="-1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a</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prep</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or</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shoulder</a:t>
            </a:r>
            <a:r>
              <a:rPr lang="en-US" sz="1800" u="sng" spc="-1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stand,</a:t>
            </a:r>
            <a:r>
              <a:rPr lang="en-US" sz="1800" spc="15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the</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bracer(s)</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shall</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have</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two</a:t>
            </a:r>
            <a:r>
              <a:rPr lang="en-US" sz="1800" u="sng" spc="-3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bases</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or</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a</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base</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and</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spotter.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5"/>
              </a:spcBef>
              <a:spcAft>
                <a:spcPts val="0"/>
              </a:spcAft>
              <a:buNone/>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endParaRPr lang="en-US" sz="1800" b="1">
              <a:effectLst/>
              <a:latin typeface="Arial" panose="020B060402020202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endParaRPr lang="en-US" sz="1800" b="1">
              <a:latin typeface="Arial" panose="020B060402020202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endParaRPr lang="en-US" sz="1800" b="1">
              <a:effectLst/>
              <a:latin typeface="Arial" panose="020B060402020202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endParaRPr lang="en-US" sz="1800" b="1">
              <a:latin typeface="Arial" panose="020B060402020202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r>
              <a:rPr lang="en-US" sz="1600" b="1">
                <a:effectLst/>
                <a:latin typeface="Arial" panose="020B0604020202020204" pitchFamily="34" charset="0"/>
                <a:ea typeface="Calibri" panose="020F0502020204030204" pitchFamily="34" charset="0"/>
                <a:cs typeface="Times New Roman" panose="02020603050405020304" pitchFamily="18" charset="0"/>
              </a:rPr>
              <a:t>Rationale:</a:t>
            </a:r>
            <a:r>
              <a:rPr lang="en-US" sz="1600" b="1"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This</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change</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clarifies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requirement</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for</a:t>
            </a:r>
            <a:r>
              <a:rPr lang="en-US" sz="1600" spc="-1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a</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bracer</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that</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does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not</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have</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hand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a:t>
            </a:r>
            <a:r>
              <a:rPr lang="en-US" sz="1600" spc="15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hand</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contact</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with</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top</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person.</a:t>
            </a:r>
            <a:r>
              <a:rPr lang="en-US" sz="1600" spc="-1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As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inversion</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rule</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has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evolved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and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connection</a:t>
            </a:r>
            <a:r>
              <a:rPr lang="en-US" sz="1600" spc="19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between</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top</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person</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and</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the</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bracer</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has</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changed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from</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two</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arms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one</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arm,</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there is a</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need</a:t>
            </a:r>
            <a:r>
              <a:rPr lang="en-US" sz="1600" spc="18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for</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further</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clarification</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for</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bracers</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who</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do</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not</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have</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hand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to</a:t>
            </a:r>
            <a:r>
              <a:rPr lang="en-US" sz="1600" spc="-1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hand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contact</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with the</a:t>
            </a:r>
            <a:r>
              <a:rPr lang="en-US" sz="1600" spc="-4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flipping</a:t>
            </a:r>
            <a:r>
              <a:rPr lang="en-US" sz="1600" spc="-3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top</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person.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xmlns="" id="{FAECDC86-5E6F-4CF9-9FCD-97AEDC99004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53471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2BDA93-4612-45C5-A11B-0A1D5B170CF7}"/>
              </a:ext>
            </a:extLst>
          </p:cNvPr>
          <p:cNvSpPr>
            <a:spLocks noGrp="1"/>
          </p:cNvSpPr>
          <p:nvPr>
            <p:ph type="title"/>
          </p:nvPr>
        </p:nvSpPr>
        <p:spPr/>
        <p:txBody>
          <a:bodyPr/>
          <a:lstStyle/>
          <a:p>
            <a:endParaRPr lang="en-US"/>
          </a:p>
        </p:txBody>
      </p:sp>
      <p:pic>
        <p:nvPicPr>
          <p:cNvPr id="5" name="5BC2E89E">
            <a:hlinkClick r:id="" action="ppaction://media"/>
            <a:extLst>
              <a:ext uri="{FF2B5EF4-FFF2-40B4-BE49-F238E27FC236}">
                <a16:creationId xmlns:a16="http://schemas.microsoft.com/office/drawing/2014/main" xmlns="" id="{249D9A7C-26FE-4B95-9C81-51B021610AD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119824" y="489142"/>
            <a:ext cx="4509826" cy="5838633"/>
          </a:xfrm>
        </p:spPr>
      </p:pic>
      <p:sp>
        <p:nvSpPr>
          <p:cNvPr id="4" name="Footer Placeholder 3">
            <a:extLst>
              <a:ext uri="{FF2B5EF4-FFF2-40B4-BE49-F238E27FC236}">
                <a16:creationId xmlns:a16="http://schemas.microsoft.com/office/drawing/2014/main" xmlns="" id="{46275F68-62F3-46A2-BC6D-053DEE5BC94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66861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49C561-1CA7-458B-9D75-0C81067E5A8F}"/>
              </a:ext>
            </a:extLst>
          </p:cNvPr>
          <p:cNvSpPr>
            <a:spLocks noGrp="1"/>
          </p:cNvSpPr>
          <p:nvPr>
            <p:ph type="title"/>
          </p:nvPr>
        </p:nvSpPr>
        <p:spPr/>
        <p:txBody>
          <a:bodyPr/>
          <a:lstStyle/>
          <a:p>
            <a:r>
              <a:rPr lang="en-US"/>
              <a:t>3-3-6a						     Inversions</a:t>
            </a:r>
          </a:p>
        </p:txBody>
      </p:sp>
      <p:sp>
        <p:nvSpPr>
          <p:cNvPr id="3" name="Content Placeholder 2">
            <a:extLst>
              <a:ext uri="{FF2B5EF4-FFF2-40B4-BE49-F238E27FC236}">
                <a16:creationId xmlns:a16="http://schemas.microsoft.com/office/drawing/2014/main" xmlns="" id="{64EA26A8-9FB8-48BD-872E-E824CD999967}"/>
              </a:ext>
            </a:extLst>
          </p:cNvPr>
          <p:cNvSpPr>
            <a:spLocks noGrp="1"/>
          </p:cNvSpPr>
          <p:nvPr>
            <p:ph idx="1"/>
          </p:nvPr>
        </p:nvSpPr>
        <p:spPr/>
        <p:txBody>
          <a:bodyPr/>
          <a:lstStyle/>
          <a:p>
            <a:r>
              <a:rPr lang="en-US" sz="2400">
                <a:latin typeface="Arial"/>
                <a:cs typeface="Arial"/>
              </a:rPr>
              <a:t>Inversions may release to a non-inverted dismount, loading position or stunt at any level provided the following conditions are met:</a:t>
            </a:r>
          </a:p>
          <a:p>
            <a:endParaRPr lang="en-US" sz="2400">
              <a:latin typeface="Arial"/>
              <a:cs typeface="Arial"/>
            </a:endParaRPr>
          </a:p>
          <a:p>
            <a:r>
              <a:rPr lang="en-US" sz="2400">
                <a:latin typeface="Arial"/>
                <a:cs typeface="Arial"/>
              </a:rPr>
              <a:t>Changed ½ and ¼ turns to: </a:t>
            </a:r>
            <a:r>
              <a:rPr lang="en-US" sz="2400" u="sng">
                <a:solidFill>
                  <a:srgbClr val="FF0000"/>
                </a:solidFill>
                <a:latin typeface="Arial"/>
                <a:cs typeface="Arial"/>
              </a:rPr>
              <a:t>Top person completes no more than one twist.</a:t>
            </a:r>
            <a:endParaRPr lang="en-US" sz="2400" u="sng">
              <a:solidFill>
                <a:srgbClr val="FF0000"/>
              </a:solidFill>
              <a:latin typeface="Arial"/>
              <a:ea typeface="Calibri"/>
              <a:cs typeface="Arial"/>
            </a:endParaRPr>
          </a:p>
          <a:p>
            <a:r>
              <a:rPr lang="en-US" sz="2400" u="sng">
                <a:solidFill>
                  <a:srgbClr val="FF0000"/>
                </a:solidFill>
                <a:latin typeface="Arial"/>
                <a:cs typeface="Arial"/>
              </a:rPr>
              <a:t>The release goes to the original base(s).</a:t>
            </a:r>
            <a:endParaRPr lang="en-US" sz="2400" u="sng">
              <a:solidFill>
                <a:srgbClr val="FF0000"/>
              </a:solidFill>
              <a:latin typeface="Arial"/>
              <a:ea typeface="Calibri"/>
              <a:cs typeface="Arial"/>
            </a:endParaRPr>
          </a:p>
          <a:p>
            <a:r>
              <a:rPr lang="en-US" sz="2400" u="sng">
                <a:solidFill>
                  <a:srgbClr val="FF0000"/>
                </a:solidFill>
                <a:latin typeface="Arial"/>
                <a:cs typeface="Arial"/>
              </a:rPr>
              <a:t>There is a spotter.</a:t>
            </a:r>
          </a:p>
          <a:p>
            <a:endParaRPr lang="en-US" u="sng">
              <a:solidFill>
                <a:srgbClr val="FF0000"/>
              </a:solidFill>
            </a:endParaRPr>
          </a:p>
          <a:p>
            <a:endParaRPr lang="en-US" u="sng"/>
          </a:p>
          <a:p>
            <a:endParaRPr lang="en-US" sz="1800" b="1">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en-US" sz="2400" b="1">
                <a:effectLst/>
                <a:latin typeface="Arial"/>
                <a:ea typeface="Calibri"/>
                <a:cs typeface="Times New Roman"/>
              </a:rPr>
              <a:t>Rationale:</a:t>
            </a:r>
            <a:r>
              <a:rPr lang="en-US" sz="2400" b="1" spc="-30">
                <a:effectLst/>
                <a:latin typeface="Arial"/>
                <a:ea typeface="Calibri"/>
                <a:cs typeface="Times New Roman"/>
              </a:rPr>
              <a:t> </a:t>
            </a:r>
            <a:r>
              <a:rPr lang="en-US" sz="2400">
                <a:effectLst/>
                <a:latin typeface="Arial"/>
                <a:ea typeface="Calibri"/>
                <a:cs typeface="Times New Roman"/>
              </a:rPr>
              <a:t>Allows</a:t>
            </a:r>
            <a:r>
              <a:rPr lang="en-US" sz="2400" spc="-30">
                <a:effectLst/>
                <a:latin typeface="Arial"/>
                <a:ea typeface="Calibri"/>
                <a:cs typeface="Times New Roman"/>
              </a:rPr>
              <a:t> </a:t>
            </a:r>
            <a:r>
              <a:rPr lang="en-US" sz="2400">
                <a:effectLst/>
                <a:latin typeface="Arial"/>
                <a:ea typeface="Calibri"/>
                <a:cs typeface="Times New Roman"/>
              </a:rPr>
              <a:t>for</a:t>
            </a:r>
            <a:r>
              <a:rPr lang="en-US" sz="2400" spc="-15">
                <a:effectLst/>
                <a:latin typeface="Arial"/>
                <a:ea typeface="Calibri"/>
                <a:cs typeface="Times New Roman"/>
              </a:rPr>
              <a:t> </a:t>
            </a:r>
            <a:r>
              <a:rPr lang="en-US" sz="2400">
                <a:latin typeface="Arial"/>
                <a:ea typeface="Calibri"/>
                <a:cs typeface="Times New Roman"/>
              </a:rPr>
              <a:t>a consistent</a:t>
            </a:r>
            <a:r>
              <a:rPr lang="en-US" sz="2400" spc="-35">
                <a:latin typeface="Arial"/>
                <a:ea typeface="Calibri"/>
                <a:cs typeface="Times New Roman"/>
              </a:rPr>
              <a:t> </a:t>
            </a:r>
            <a:r>
              <a:rPr lang="en-US" sz="2400">
                <a:effectLst/>
                <a:latin typeface="Arial"/>
                <a:ea typeface="Calibri"/>
                <a:cs typeface="Times New Roman"/>
              </a:rPr>
              <a:t>rule</a:t>
            </a:r>
            <a:r>
              <a:rPr lang="en-US" sz="2400" spc="-20">
                <a:effectLst/>
                <a:latin typeface="Arial"/>
                <a:ea typeface="Calibri"/>
                <a:cs typeface="Times New Roman"/>
              </a:rPr>
              <a:t> </a:t>
            </a:r>
            <a:r>
              <a:rPr lang="en-US" sz="2400" spc="-5">
                <a:effectLst/>
                <a:latin typeface="Arial"/>
                <a:ea typeface="Calibri"/>
                <a:cs typeface="Times New Roman"/>
              </a:rPr>
              <a:t>for</a:t>
            </a:r>
            <a:r>
              <a:rPr lang="en-US" sz="2400" spc="-25">
                <a:effectLst/>
                <a:latin typeface="Arial"/>
                <a:ea typeface="Calibri"/>
                <a:cs typeface="Times New Roman"/>
              </a:rPr>
              <a:t> </a:t>
            </a:r>
            <a:r>
              <a:rPr lang="en-US" sz="2400">
                <a:effectLst/>
                <a:latin typeface="Arial"/>
                <a:ea typeface="Calibri"/>
                <a:cs typeface="Times New Roman"/>
              </a:rPr>
              <a:t>the</a:t>
            </a:r>
            <a:r>
              <a:rPr lang="en-US" sz="2400" spc="-35">
                <a:effectLst/>
                <a:latin typeface="Arial"/>
                <a:ea typeface="Calibri"/>
                <a:cs typeface="Times New Roman"/>
              </a:rPr>
              <a:t> </a:t>
            </a:r>
            <a:r>
              <a:rPr lang="en-US" sz="2400">
                <a:effectLst/>
                <a:latin typeface="Arial"/>
                <a:ea typeface="Calibri"/>
                <a:cs typeface="Times New Roman"/>
              </a:rPr>
              <a:t>same</a:t>
            </a:r>
            <a:r>
              <a:rPr lang="en-US" sz="2400" spc="-30">
                <a:effectLst/>
                <a:latin typeface="Arial"/>
                <a:ea typeface="Calibri"/>
                <a:cs typeface="Times New Roman"/>
              </a:rPr>
              <a:t> </a:t>
            </a:r>
            <a:r>
              <a:rPr lang="en-US" sz="2400">
                <a:effectLst/>
                <a:latin typeface="Arial"/>
                <a:ea typeface="Calibri"/>
                <a:cs typeface="Times New Roman"/>
              </a:rPr>
              <a:t>twisting</a:t>
            </a:r>
            <a:r>
              <a:rPr lang="en-US" sz="2400" spc="-20">
                <a:effectLst/>
                <a:latin typeface="Arial"/>
                <a:ea typeface="Calibri"/>
                <a:cs typeface="Times New Roman"/>
              </a:rPr>
              <a:t> </a:t>
            </a:r>
            <a:r>
              <a:rPr lang="en-US" sz="2400">
                <a:effectLst/>
                <a:latin typeface="Arial"/>
                <a:ea typeface="Calibri"/>
                <a:cs typeface="Times New Roman"/>
              </a:rPr>
              <a:t>allowance</a:t>
            </a:r>
            <a:r>
              <a:rPr lang="en-US" sz="2400" spc="-30">
                <a:effectLst/>
                <a:latin typeface="Arial"/>
                <a:ea typeface="Calibri"/>
                <a:cs typeface="Times New Roman"/>
              </a:rPr>
              <a:t> </a:t>
            </a:r>
            <a:r>
              <a:rPr lang="en-US" sz="2400">
                <a:effectLst/>
                <a:latin typeface="Arial"/>
                <a:ea typeface="Calibri"/>
                <a:cs typeface="Times New Roman"/>
              </a:rPr>
              <a:t>for</a:t>
            </a:r>
            <a:r>
              <a:rPr lang="en-US" sz="2400" spc="-35">
                <a:effectLst/>
                <a:latin typeface="Arial"/>
                <a:ea typeface="Calibri"/>
                <a:cs typeface="Times New Roman"/>
              </a:rPr>
              <a:t> </a:t>
            </a:r>
            <a:r>
              <a:rPr lang="en-US" sz="2400">
                <a:effectLst/>
                <a:latin typeface="Arial"/>
                <a:ea typeface="Calibri"/>
                <a:cs typeface="Times New Roman"/>
              </a:rPr>
              <a:t>each</a:t>
            </a:r>
            <a:r>
              <a:rPr lang="en-US" sz="2400" spc="-30">
                <a:effectLst/>
                <a:latin typeface="Arial"/>
                <a:ea typeface="Calibri"/>
                <a:cs typeface="Times New Roman"/>
              </a:rPr>
              <a:t> </a:t>
            </a:r>
            <a:r>
              <a:rPr lang="en-US" sz="2400">
                <a:effectLst/>
                <a:latin typeface="Arial"/>
                <a:ea typeface="Calibri"/>
                <a:cs typeface="Times New Roman"/>
              </a:rPr>
              <a:t>type</a:t>
            </a:r>
            <a:r>
              <a:rPr lang="en-US" sz="2400" spc="-25">
                <a:effectLst/>
                <a:latin typeface="Arial"/>
                <a:ea typeface="Calibri"/>
                <a:cs typeface="Times New Roman"/>
              </a:rPr>
              <a:t> </a:t>
            </a:r>
            <a:r>
              <a:rPr lang="en-US" sz="2400">
                <a:effectLst/>
                <a:latin typeface="Arial"/>
                <a:ea typeface="Calibri"/>
                <a:cs typeface="Times New Roman"/>
              </a:rPr>
              <a:t>of</a:t>
            </a:r>
            <a:r>
              <a:rPr lang="en-US" sz="2400" spc="-30">
                <a:effectLst/>
                <a:latin typeface="Arial"/>
                <a:ea typeface="Calibri"/>
                <a:cs typeface="Times New Roman"/>
              </a:rPr>
              <a:t> </a:t>
            </a:r>
            <a:r>
              <a:rPr lang="en-US" sz="2400">
                <a:effectLst/>
                <a:latin typeface="Arial"/>
                <a:ea typeface="Calibri"/>
                <a:cs typeface="Times New Roman"/>
              </a:rPr>
              <a:t>landing.</a:t>
            </a:r>
            <a:r>
              <a:rPr lang="en-US" sz="2400" spc="-30">
                <a:latin typeface="Arial"/>
                <a:ea typeface="Calibri"/>
                <a:cs typeface="Times New Roman"/>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endParaRPr lang="en-US" u="sng"/>
          </a:p>
        </p:txBody>
      </p:sp>
      <p:sp>
        <p:nvSpPr>
          <p:cNvPr id="4" name="Footer Placeholder 3">
            <a:extLst>
              <a:ext uri="{FF2B5EF4-FFF2-40B4-BE49-F238E27FC236}">
                <a16:creationId xmlns:a16="http://schemas.microsoft.com/office/drawing/2014/main" xmlns="" id="{60272CE4-B4B1-4440-9626-6F9B63D7B51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057917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7E30FD-A6FF-4D48-9CB2-0EEC0D7269D0}"/>
              </a:ext>
            </a:extLst>
          </p:cNvPr>
          <p:cNvSpPr>
            <a:spLocks noGrp="1"/>
          </p:cNvSpPr>
          <p:nvPr>
            <p:ph type="title"/>
          </p:nvPr>
        </p:nvSpPr>
        <p:spPr/>
        <p:txBody>
          <a:bodyPr/>
          <a:lstStyle/>
          <a:p>
            <a:endParaRPr lang="en-US"/>
          </a:p>
        </p:txBody>
      </p:sp>
      <p:pic>
        <p:nvPicPr>
          <p:cNvPr id="5" name="6CE70DEE">
            <a:hlinkClick r:id="" action="ppaction://media"/>
            <a:extLst>
              <a:ext uri="{FF2B5EF4-FFF2-40B4-BE49-F238E27FC236}">
                <a16:creationId xmlns:a16="http://schemas.microsoft.com/office/drawing/2014/main" xmlns="" id="{43FE2016-120F-488D-B1F7-74BE0B1E588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202884" y="475260"/>
            <a:ext cx="4372791" cy="5852515"/>
          </a:xfrm>
        </p:spPr>
      </p:pic>
      <p:sp>
        <p:nvSpPr>
          <p:cNvPr id="4" name="Footer Placeholder 3">
            <a:extLst>
              <a:ext uri="{FF2B5EF4-FFF2-40B4-BE49-F238E27FC236}">
                <a16:creationId xmlns:a16="http://schemas.microsoft.com/office/drawing/2014/main" xmlns="" id="{88A32CBB-19EF-40DD-A0A9-3D820A5422F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41853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0DD19E-D4EE-4A14-9C60-6DD0AA266408}"/>
              </a:ext>
            </a:extLst>
          </p:cNvPr>
          <p:cNvSpPr>
            <a:spLocks noGrp="1"/>
          </p:cNvSpPr>
          <p:nvPr>
            <p:ph type="title"/>
          </p:nvPr>
        </p:nvSpPr>
        <p:spPr/>
        <p:txBody>
          <a:bodyPr/>
          <a:lstStyle/>
          <a:p>
            <a:r>
              <a:rPr lang="en-US" dirty="0"/>
              <a:t>3-3-6b and 4-3-6b			      Inversions</a:t>
            </a:r>
          </a:p>
        </p:txBody>
      </p:sp>
      <p:sp>
        <p:nvSpPr>
          <p:cNvPr id="3" name="Content Placeholder 2">
            <a:extLst>
              <a:ext uri="{FF2B5EF4-FFF2-40B4-BE49-F238E27FC236}">
                <a16:creationId xmlns:a16="http://schemas.microsoft.com/office/drawing/2014/main" xmlns="" id="{7F6115D5-016C-4343-B0E7-00516B696587}"/>
              </a:ext>
            </a:extLst>
          </p:cNvPr>
          <p:cNvSpPr>
            <a:spLocks noGrp="1"/>
          </p:cNvSpPr>
          <p:nvPr>
            <p:ph idx="1"/>
          </p:nvPr>
        </p:nvSpPr>
        <p:spPr/>
        <p:txBody>
          <a:bodyPr/>
          <a:lstStyle/>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In</a:t>
            </a:r>
            <a:r>
              <a:rPr lang="en-US" sz="1800" spc="-2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inversions</a:t>
            </a:r>
            <a:r>
              <a:rPr lang="en-US" sz="1800" spc="-3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where</a:t>
            </a:r>
            <a:r>
              <a:rPr lang="en-US" sz="1800" spc="-3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dirty="0">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2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base</a:t>
            </a:r>
            <a:r>
              <a:rPr lang="en-US" sz="1800" spc="-3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of</a:t>
            </a:r>
            <a:r>
              <a:rPr lang="en-US" sz="1800" spc="-3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support</a:t>
            </a:r>
            <a:r>
              <a:rPr lang="en-US" sz="1800" spc="-3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begins</a:t>
            </a:r>
            <a:r>
              <a:rPr lang="en-US" sz="1800" spc="-3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dirty="0">
                <a:effectLst/>
                <a:latin typeface="Arial" panose="020B0604020202020204" pitchFamily="34" charset="0"/>
                <a:ea typeface="Times New Roman" panose="02020603050405020304" pitchFamily="18" charset="0"/>
                <a:cs typeface="Times New Roman" panose="02020603050405020304" pitchFamily="18" charset="0"/>
              </a:rPr>
              <a:t>and</a:t>
            </a:r>
            <a:r>
              <a:rPr lang="en-US" sz="1800" spc="-3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remains</a:t>
            </a:r>
            <a:r>
              <a:rPr lang="en-US" sz="1800" spc="-2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below</a:t>
            </a:r>
            <a:r>
              <a:rPr lang="en-US" sz="1800" spc="-3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prep</a:t>
            </a:r>
            <a:r>
              <a:rPr lang="en-US" sz="1800" spc="-2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dirty="0">
                <a:effectLst/>
                <a:latin typeface="Arial" panose="020B0604020202020204" pitchFamily="34" charset="0"/>
                <a:ea typeface="Times New Roman" panose="02020603050405020304" pitchFamily="18" charset="0"/>
                <a:cs typeface="Times New Roman" panose="02020603050405020304" pitchFamily="18" charset="0"/>
              </a:rPr>
              <a:t>level,</a:t>
            </a:r>
            <a:r>
              <a:rPr lang="en-US" sz="1800" spc="-5" dirty="0">
                <a:latin typeface="Arial" panose="020B0604020202020204" pitchFamily="34" charset="0"/>
                <a:ea typeface="Times New Roman" panose="02020603050405020304" pitchFamily="18" charset="0"/>
                <a:cs typeface="Times New Roman" panose="02020603050405020304" pitchFamily="18" charset="0"/>
              </a:rPr>
              <a:t> </a:t>
            </a:r>
            <a:r>
              <a:rPr lang="en-US" sz="1800" u="sng"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contact</a:t>
            </a:r>
            <a:r>
              <a:rPr lang="en-US" sz="1800" u="sng" spc="-30"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must</a:t>
            </a:r>
            <a:r>
              <a:rPr lang="en-US" sz="1800" u="sng" spc="-2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be</a:t>
            </a:r>
            <a:r>
              <a:rPr lang="en-US" sz="1800" u="sng" spc="-20"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maintained</a:t>
            </a:r>
            <a:r>
              <a:rPr lang="en-US" sz="1800" u="sng" spc="-2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between</a:t>
            </a:r>
            <a:r>
              <a:rPr lang="en-US" sz="1800" u="sng" spc="-30"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at </a:t>
            </a:r>
            <a:r>
              <a:rPr lang="en-US" sz="1800" u="sng"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least</a:t>
            </a:r>
            <a:r>
              <a:rPr lang="en-US" sz="1800" u="sng" spc="-30"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one</a:t>
            </a:r>
            <a:r>
              <a:rPr lang="en-US" sz="1800" u="sng" spc="-30"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base</a:t>
            </a:r>
            <a:r>
              <a:rPr lang="en-US" sz="1800" spc="24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or</a:t>
            </a:r>
            <a:r>
              <a:rPr lang="en-US" sz="1800" u="sng" spc="-2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spotter</a:t>
            </a:r>
            <a:r>
              <a:rPr lang="en-US" sz="1800" u="sng" spc="-10"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and</a:t>
            </a:r>
            <a:r>
              <a:rPr lang="en-US" sz="1800" u="sng" spc="-20"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20"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top</a:t>
            </a:r>
            <a:r>
              <a:rPr lang="en-US" sz="1800" u="sng" spc="-1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person</a:t>
            </a:r>
            <a:r>
              <a:rPr lang="en-US" sz="1800" u="sng" spc="-15" dirty="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until</a:t>
            </a:r>
            <a:r>
              <a:rPr lang="en-US" sz="1800" spc="-2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2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top</a:t>
            </a:r>
            <a:r>
              <a:rPr lang="en-US" sz="1800" spc="-2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person</a:t>
            </a:r>
            <a:r>
              <a:rPr lang="en-US" sz="1800" spc="-2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dirty="0">
                <a:effectLst/>
                <a:latin typeface="Arial" panose="020B0604020202020204" pitchFamily="34" charset="0"/>
                <a:ea typeface="Times New Roman" panose="02020603050405020304" pitchFamily="18" charset="0"/>
                <a:cs typeface="Times New Roman" panose="02020603050405020304" pitchFamily="18" charset="0"/>
              </a:rPr>
              <a:t>is</a:t>
            </a:r>
            <a:r>
              <a:rPr lang="en-US" sz="1800" spc="-1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no</a:t>
            </a:r>
            <a:r>
              <a:rPr lang="en-US" sz="1800" spc="-2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dirty="0">
                <a:effectLst/>
                <a:latin typeface="Arial" panose="020B0604020202020204" pitchFamily="34" charset="0"/>
                <a:ea typeface="Times New Roman" panose="02020603050405020304" pitchFamily="18" charset="0"/>
                <a:cs typeface="Times New Roman" panose="02020603050405020304" pitchFamily="18" charset="0"/>
              </a:rPr>
              <a:t>longer</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21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dirty="0">
                <a:effectLst/>
                <a:latin typeface="Arial" panose="020B0604020202020204" pitchFamily="34" charset="0"/>
                <a:ea typeface="Times New Roman" panose="02020603050405020304" pitchFamily="18" charset="0"/>
                <a:cs typeface="Times New Roman" panose="02020603050405020304" pitchFamily="18" charset="0"/>
              </a:rPr>
              <a:t>inverted</a:t>
            </a:r>
            <a:r>
              <a:rPr lang="en-US" sz="1800" spc="-2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or</a:t>
            </a:r>
            <a:r>
              <a:rPr lang="en-US" sz="1800" spc="-3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hands</a:t>
            </a:r>
            <a:r>
              <a:rPr lang="en-US" sz="1800" spc="-2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are</a:t>
            </a:r>
            <a:r>
              <a:rPr lang="en-US" sz="1800" spc="-2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on</a:t>
            </a:r>
            <a:r>
              <a:rPr lang="en-US" sz="1800" spc="-2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35"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performing</a:t>
            </a:r>
            <a:r>
              <a:rPr lang="en-US" sz="1800" spc="-3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surface.</a:t>
            </a:r>
          </a:p>
          <a:p>
            <a:endParaRPr lang="en-US" sz="1800" dirty="0">
              <a:latin typeface="Arial" panose="020B0604020202020204" pitchFamily="34" charset="0"/>
              <a:cs typeface="Times New Roman" panose="02020603050405020304" pitchFamily="18" charset="0"/>
            </a:endParaRPr>
          </a:p>
          <a:p>
            <a:endParaRPr lang="en-US" sz="1800" dirty="0">
              <a:latin typeface="Arial" panose="020B0604020202020204" pitchFamily="34" charset="0"/>
              <a:cs typeface="Times New Roman" panose="02020603050405020304" pitchFamily="18" charset="0"/>
            </a:endParaRPr>
          </a:p>
          <a:p>
            <a:endParaRPr lang="en-US" sz="1800" dirty="0">
              <a:latin typeface="Arial" panose="020B0604020202020204" pitchFamily="34" charset="0"/>
              <a:cs typeface="Times New Roman" panose="02020603050405020304" pitchFamily="18" charset="0"/>
            </a:endParaRPr>
          </a:p>
          <a:p>
            <a:endParaRPr lang="en-US" sz="1800" dirty="0">
              <a:latin typeface="Arial" panose="020B0604020202020204" pitchFamily="34" charset="0"/>
              <a:cs typeface="Times New Roman" panose="02020603050405020304" pitchFamily="18" charset="0"/>
            </a:endParaRPr>
          </a:p>
          <a:p>
            <a:endParaRPr lang="en-US" sz="1800" dirty="0">
              <a:latin typeface="Arial" panose="020B0604020202020204" pitchFamily="34" charset="0"/>
              <a:cs typeface="Times New Roman" panose="02020603050405020304" pitchFamily="18" charset="0"/>
            </a:endParaRPr>
          </a:p>
          <a:p>
            <a:endParaRPr lang="en-US" sz="1800" dirty="0">
              <a:latin typeface="Arial" panose="020B0604020202020204" pitchFamily="34" charset="0"/>
              <a:cs typeface="Times New Roman" panose="02020603050405020304" pitchFamily="18" charset="0"/>
            </a:endParaRPr>
          </a:p>
          <a:p>
            <a:endParaRPr lang="en-US" sz="1800" b="1" dirty="0">
              <a:effectLst/>
              <a:latin typeface="Arial" panose="020B0604020202020204" pitchFamily="34" charset="0"/>
              <a:ea typeface="Calibri" panose="020F0502020204030204" pitchFamily="34" charset="0"/>
              <a:cs typeface="Times New Roman" panose="02020603050405020304" pitchFamily="18" charset="0"/>
            </a:endParaRPr>
          </a:p>
          <a:p>
            <a:endParaRPr lang="en-US" sz="1800" b="1" dirty="0">
              <a:latin typeface="Arial" panose="020B0604020202020204" pitchFamily="34" charset="0"/>
              <a:ea typeface="Calibri" panose="020F0502020204030204" pitchFamily="34" charset="0"/>
              <a:cs typeface="Times New Roman" panose="02020603050405020304" pitchFamily="18" charset="0"/>
            </a:endParaRPr>
          </a:p>
          <a:p>
            <a:endParaRPr lang="en-US" sz="1800" b="1" dirty="0">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Rationale:</a:t>
            </a:r>
            <a:r>
              <a:rPr lang="en-US" sz="1800" b="1" spc="-25" dirty="0">
                <a:effectLst/>
                <a:latin typeface="Arial" panose="020B0604020202020204" pitchFamily="34" charset="0"/>
                <a:ea typeface="Calibri" panose="020F0502020204030204" pitchFamily="34" charset="0"/>
                <a:cs typeface="Times New Roman" panose="02020603050405020304" pitchFamily="18" charset="0"/>
              </a:rPr>
              <a:t> </a:t>
            </a:r>
            <a:r>
              <a:rPr lang="en-US" sz="1800" spc="-25" dirty="0">
                <a:effectLst/>
                <a:latin typeface="Arial" panose="020B0604020202020204" pitchFamily="34" charset="0"/>
                <a:ea typeface="Calibri" panose="020F0502020204030204" pitchFamily="34" charset="0"/>
                <a:cs typeface="Times New Roman" panose="02020603050405020304" pitchFamily="18" charset="0"/>
              </a:rPr>
              <a:t>W</a:t>
            </a:r>
            <a:r>
              <a:rPr lang="en-US" sz="1800" dirty="0">
                <a:effectLst/>
                <a:latin typeface="Arial" panose="020B0604020202020204" pitchFamily="34" charset="0"/>
                <a:ea typeface="Calibri" panose="020F0502020204030204" pitchFamily="34" charset="0"/>
                <a:cs typeface="Times New Roman" panose="02020603050405020304" pitchFamily="18" charset="0"/>
              </a:rPr>
              <a:t>ould</a:t>
            </a:r>
            <a:r>
              <a:rPr lang="en-US" sz="1800" spc="-20" dirty="0">
                <a:effectLst/>
                <a:latin typeface="Arial" panose="020B0604020202020204" pitchFamily="34" charset="0"/>
                <a:ea typeface="Calibri" panose="020F0502020204030204" pitchFamily="34" charset="0"/>
                <a:cs typeface="Times New Roman" panose="02020603050405020304" pitchFamily="18" charset="0"/>
              </a:rPr>
              <a:t> </a:t>
            </a:r>
            <a:r>
              <a:rPr lang="en-US" sz="1800" spc="-5" dirty="0">
                <a:effectLst/>
                <a:latin typeface="Arial" panose="020B0604020202020204" pitchFamily="34" charset="0"/>
                <a:ea typeface="Calibri" panose="020F0502020204030204" pitchFamily="34" charset="0"/>
                <a:cs typeface="Times New Roman" panose="02020603050405020304" pitchFamily="18" charset="0"/>
              </a:rPr>
              <a:t>enable</a:t>
            </a:r>
            <a:r>
              <a:rPr lang="en-US" sz="1800" spc="-2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a</a:t>
            </a:r>
            <a:r>
              <a:rPr lang="en-US" sz="1800" spc="-30" dirty="0">
                <a:effectLst/>
                <a:latin typeface="Arial" panose="020B0604020202020204" pitchFamily="34" charset="0"/>
                <a:ea typeface="Calibri" panose="020F0502020204030204" pitchFamily="34" charset="0"/>
                <a:cs typeface="Times New Roman" panose="02020603050405020304" pitchFamily="18" charset="0"/>
              </a:rPr>
              <a:t> </a:t>
            </a:r>
            <a:r>
              <a:rPr lang="en-US" sz="1800" spc="-5" dirty="0">
                <a:effectLst/>
                <a:latin typeface="Arial" panose="020B0604020202020204" pitchFamily="34" charset="0"/>
                <a:ea typeface="Calibri" panose="020F0502020204030204" pitchFamily="34" charset="0"/>
                <a:cs typeface="Times New Roman" panose="02020603050405020304" pitchFamily="18" charset="0"/>
              </a:rPr>
              <a:t>wider</a:t>
            </a:r>
            <a:r>
              <a:rPr lang="en-US" sz="1800" spc="-25"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variety</a:t>
            </a:r>
            <a:r>
              <a:rPr lang="en-US" sz="1800" spc="-25"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of</a:t>
            </a:r>
            <a:r>
              <a:rPr lang="en-US" sz="1800" spc="-25"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below</a:t>
            </a:r>
            <a:r>
              <a:rPr lang="en-US" sz="1800" spc="-2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prep</a:t>
            </a:r>
            <a:r>
              <a:rPr lang="en-US" sz="1800" spc="-20" dirty="0">
                <a:effectLst/>
                <a:latin typeface="Arial" panose="020B0604020202020204" pitchFamily="34" charset="0"/>
                <a:ea typeface="Calibri" panose="020F0502020204030204" pitchFamily="34" charset="0"/>
                <a:cs typeface="Times New Roman" panose="02020603050405020304" pitchFamily="18" charset="0"/>
              </a:rPr>
              <a:t> </a:t>
            </a:r>
            <a:r>
              <a:rPr lang="en-US" sz="1800" spc="-5" dirty="0">
                <a:effectLst/>
                <a:latin typeface="Arial" panose="020B0604020202020204" pitchFamily="34" charset="0"/>
                <a:ea typeface="Calibri" panose="020F0502020204030204" pitchFamily="34" charset="0"/>
                <a:cs typeface="Times New Roman" panose="02020603050405020304" pitchFamily="18" charset="0"/>
              </a:rPr>
              <a:t>level</a:t>
            </a:r>
            <a:r>
              <a:rPr lang="en-US" sz="1800" spc="-25" dirty="0">
                <a:effectLst/>
                <a:latin typeface="Arial" panose="020B0604020202020204" pitchFamily="34" charset="0"/>
                <a:ea typeface="Calibri" panose="020F0502020204030204" pitchFamily="34" charset="0"/>
                <a:cs typeface="Times New Roman" panose="02020603050405020304" pitchFamily="18" charset="0"/>
              </a:rPr>
              <a:t> </a:t>
            </a:r>
            <a:r>
              <a:rPr lang="en-US" sz="1800" spc="-5" dirty="0">
                <a:effectLst/>
                <a:latin typeface="Arial" panose="020B0604020202020204" pitchFamily="34" charset="0"/>
                <a:ea typeface="Calibri" panose="020F0502020204030204" pitchFamily="34" charset="0"/>
                <a:cs typeface="Times New Roman" panose="02020603050405020304" pitchFamily="18" charset="0"/>
              </a:rPr>
              <a:t>inversions</a:t>
            </a:r>
            <a:r>
              <a:rPr lang="en-US" sz="1800" spc="-25"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to</a:t>
            </a:r>
            <a:r>
              <a:rPr lang="en-US" sz="1800" spc="-2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be</a:t>
            </a:r>
            <a:r>
              <a:rPr lang="en-US" sz="1800" spc="225"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performed</a:t>
            </a:r>
            <a:r>
              <a:rPr lang="en-US" sz="1800" spc="-35" dirty="0">
                <a:effectLst/>
                <a:latin typeface="Arial" panose="020B0604020202020204" pitchFamily="34" charset="0"/>
                <a:ea typeface="Calibri" panose="020F0502020204030204" pitchFamily="34" charset="0"/>
                <a:cs typeface="Times New Roman" panose="02020603050405020304" pitchFamily="18" charset="0"/>
              </a:rPr>
              <a:t> </a:t>
            </a:r>
            <a:r>
              <a:rPr lang="en-US" sz="1800" spc="-5" dirty="0">
                <a:effectLst/>
                <a:latin typeface="Arial" panose="020B0604020202020204" pitchFamily="34" charset="0"/>
                <a:ea typeface="Calibri" panose="020F0502020204030204" pitchFamily="34" charset="0"/>
                <a:cs typeface="Times New Roman" panose="02020603050405020304" pitchFamily="18" charset="0"/>
              </a:rPr>
              <a:t>legally, m</a:t>
            </a:r>
            <a:r>
              <a:rPr lang="en-US" sz="1800" dirty="0">
                <a:effectLst/>
                <a:latin typeface="Arial" panose="020B0604020202020204" pitchFamily="34" charset="0"/>
                <a:ea typeface="Calibri" panose="020F0502020204030204" pitchFamily="34" charset="0"/>
                <a:cs typeface="Times New Roman" panose="02020603050405020304" pitchFamily="18" charset="0"/>
              </a:rPr>
              <a:t>irroring</a:t>
            </a:r>
            <a:r>
              <a:rPr lang="en-US" sz="1800" spc="-3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the</a:t>
            </a:r>
            <a:r>
              <a:rPr lang="en-US" sz="1800" spc="-3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language</a:t>
            </a:r>
            <a:r>
              <a:rPr lang="en-US" sz="1800" spc="-3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in</a:t>
            </a:r>
            <a:r>
              <a:rPr lang="en-US" sz="1800" spc="-3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prep</a:t>
            </a:r>
            <a:r>
              <a:rPr lang="en-US" sz="1800" spc="-3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level</a:t>
            </a:r>
            <a:r>
              <a:rPr lang="en-US" sz="1800" spc="-25"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inversions. The change</a:t>
            </a:r>
            <a:r>
              <a:rPr lang="en-US" sz="1800" spc="-25"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clarifies</a:t>
            </a:r>
            <a:r>
              <a:rPr lang="en-US" sz="1800" spc="-2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the rule that was changed in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xmlns="" id="{980A2ADE-EE1D-481C-8AAC-CD1D8FA1E98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792044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2E9CE2-4F53-4308-A382-A170AB9F8E29}"/>
              </a:ext>
            </a:extLst>
          </p:cNvPr>
          <p:cNvSpPr>
            <a:spLocks noGrp="1"/>
          </p:cNvSpPr>
          <p:nvPr>
            <p:ph type="title"/>
          </p:nvPr>
        </p:nvSpPr>
        <p:spPr/>
        <p:txBody>
          <a:bodyPr/>
          <a:lstStyle/>
          <a:p>
            <a:r>
              <a:rPr lang="en-US"/>
              <a:t>3-4-5				    non-release stunts</a:t>
            </a:r>
          </a:p>
        </p:txBody>
      </p:sp>
      <p:sp>
        <p:nvSpPr>
          <p:cNvPr id="3" name="Content Placeholder 2">
            <a:extLst>
              <a:ext uri="{FF2B5EF4-FFF2-40B4-BE49-F238E27FC236}">
                <a16:creationId xmlns:a16="http://schemas.microsoft.com/office/drawing/2014/main" xmlns="" id="{4677BAD0-1FAE-4D9F-86A5-391ADBE22893}"/>
              </a:ext>
            </a:extLst>
          </p:cNvPr>
          <p:cNvSpPr>
            <a:spLocks noGrp="1"/>
          </p:cNvSpPr>
          <p:nvPr>
            <p:ph idx="1"/>
          </p:nvPr>
        </p:nvSpPr>
        <p:spPr/>
        <p:txBody>
          <a:bodyPr/>
          <a:lstStyle/>
          <a:p>
            <a:r>
              <a:rPr lang="en-US"/>
              <a:t>Updated language to align with the new definition of a hanging stunt.</a:t>
            </a:r>
          </a:p>
          <a:p>
            <a:endParaRPr lang="en-US"/>
          </a:p>
          <a:p>
            <a:pPr lvl="1"/>
            <a:endParaRPr lang="en-US" sz="1600">
              <a:latin typeface="Arial"/>
              <a:ea typeface="Calibri"/>
              <a:cs typeface="Arial"/>
            </a:endParaRPr>
          </a:p>
          <a:p>
            <a:pPr lvl="1"/>
            <a:endParaRPr lang="en-US" sz="1600">
              <a:latin typeface="Arial"/>
              <a:ea typeface="Calibri"/>
              <a:cs typeface="Arial"/>
            </a:endParaRPr>
          </a:p>
          <a:p>
            <a:pPr lvl="1"/>
            <a:endParaRPr lang="en-US" sz="1600">
              <a:latin typeface="Arial"/>
              <a:ea typeface="Calibri"/>
              <a:cs typeface="Arial"/>
            </a:endParaRPr>
          </a:p>
          <a:p>
            <a:pPr lvl="1"/>
            <a:endParaRPr lang="en-US" sz="1600">
              <a:latin typeface="Calibri"/>
              <a:ea typeface="Arial" panose="020B0604020202020204" pitchFamily="34" charset="0"/>
              <a:cs typeface="Arial"/>
            </a:endParaRPr>
          </a:p>
          <a:p>
            <a:pPr lvl="1"/>
            <a:endParaRPr lang="en-US" sz="1600">
              <a:latin typeface="Arial"/>
              <a:ea typeface="Arial" panose="020B0604020202020204" pitchFamily="34" charset="0"/>
              <a:cs typeface="Arial"/>
            </a:endParaRPr>
          </a:p>
          <a:p>
            <a:pPr lvl="1"/>
            <a:endParaRPr lang="en-US" sz="1600">
              <a:latin typeface="Arial"/>
              <a:ea typeface="Arial" panose="020B0604020202020204" pitchFamily="34" charset="0"/>
              <a:cs typeface="Arial"/>
            </a:endParaRPr>
          </a:p>
          <a:p>
            <a:endParaRPr lang="en-US">
              <a:latin typeface="Calibri"/>
              <a:ea typeface="Arial" panose="020B0604020202020204" pitchFamily="34" charset="0"/>
              <a:cs typeface="Calibri"/>
            </a:endParaRPr>
          </a:p>
          <a:p>
            <a:endParaRPr lang="en-US" sz="1800" b="1">
              <a:latin typeface="Calibri"/>
              <a:ea typeface="Arial" panose="020B0604020202020204" pitchFamily="34" charset="0"/>
              <a:cs typeface="Calibri"/>
            </a:endParaRPr>
          </a:p>
          <a:p>
            <a:pPr marL="0" indent="0">
              <a:buNone/>
            </a:pPr>
            <a:r>
              <a:rPr lang="en-US" sz="1800" b="1">
                <a:effectLst/>
                <a:latin typeface="Arial"/>
                <a:ea typeface="Arial" panose="020B0604020202020204" pitchFamily="34" charset="0"/>
                <a:cs typeface="Arial"/>
              </a:rPr>
              <a:t>Rationale: </a:t>
            </a:r>
            <a:r>
              <a:rPr lang="en-US" sz="1800">
                <a:effectLst/>
                <a:latin typeface="Arial"/>
                <a:ea typeface="Arial" panose="020B0604020202020204" pitchFamily="34" charset="0"/>
                <a:cs typeface="Arial"/>
              </a:rPr>
              <a:t>A</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true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hanging</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pyramid would</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be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subject</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to</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this</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rule</a:t>
            </a:r>
            <a:r>
              <a:rPr lang="en-US" sz="1800" spc="13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just</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like</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an</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extension</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in</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braced</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pyramid and would</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still</a:t>
            </a:r>
            <a:r>
              <a:rPr lang="en-US" sz="1800" spc="-20">
                <a:effectLst/>
                <a:latin typeface="Arial"/>
                <a:ea typeface="Arial" panose="020B0604020202020204" pitchFamily="34" charset="0"/>
                <a:cs typeface="Arial"/>
              </a:rPr>
              <a:t> </a:t>
            </a:r>
            <a:r>
              <a:rPr lang="en-US" sz="1800" spc="-5">
                <a:latin typeface="Arial"/>
                <a:ea typeface="Arial" panose="020B0604020202020204" pitchFamily="34" charset="0"/>
                <a:cs typeface="Arial"/>
              </a:rPr>
              <a:t>require</a:t>
            </a:r>
            <a:r>
              <a:rPr lang="en-US" sz="1800" spc="-1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spotter. </a:t>
            </a:r>
            <a:r>
              <a:rPr lang="en-US" sz="1800">
                <a:effectLst/>
                <a:latin typeface="Arial"/>
                <a:ea typeface="Arial" panose="020B0604020202020204" pitchFamily="34" charset="0"/>
                <a:cs typeface="Times New Roman"/>
              </a:rPr>
              <a:t>The revised rule reflects the new definition of a hanging stunt.</a:t>
            </a:r>
            <a:endParaRPr lang="en-US" sz="1800">
              <a:effectLst/>
              <a:latin typeface="Arial"/>
              <a:ea typeface="Calibri" panose="020F0502020204030204" pitchFamily="34" charset="0"/>
              <a:cs typeface="Times New Roman"/>
            </a:endParaRPr>
          </a:p>
          <a:p>
            <a:pPr marL="0" indent="0">
              <a:buNone/>
            </a:pPr>
            <a:endParaRPr lang="en-US"/>
          </a:p>
        </p:txBody>
      </p:sp>
      <p:sp>
        <p:nvSpPr>
          <p:cNvPr id="4" name="Footer Placeholder 3">
            <a:extLst>
              <a:ext uri="{FF2B5EF4-FFF2-40B4-BE49-F238E27FC236}">
                <a16:creationId xmlns:a16="http://schemas.microsoft.com/office/drawing/2014/main" xmlns="" id="{60A47164-8E65-4A78-8CCC-E2E50C28CA9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717083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D30CE4-43FB-4DA8-96F3-5A62615EE6FD}"/>
              </a:ext>
            </a:extLst>
          </p:cNvPr>
          <p:cNvSpPr>
            <a:spLocks noGrp="1"/>
          </p:cNvSpPr>
          <p:nvPr>
            <p:ph type="title"/>
          </p:nvPr>
        </p:nvSpPr>
        <p:spPr/>
        <p:txBody>
          <a:bodyPr/>
          <a:lstStyle/>
          <a:p>
            <a:r>
              <a:rPr lang="en-US"/>
              <a:t>3-5-4				Release Stunts/tosses</a:t>
            </a:r>
          </a:p>
        </p:txBody>
      </p:sp>
      <p:sp>
        <p:nvSpPr>
          <p:cNvPr id="3" name="Content Placeholder 2">
            <a:extLst>
              <a:ext uri="{FF2B5EF4-FFF2-40B4-BE49-F238E27FC236}">
                <a16:creationId xmlns:a16="http://schemas.microsoft.com/office/drawing/2014/main" xmlns="" id="{2CD2A9BE-71F7-49DE-9E41-20F5F8CB424E}"/>
              </a:ext>
            </a:extLst>
          </p:cNvPr>
          <p:cNvSpPr>
            <a:spLocks noGrp="1"/>
          </p:cNvSpPr>
          <p:nvPr>
            <p:ph idx="1"/>
          </p:nvPr>
        </p:nvSpPr>
        <p:spPr/>
        <p:txBody>
          <a:bodyPr/>
          <a:lstStyle/>
          <a:p>
            <a:r>
              <a:rPr lang="en-US" sz="1800">
                <a:effectLst/>
                <a:latin typeface="Arial" panose="020B0604020202020204" pitchFamily="34" charset="0"/>
                <a:ea typeface="Times New Roman" panose="02020603050405020304" pitchFamily="18" charset="0"/>
                <a:cs typeface="Times New Roman" panose="02020603050405020304" pitchFamily="18" charset="0"/>
              </a:rPr>
              <a:t>A</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toss</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caught</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in</a:t>
            </a:r>
            <a:r>
              <a:rPr lang="en-US" sz="1800" spc="-1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a</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non-inverted</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stunt</a:t>
            </a:r>
            <a:r>
              <a:rPr lang="en-US" sz="1800" spc="-1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by</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original</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bases</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is</a:t>
            </a:r>
            <a:r>
              <a:rPr lang="en-US" sz="1800" spc="15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permitted</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spc="-2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providing the following are met:</a:t>
            </a:r>
            <a:r>
              <a:rPr lang="en-US" sz="1800" spc="-2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toss</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must</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not</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go</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significantly</a:t>
            </a:r>
            <a:r>
              <a:rPr lang="en-US" sz="1800" spc="24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higher</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than</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point</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of</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contact</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with</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bases</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on</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catch</a:t>
            </a:r>
            <a:r>
              <a:rPr lang="en-US" sz="1800">
                <a:effectLst/>
                <a:latin typeface="Arial" panose="020B0604020202020204" pitchFamily="34" charset="0"/>
                <a:ea typeface="Times New Roman" panose="02020603050405020304" pitchFamily="18" charset="0"/>
                <a:cs typeface="Times New Roman" panose="02020603050405020304" pitchFamily="18" charset="0"/>
              </a:rPr>
              <a:t>.</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A</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ball-up</a:t>
            </a:r>
            <a:r>
              <a:rPr lang="en-US" sz="1800" spc="1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position</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is</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only</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allowed</a:t>
            </a:r>
            <a:r>
              <a:rPr lang="en-US" sz="1800" u="sng" spc="-1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body</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position</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during</a:t>
            </a:r>
            <a:r>
              <a:rPr lang="en-US" sz="1800" u="sng" spc="-3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release</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other</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than</a:t>
            </a:r>
            <a:r>
              <a:rPr lang="en-US" sz="1800" u="sng" spc="-3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landing</a:t>
            </a:r>
            <a:r>
              <a:rPr lang="en-US" sz="1800" spc="15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position.</a:t>
            </a:r>
            <a:endParaRPr lang="en-US"/>
          </a:p>
          <a:p>
            <a:endParaRPr lang="en-US"/>
          </a:p>
          <a:p>
            <a:endParaRPr lang="en-US"/>
          </a:p>
          <a:p>
            <a:endParaRPr lang="en-US"/>
          </a:p>
          <a:p>
            <a:endParaRPr lang="en-US"/>
          </a:p>
          <a:p>
            <a:endParaRPr lang="en-US"/>
          </a:p>
          <a:p>
            <a:pPr marL="0" indent="0">
              <a:buNone/>
            </a:pPr>
            <a:r>
              <a:rPr lang="en-US" sz="1800" b="1">
                <a:effectLst/>
                <a:latin typeface="Arial"/>
                <a:ea typeface="Arial" panose="020B0604020202020204" pitchFamily="34" charset="0"/>
                <a:cs typeface="Calibri"/>
              </a:rPr>
              <a:t>Rationale:</a:t>
            </a:r>
            <a:r>
              <a:rPr lang="en-US" sz="1800">
                <a:effectLst/>
                <a:latin typeface="Arial"/>
                <a:ea typeface="Arial" panose="020B0604020202020204" pitchFamily="34" charset="0"/>
                <a:cs typeface="Calibri"/>
              </a:rPr>
              <a:t> </a:t>
            </a:r>
            <a:r>
              <a:rPr lang="en-US" sz="1800">
                <a:effectLst/>
                <a:latin typeface="Arial"/>
                <a:ea typeface="Arial" panose="020B0604020202020204" pitchFamily="34" charset="0"/>
                <a:cs typeface="Times New Roman"/>
              </a:rPr>
              <a:t>Allows a toss to be caught in a horizontal or vertical stunt by the original bases</a:t>
            </a:r>
            <a:r>
              <a:rPr lang="en-US" sz="1800">
                <a:effectLst/>
                <a:latin typeface="Arial"/>
                <a:ea typeface="Calibri" panose="020F0502020204030204" pitchFamily="34" charset="0"/>
                <a:cs typeface="Times New Roman"/>
              </a:rPr>
              <a:t> while clarifying </a:t>
            </a:r>
            <a:r>
              <a:rPr lang="en-US" sz="1800" spc="-5">
                <a:effectLst/>
                <a:latin typeface="Arial"/>
                <a:ea typeface="Arial" panose="020B0604020202020204" pitchFamily="34" charset="0"/>
                <a:cs typeface="Times New Roman"/>
              </a:rPr>
              <a:t>only</a:t>
            </a:r>
            <a:r>
              <a:rPr lang="en-US" sz="1800" spc="-2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a:t>
            </a:r>
            <a:r>
              <a:rPr lang="en-US" sz="1800" spc="-1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ball</a:t>
            </a:r>
            <a:r>
              <a:rPr lang="en-US" sz="1800" spc="-2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up</a:t>
            </a:r>
            <a:r>
              <a:rPr lang="en-US" sz="1800" spc="-20">
                <a:effectLst/>
                <a:latin typeface="Arial"/>
                <a:ea typeface="Arial" panose="020B0604020202020204" pitchFamily="34" charset="0"/>
                <a:cs typeface="Times New Roman"/>
              </a:rPr>
              <a:t> </a:t>
            </a:r>
            <a:r>
              <a:rPr lang="en-US" sz="1800" spc="-5">
                <a:effectLst/>
                <a:latin typeface="Arial"/>
                <a:ea typeface="Arial" panose="020B0604020202020204" pitchFamily="34" charset="0"/>
                <a:cs typeface="Times New Roman"/>
              </a:rPr>
              <a:t>position is</a:t>
            </a:r>
            <a:r>
              <a:rPr lang="en-US" sz="1800" spc="-2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allowed</a:t>
            </a:r>
            <a:r>
              <a:rPr lang="en-US" sz="1800" spc="-15">
                <a:effectLst/>
                <a:latin typeface="Arial"/>
                <a:ea typeface="Arial" panose="020B0604020202020204" pitchFamily="34" charset="0"/>
                <a:cs typeface="Times New Roman"/>
              </a:rPr>
              <a:t> during the release of a toss caught in a non-inverted stunt.</a:t>
            </a:r>
            <a:endParaRPr lang="en-US" sz="1800">
              <a:effectLst/>
              <a:latin typeface="Arial"/>
              <a:ea typeface="Calibri" panose="020F0502020204030204" pitchFamily="34" charset="0"/>
              <a:cs typeface="Times New Roman"/>
            </a:endParaRPr>
          </a:p>
        </p:txBody>
      </p:sp>
      <p:sp>
        <p:nvSpPr>
          <p:cNvPr id="4" name="Footer Placeholder 3">
            <a:extLst>
              <a:ext uri="{FF2B5EF4-FFF2-40B4-BE49-F238E27FC236}">
                <a16:creationId xmlns:a16="http://schemas.microsoft.com/office/drawing/2014/main" xmlns="" id="{E5CEE75B-8C56-4C34-A820-4A957EAFDA3C}"/>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460983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D3E6FC-B67A-442C-A3FA-A8D646371810}"/>
              </a:ext>
            </a:extLst>
          </p:cNvPr>
          <p:cNvSpPr>
            <a:spLocks noGrp="1"/>
          </p:cNvSpPr>
          <p:nvPr>
            <p:ph type="title"/>
          </p:nvPr>
        </p:nvSpPr>
        <p:spPr/>
        <p:txBody>
          <a:bodyPr/>
          <a:lstStyle/>
          <a:p>
            <a:endParaRPr lang="en-US"/>
          </a:p>
        </p:txBody>
      </p:sp>
      <p:pic>
        <p:nvPicPr>
          <p:cNvPr id="5" name="15C15359">
            <a:hlinkClick r:id="" action="ppaction://media"/>
            <a:extLst>
              <a:ext uri="{FF2B5EF4-FFF2-40B4-BE49-F238E27FC236}">
                <a16:creationId xmlns:a16="http://schemas.microsoft.com/office/drawing/2014/main" xmlns="" id="{B8B6BE74-549F-4059-9B41-CD5E41664F8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216205" y="525464"/>
            <a:ext cx="5991295" cy="5802312"/>
          </a:xfrm>
        </p:spPr>
      </p:pic>
      <p:sp>
        <p:nvSpPr>
          <p:cNvPr id="4" name="Footer Placeholder 3">
            <a:extLst>
              <a:ext uri="{FF2B5EF4-FFF2-40B4-BE49-F238E27FC236}">
                <a16:creationId xmlns:a16="http://schemas.microsoft.com/office/drawing/2014/main" xmlns="" id="{62966021-8208-40DE-B694-2D0426D58D6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51067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9DEAD1-1E02-4470-AB30-FA10106BA3A0}"/>
              </a:ext>
            </a:extLst>
          </p:cNvPr>
          <p:cNvSpPr>
            <a:spLocks noGrp="1"/>
          </p:cNvSpPr>
          <p:nvPr>
            <p:ph type="title"/>
          </p:nvPr>
        </p:nvSpPr>
        <p:spPr/>
        <p:txBody>
          <a:bodyPr/>
          <a:lstStyle/>
          <a:p>
            <a:r>
              <a:rPr lang="en-US"/>
              <a:t>3-5-6 and 4-5-4		Release Stunts/Tosses</a:t>
            </a:r>
          </a:p>
        </p:txBody>
      </p:sp>
      <p:sp>
        <p:nvSpPr>
          <p:cNvPr id="3" name="Content Placeholder 2">
            <a:extLst>
              <a:ext uri="{FF2B5EF4-FFF2-40B4-BE49-F238E27FC236}">
                <a16:creationId xmlns:a16="http://schemas.microsoft.com/office/drawing/2014/main" xmlns="" id="{48690163-4482-4353-B3FB-4BBF217536A3}"/>
              </a:ext>
            </a:extLst>
          </p:cNvPr>
          <p:cNvSpPr>
            <a:spLocks noGrp="1"/>
          </p:cNvSpPr>
          <p:nvPr>
            <p:ph idx="1"/>
          </p:nvPr>
        </p:nvSpPr>
        <p:spPr/>
        <p:txBody>
          <a:bodyPr/>
          <a:lstStyle/>
          <a:p>
            <a:r>
              <a:rPr lang="en-US"/>
              <a:t>Reduced the number of bases from four (4) to three (3) for a helicopter</a:t>
            </a:r>
          </a:p>
          <a:p>
            <a:endParaRPr lang="en-US"/>
          </a:p>
          <a:p>
            <a:endParaRPr lang="en-US"/>
          </a:p>
          <a:p>
            <a:endParaRPr lang="en-US"/>
          </a:p>
          <a:p>
            <a:endParaRPr lang="en-US"/>
          </a:p>
          <a:p>
            <a:endParaRPr lang="en-US"/>
          </a:p>
          <a:p>
            <a:pPr marL="0" indent="0">
              <a:buNone/>
            </a:pPr>
            <a:endParaRPr lang="en-US" sz="1800" b="1">
              <a:effectLst/>
              <a:latin typeface="Arial" panose="020B0604020202020204" pitchFamily="34" charset="0"/>
              <a:ea typeface="Arial" panose="020B0604020202020204" pitchFamily="34" charset="0"/>
            </a:endParaRPr>
          </a:p>
          <a:p>
            <a:pPr marL="0" indent="0">
              <a:buNone/>
            </a:pPr>
            <a:r>
              <a:rPr lang="en-US" sz="1800" b="1">
                <a:effectLst/>
                <a:latin typeface="Arial"/>
                <a:ea typeface="Arial" panose="020B0604020202020204" pitchFamily="34" charset="0"/>
                <a:cs typeface="Arial"/>
              </a:rPr>
              <a:t>Rationale:</a:t>
            </a:r>
            <a:r>
              <a:rPr lang="en-US" sz="1800" b="1"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Decreasing</a:t>
            </a:r>
            <a:r>
              <a:rPr lang="en-US" sz="1800" spc="-25">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the</a:t>
            </a:r>
            <a:r>
              <a:rPr lang="en-US" sz="1800" spc="-1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number</a:t>
            </a:r>
            <a:r>
              <a:rPr lang="en-US" sz="1800" spc="-3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of</a:t>
            </a:r>
            <a:r>
              <a:rPr lang="en-US" sz="1800" spc="-25">
                <a:effectLst/>
                <a:latin typeface="Arial"/>
                <a:ea typeface="Arial" panose="020B0604020202020204" pitchFamily="34" charset="0"/>
                <a:cs typeface="Arial"/>
              </a:rPr>
              <a:t> </a:t>
            </a:r>
            <a:r>
              <a:rPr lang="en-US" sz="1800" err="1">
                <a:effectLst/>
                <a:latin typeface="Arial"/>
                <a:ea typeface="Arial" panose="020B0604020202020204" pitchFamily="34" charset="0"/>
                <a:cs typeface="Arial"/>
              </a:rPr>
              <a:t>tosser</a:t>
            </a:r>
            <a:r>
              <a:rPr lang="en-US" sz="1800">
                <a:effectLst/>
                <a:latin typeface="Arial"/>
                <a:ea typeface="Arial" panose="020B0604020202020204" pitchFamily="34" charset="0"/>
                <a:cs typeface="Arial"/>
              </a:rPr>
              <a:t>/catchers</a:t>
            </a:r>
            <a:r>
              <a:rPr lang="en-US" sz="1800" spc="-2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brings the </a:t>
            </a:r>
            <a:r>
              <a:rPr lang="en-US" sz="1800" spc="-5">
                <a:latin typeface="Arial"/>
                <a:ea typeface="Arial" panose="020B0604020202020204" pitchFamily="34" charset="0"/>
                <a:cs typeface="Arial"/>
              </a:rPr>
              <a:t>personnel </a:t>
            </a:r>
            <a:r>
              <a:rPr lang="en-US" sz="1800" spc="-5">
                <a:effectLst/>
                <a:latin typeface="Arial"/>
                <a:ea typeface="Arial" panose="020B0604020202020204" pitchFamily="34" charset="0"/>
                <a:cs typeface="Arial"/>
              </a:rPr>
              <a:t>requirement in line with similar skills</a:t>
            </a:r>
            <a:r>
              <a:rPr lang="en-US" sz="1800">
                <a:effectLst/>
                <a:latin typeface="Arial"/>
                <a:ea typeface="Arial" panose="020B0604020202020204" pitchFamily="34" charset="0"/>
                <a:cs typeface="Arial"/>
              </a:rPr>
              <a:t>.</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Helicopters</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will</a:t>
            </a:r>
            <a:r>
              <a:rPr lang="en-US" sz="1800" spc="-25">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continue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to</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require</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a:t>
            </a:r>
            <a:r>
              <a:rPr lang="en-US" sz="1800" spc="-30">
                <a:effectLst/>
                <a:latin typeface="Arial"/>
                <a:ea typeface="Arial" panose="020B0604020202020204" pitchFamily="34" charset="0"/>
                <a:cs typeface="Arial"/>
              </a:rPr>
              <a:t> </a:t>
            </a:r>
            <a:r>
              <a:rPr lang="en-US" sz="1800" err="1">
                <a:effectLst/>
                <a:latin typeface="Arial"/>
                <a:ea typeface="Arial" panose="020B0604020202020204" pitchFamily="34" charset="0"/>
                <a:cs typeface="Arial"/>
              </a:rPr>
              <a:t>tosser</a:t>
            </a:r>
            <a:r>
              <a:rPr lang="en-US" sz="1800">
                <a:effectLst/>
                <a:latin typeface="Arial"/>
                <a:ea typeface="Arial" panose="020B0604020202020204" pitchFamily="34" charset="0"/>
                <a:cs typeface="Arial"/>
              </a:rPr>
              <a:t>/catcher</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to</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be</a:t>
            </a:r>
            <a:r>
              <a:rPr lang="en-US" sz="1800" spc="-25">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in</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position</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to</a:t>
            </a:r>
            <a:r>
              <a:rPr lang="en-US" sz="1800" spc="21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support</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the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top</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person’s</a:t>
            </a:r>
            <a:r>
              <a:rPr lang="en-US" sz="1800" spc="-1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head</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and</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shoulders</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at</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the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beginning</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and</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end</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of</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the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skill.</a:t>
            </a:r>
            <a:endParaRPr lang="en-US" sz="1800">
              <a:effectLst/>
              <a:latin typeface="Arial"/>
              <a:ea typeface="Times New Roman" panose="02020603050405020304" pitchFamily="18" charset="0"/>
              <a:cs typeface="Arial"/>
            </a:endParaRPr>
          </a:p>
          <a:p>
            <a:endParaRPr lang="en-US"/>
          </a:p>
        </p:txBody>
      </p:sp>
      <p:sp>
        <p:nvSpPr>
          <p:cNvPr id="4" name="Footer Placeholder 3">
            <a:extLst>
              <a:ext uri="{FF2B5EF4-FFF2-40B4-BE49-F238E27FC236}">
                <a16:creationId xmlns:a16="http://schemas.microsoft.com/office/drawing/2014/main" xmlns="" id="{A3503A50-E2DD-4EB4-9E6E-C30F9190042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541527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2AE561-B669-4C95-A37D-2D74757B46B4}"/>
              </a:ext>
            </a:extLst>
          </p:cNvPr>
          <p:cNvSpPr>
            <a:spLocks noGrp="1"/>
          </p:cNvSpPr>
          <p:nvPr>
            <p:ph type="title"/>
          </p:nvPr>
        </p:nvSpPr>
        <p:spPr/>
        <p:txBody>
          <a:bodyPr/>
          <a:lstStyle/>
          <a:p>
            <a:endParaRPr lang="en-US"/>
          </a:p>
        </p:txBody>
      </p:sp>
      <p:pic>
        <p:nvPicPr>
          <p:cNvPr id="5" name="E86A11E9">
            <a:hlinkClick r:id="" action="ppaction://media"/>
            <a:extLst>
              <a:ext uri="{FF2B5EF4-FFF2-40B4-BE49-F238E27FC236}">
                <a16:creationId xmlns:a16="http://schemas.microsoft.com/office/drawing/2014/main" xmlns="" id="{E6A893DD-ABE4-4E03-94FE-69F86F4B0DB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900092" y="525464"/>
            <a:ext cx="4878783" cy="5802312"/>
          </a:xfrm>
        </p:spPr>
      </p:pic>
      <p:sp>
        <p:nvSpPr>
          <p:cNvPr id="4" name="Footer Placeholder 3">
            <a:extLst>
              <a:ext uri="{FF2B5EF4-FFF2-40B4-BE49-F238E27FC236}">
                <a16:creationId xmlns:a16="http://schemas.microsoft.com/office/drawing/2014/main" xmlns="" id="{7E09F8B1-73AF-4A0D-BDD4-BD16DE4F978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47112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1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E510D3-A160-4749-935E-2F2455637528}"/>
              </a:ext>
            </a:extLst>
          </p:cNvPr>
          <p:cNvSpPr>
            <a:spLocks noGrp="1"/>
          </p:cNvSpPr>
          <p:nvPr>
            <p:ph type="title"/>
          </p:nvPr>
        </p:nvSpPr>
        <p:spPr/>
        <p:txBody>
          <a:bodyPr/>
          <a:lstStyle/>
          <a:p>
            <a:r>
              <a:rPr lang="en-US"/>
              <a:t>3-5-7				 Release Stunts/Tosses</a:t>
            </a:r>
          </a:p>
        </p:txBody>
      </p:sp>
      <p:sp>
        <p:nvSpPr>
          <p:cNvPr id="3" name="Content Placeholder 2">
            <a:extLst>
              <a:ext uri="{FF2B5EF4-FFF2-40B4-BE49-F238E27FC236}">
                <a16:creationId xmlns:a16="http://schemas.microsoft.com/office/drawing/2014/main" xmlns="" id="{CD68A6AF-98A8-40A5-9AD9-946174753E4E}"/>
              </a:ext>
            </a:extLst>
          </p:cNvPr>
          <p:cNvSpPr>
            <a:spLocks noGrp="1"/>
          </p:cNvSpPr>
          <p:nvPr>
            <p:ph idx="1"/>
          </p:nvPr>
        </p:nvSpPr>
        <p:spPr/>
        <p:txBody>
          <a:bodyPr/>
          <a:lstStyle/>
          <a:p>
            <a:r>
              <a:rPr lang="en-US"/>
              <a:t>Deleted Article 7</a:t>
            </a:r>
          </a:p>
          <a:p>
            <a:endParaRPr lang="en-US"/>
          </a:p>
          <a:p>
            <a:r>
              <a:rPr lang="en-US"/>
              <a:t>Other Rules Affected:</a:t>
            </a:r>
          </a:p>
          <a:p>
            <a:pPr lvl="1"/>
            <a:r>
              <a:rPr lang="en-US"/>
              <a:t>3-5-2f -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The</a:t>
            </a:r>
            <a:r>
              <a:rPr lang="en-US" sz="1800" u="sng" spc="-3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top</a:t>
            </a:r>
            <a:r>
              <a:rPr lang="en-US" sz="1800" u="sng" spc="-3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person</a:t>
            </a:r>
            <a:r>
              <a:rPr lang="en-US" sz="1800" u="sng" spc="-25">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must</a:t>
            </a:r>
            <a:r>
              <a:rPr lang="en-US" sz="1800" u="sng" spc="-25">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spc="-5">
                <a:solidFill>
                  <a:srgbClr val="FF0000"/>
                </a:solidFill>
                <a:effectLst/>
                <a:uFill>
                  <a:solidFill>
                    <a:srgbClr val="FF0000"/>
                  </a:solidFill>
                </a:uFill>
                <a:latin typeface="Arial" panose="020B0604020202020204" pitchFamily="34" charset="0"/>
                <a:ea typeface="Arial" panose="020B0604020202020204" pitchFamily="34" charset="0"/>
              </a:rPr>
              <a:t>not</a:t>
            </a:r>
            <a:r>
              <a:rPr lang="en-US" sz="1800" u="sng" spc="-2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be</a:t>
            </a:r>
            <a:r>
              <a:rPr lang="en-US" sz="1800" u="sng" spc="-2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spc="-5">
                <a:solidFill>
                  <a:srgbClr val="FF0000"/>
                </a:solidFill>
                <a:effectLst/>
                <a:uFill>
                  <a:solidFill>
                    <a:srgbClr val="FF0000"/>
                  </a:solidFill>
                </a:uFill>
                <a:latin typeface="Arial" panose="020B0604020202020204" pitchFamily="34" charset="0"/>
                <a:ea typeface="Arial" panose="020B0604020202020204" pitchFamily="34" charset="0"/>
              </a:rPr>
              <a:t>in</a:t>
            </a:r>
            <a:r>
              <a:rPr lang="en-US" sz="1800" u="sng" spc="-25">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contact</a:t>
            </a:r>
            <a:r>
              <a:rPr lang="en-US" sz="1800" u="sng" spc="-25">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with</a:t>
            </a:r>
            <a:r>
              <a:rPr lang="en-US" sz="1800" u="sng" spc="-2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spc="-5">
                <a:solidFill>
                  <a:srgbClr val="FF0000"/>
                </a:solidFill>
                <a:effectLst/>
                <a:uFill>
                  <a:solidFill>
                    <a:srgbClr val="FF0000"/>
                  </a:solidFill>
                </a:uFill>
                <a:latin typeface="Arial" panose="020B0604020202020204" pitchFamily="34" charset="0"/>
                <a:ea typeface="Arial" panose="020B0604020202020204" pitchFamily="34" charset="0"/>
              </a:rPr>
              <a:t>another</a:t>
            </a:r>
            <a:r>
              <a:rPr lang="en-US" sz="1800" u="sng" spc="-3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released</a:t>
            </a:r>
            <a:r>
              <a:rPr lang="en-US" sz="1800" spc="180">
                <a:solidFill>
                  <a:srgbClr val="FF0000"/>
                </a:solidFill>
                <a:effectLst/>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top</a:t>
            </a:r>
            <a:r>
              <a:rPr lang="en-US" sz="1800" u="sng" spc="-6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person</a:t>
            </a:r>
          </a:p>
          <a:p>
            <a:pPr lvl="1"/>
            <a:endParaRPr lang="en-US" sz="1800" u="sng">
              <a:solidFill>
                <a:srgbClr val="FF0000"/>
              </a:solidFill>
              <a:uFill>
                <a:solidFill>
                  <a:srgbClr val="FF0000"/>
                </a:solidFill>
              </a:uFill>
              <a:latin typeface="Arial" panose="020B0604020202020204" pitchFamily="34" charset="0"/>
            </a:endParaRPr>
          </a:p>
          <a:p>
            <a:pPr lvl="1"/>
            <a:endParaRPr lang="en-US" sz="1800" u="sng">
              <a:solidFill>
                <a:srgbClr val="FF0000"/>
              </a:solidFill>
              <a:uFill>
                <a:solidFill>
                  <a:srgbClr val="FF0000"/>
                </a:solidFill>
              </a:uFill>
              <a:latin typeface="Arial" panose="020B0604020202020204" pitchFamily="34" charset="0"/>
            </a:endParaRPr>
          </a:p>
          <a:p>
            <a:pPr lvl="1"/>
            <a:endParaRPr lang="en-US" sz="1800" u="sng">
              <a:solidFill>
                <a:srgbClr val="FF0000"/>
              </a:solidFill>
              <a:uFill>
                <a:solidFill>
                  <a:srgbClr val="FF0000"/>
                </a:solidFill>
              </a:uFill>
              <a:latin typeface="Arial" panose="020B0604020202020204" pitchFamily="34" charset="0"/>
            </a:endParaRPr>
          </a:p>
          <a:p>
            <a:endParaRPr lang="en-US" u="sng">
              <a:solidFill>
                <a:srgbClr val="FF0000"/>
              </a:solidFill>
              <a:uFill>
                <a:solidFill>
                  <a:srgbClr val="FF0000"/>
                </a:solidFill>
              </a:uFill>
              <a:latin typeface="Arial" panose="020B0604020202020204" pitchFamily="34" charset="0"/>
            </a:endParaRPr>
          </a:p>
          <a:p>
            <a:endParaRPr lang="en-US" u="sng">
              <a:solidFill>
                <a:srgbClr val="FF0000"/>
              </a:solidFill>
              <a:uFill>
                <a:solidFill>
                  <a:srgbClr val="FF0000"/>
                </a:solidFill>
              </a:uFill>
              <a:latin typeface="Arial" panose="020B0604020202020204" pitchFamily="34" charset="0"/>
            </a:endParaRPr>
          </a:p>
          <a:p>
            <a:pPr marL="0" indent="0">
              <a:buNone/>
            </a:pPr>
            <a:r>
              <a:rPr lang="en-US" sz="1800" b="1">
                <a:effectLst/>
                <a:latin typeface="Arial"/>
                <a:ea typeface="Times New Roman" panose="02020603050405020304" pitchFamily="18" charset="0"/>
                <a:cs typeface="Times New Roman"/>
              </a:rPr>
              <a:t>Rationale</a:t>
            </a:r>
            <a:r>
              <a:rPr lang="en-US" sz="1800">
                <a:effectLst/>
                <a:latin typeface="Arial"/>
                <a:ea typeface="Times New Roman" panose="02020603050405020304" pitchFamily="18" charset="0"/>
                <a:cs typeface="Times New Roman"/>
              </a:rPr>
              <a:t>: 3-5-7a</a:t>
            </a:r>
            <a:r>
              <a:rPr lang="en-US" sz="1800" spc="-2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is</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unnecessary,</a:t>
            </a:r>
            <a:r>
              <a:rPr lang="en-US" sz="1800" spc="-35">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as</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that</a:t>
            </a:r>
            <a:r>
              <a:rPr lang="en-US" sz="1800" spc="-2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is</a:t>
            </a:r>
            <a:r>
              <a:rPr lang="en-US" sz="1800" spc="-25">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the</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normal</a:t>
            </a:r>
            <a:r>
              <a:rPr lang="en-US" sz="1800" spc="-3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rotation</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for</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a</a:t>
            </a:r>
            <a:r>
              <a:rPr lang="en-US" sz="1800" spc="1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single</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base.</a:t>
            </a:r>
            <a:r>
              <a:rPr lang="en-US" sz="1800">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3-5-7b</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conflicts</a:t>
            </a:r>
            <a:r>
              <a:rPr lang="en-US" sz="1800" spc="-3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with</a:t>
            </a:r>
            <a:r>
              <a:rPr lang="en-US" sz="1800" spc="-2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popping</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from</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a</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cradle</a:t>
            </a:r>
            <a:r>
              <a:rPr lang="en-US" sz="1800" spc="-3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or</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flat</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back</a:t>
            </a:r>
            <a:r>
              <a:rPr lang="en-US" sz="1800" spc="-25">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and</a:t>
            </a:r>
            <a:r>
              <a:rPr lang="en-US" sz="1800" spc="-2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performing</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a</a:t>
            </a:r>
            <a:r>
              <a:rPr lang="en-US" sz="1800" spc="-3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half</a:t>
            </a:r>
            <a:r>
              <a:rPr lang="en-US" sz="1800" spc="2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twist</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to</a:t>
            </a:r>
            <a:r>
              <a:rPr lang="en-US" sz="1800" spc="-2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the</a:t>
            </a:r>
            <a:r>
              <a:rPr lang="en-US" sz="1800" spc="-1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prone</a:t>
            </a:r>
            <a:r>
              <a:rPr lang="en-US" sz="1800" spc="-2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position.</a:t>
            </a:r>
            <a:endParaRPr lang="en-US">
              <a:latin typeface="Arial"/>
              <a:cs typeface="Times New Roman"/>
            </a:endParaRPr>
          </a:p>
        </p:txBody>
      </p:sp>
      <p:sp>
        <p:nvSpPr>
          <p:cNvPr id="4" name="Footer Placeholder 3">
            <a:extLst>
              <a:ext uri="{FF2B5EF4-FFF2-40B4-BE49-F238E27FC236}">
                <a16:creationId xmlns:a16="http://schemas.microsoft.com/office/drawing/2014/main" xmlns="" id="{F52D7500-210E-4735-A944-5DD9591B823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07408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D49B43-BAFC-42F2-8523-20D57BA97DF3}"/>
              </a:ext>
            </a:extLst>
          </p:cNvPr>
          <p:cNvSpPr>
            <a:spLocks noGrp="1"/>
          </p:cNvSpPr>
          <p:nvPr>
            <p:ph type="title"/>
          </p:nvPr>
        </p:nvSpPr>
        <p:spPr/>
        <p:txBody>
          <a:bodyPr/>
          <a:lstStyle/>
          <a:p>
            <a:r>
              <a:rPr lang="en-US"/>
              <a:t>4-4-4 b and d   Non-release stunts/lifts</a:t>
            </a:r>
          </a:p>
        </p:txBody>
      </p:sp>
      <p:sp>
        <p:nvSpPr>
          <p:cNvPr id="3" name="Content Placeholder 2">
            <a:extLst>
              <a:ext uri="{FF2B5EF4-FFF2-40B4-BE49-F238E27FC236}">
                <a16:creationId xmlns:a16="http://schemas.microsoft.com/office/drawing/2014/main" xmlns="" id="{A8D7AF56-AC15-4E65-B133-461F42923551}"/>
              </a:ext>
            </a:extLst>
          </p:cNvPr>
          <p:cNvSpPr>
            <a:spLocks noGrp="1"/>
          </p:cNvSpPr>
          <p:nvPr>
            <p:ph idx="1"/>
          </p:nvPr>
        </p:nvSpPr>
        <p:spPr/>
        <p:txBody>
          <a:bodyPr/>
          <a:lstStyle/>
          <a:p>
            <a:r>
              <a:rPr lang="en-US" sz="2400"/>
              <a:t>A top person may be moved from a vertical position to a horizontal or cradle position provided all the following conditions are met: </a:t>
            </a:r>
            <a:endParaRPr lang="en-US" sz="2400">
              <a:ea typeface="Calibri"/>
              <a:cs typeface="Calibri"/>
            </a:endParaRPr>
          </a:p>
          <a:p>
            <a:pPr lvl="1"/>
            <a:r>
              <a:rPr lang="en-US" sz="2000">
                <a:ea typeface="Calibri"/>
                <a:cs typeface="Calibri"/>
              </a:rPr>
              <a:t>a.  The top person maintains contact with at least one original base, post or spotter. </a:t>
            </a:r>
          </a:p>
          <a:p>
            <a:pPr lvl="1"/>
            <a:r>
              <a:rPr lang="en-US" sz="2000">
                <a:ea typeface="Calibri"/>
                <a:cs typeface="Calibri"/>
              </a:rPr>
              <a:t>b.  At least two catchers and/or bases catch the upper body of the top person.</a:t>
            </a:r>
            <a:r>
              <a:rPr lang="en-US" sz="2000" strike="sngStrike">
                <a:solidFill>
                  <a:srgbClr val="FF0000"/>
                </a:solidFill>
                <a:ea typeface="Calibri"/>
                <a:cs typeface="Calibri"/>
              </a:rPr>
              <a:t> and does not pass through an extended position.</a:t>
            </a:r>
          </a:p>
          <a:p>
            <a:pPr lvl="1"/>
            <a:r>
              <a:rPr lang="en-US" sz="2000">
                <a:ea typeface="Calibri"/>
                <a:cs typeface="Calibri"/>
              </a:rPr>
              <a:t>c.  When the catchers are not the original bases, they remain close to the original bases and are in place prior to the movement to the horizontal position. </a:t>
            </a:r>
          </a:p>
          <a:p>
            <a:pPr lvl="1"/>
            <a:r>
              <a:rPr lang="en-US" sz="2000" u="sng">
                <a:solidFill>
                  <a:srgbClr val="FF0000"/>
                </a:solidFill>
                <a:ea typeface="Calibri"/>
                <a:cs typeface="Calibri"/>
              </a:rPr>
              <a:t>d.  When the catchers are not the original bases and the top person begins or passes through an extended overhead position, three catchers are in place.</a:t>
            </a:r>
          </a:p>
          <a:p>
            <a:endParaRPr lang="en-US">
              <a:ea typeface="Calibri"/>
              <a:cs typeface="Calibri"/>
            </a:endParaRPr>
          </a:p>
          <a:p>
            <a:endParaRPr lang="en-US"/>
          </a:p>
          <a:p>
            <a:pPr marL="0" indent="0">
              <a:buNone/>
            </a:pPr>
            <a:r>
              <a:rPr lang="en-US" sz="1800" b="1">
                <a:effectLst/>
                <a:latin typeface="Calibri"/>
                <a:ea typeface="Arial" panose="020B0604020202020204" pitchFamily="34" charset="0"/>
                <a:cs typeface="Calibri"/>
              </a:rPr>
              <a:t>Rationale:</a:t>
            </a:r>
            <a:r>
              <a:rPr lang="en-US" sz="1800">
                <a:effectLst/>
                <a:latin typeface="Calibri"/>
                <a:ea typeface="Arial" panose="020B0604020202020204" pitchFamily="34" charset="0"/>
                <a:cs typeface="Calibri"/>
              </a:rPr>
              <a:t> Allows for a skill in Dance that has been proven effective with minimal risk in a corresponding Cheer skill.</a:t>
            </a:r>
            <a:endParaRPr lang="en-US" sz="1800">
              <a:effectLst/>
              <a:latin typeface="Calibri"/>
              <a:ea typeface="Times New Roman" panose="02020603050405020304" pitchFamily="18" charset="0"/>
              <a:cs typeface="Calibri"/>
            </a:endParaRPr>
          </a:p>
        </p:txBody>
      </p:sp>
      <p:sp>
        <p:nvSpPr>
          <p:cNvPr id="4" name="Footer Placeholder 3">
            <a:extLst>
              <a:ext uri="{FF2B5EF4-FFF2-40B4-BE49-F238E27FC236}">
                <a16:creationId xmlns:a16="http://schemas.microsoft.com/office/drawing/2014/main" xmlns="" id="{F5159F44-DB8A-4D28-A11F-2CD6EB4195E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436255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75B8E05-B284-457B-B873-E0E633D6AE7A}"/>
              </a:ext>
            </a:extLst>
          </p:cNvPr>
          <p:cNvSpPr>
            <a:spLocks noGrp="1"/>
          </p:cNvSpPr>
          <p:nvPr>
            <p:ph type="title"/>
          </p:nvPr>
        </p:nvSpPr>
        <p:spPr/>
        <p:txBody>
          <a:bodyPr/>
          <a:lstStyle/>
          <a:p>
            <a:r>
              <a:rPr lang="en-US"/>
              <a:t>2023 points of emphasis</a:t>
            </a:r>
          </a:p>
        </p:txBody>
      </p:sp>
      <p:sp>
        <p:nvSpPr>
          <p:cNvPr id="5" name="Text Placeholder 4">
            <a:extLst>
              <a:ext uri="{FF2B5EF4-FFF2-40B4-BE49-F238E27FC236}">
                <a16:creationId xmlns:a16="http://schemas.microsoft.com/office/drawing/2014/main" xmlns="" id="{33697ACD-5D59-4D22-81C7-A5A663A141B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92331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403F937-03E6-44EF-BBFC-BF1B5AD84FA8}"/>
              </a:ext>
            </a:extLst>
          </p:cNvPr>
          <p:cNvSpPr>
            <a:spLocks noGrp="1"/>
          </p:cNvSpPr>
          <p:nvPr>
            <p:ph type="title"/>
          </p:nvPr>
        </p:nvSpPr>
        <p:spPr/>
        <p:txBody>
          <a:bodyPr/>
          <a:lstStyle/>
          <a:p>
            <a:r>
              <a:rPr lang="en-US"/>
              <a:t>Copyright Compliance</a:t>
            </a:r>
          </a:p>
        </p:txBody>
      </p:sp>
      <p:sp>
        <p:nvSpPr>
          <p:cNvPr id="5" name="Content Placeholder 4">
            <a:extLst>
              <a:ext uri="{FF2B5EF4-FFF2-40B4-BE49-F238E27FC236}">
                <a16:creationId xmlns:a16="http://schemas.microsoft.com/office/drawing/2014/main" xmlns="" id="{C548B5D9-A547-4E24-9486-3BC1729C4B4A}"/>
              </a:ext>
            </a:extLst>
          </p:cNvPr>
          <p:cNvSpPr>
            <a:spLocks noGrp="1"/>
          </p:cNvSpPr>
          <p:nvPr>
            <p:ph idx="1"/>
          </p:nvPr>
        </p:nvSpPr>
        <p:spPr/>
        <p:txBody>
          <a:bodyPr/>
          <a:lstStyle/>
          <a:p>
            <a:pPr marL="0" marR="0" indent="0">
              <a:spcBef>
                <a:spcPts val="0"/>
              </a:spcBef>
              <a:spcAft>
                <a:spcPts val="0"/>
              </a:spcAft>
              <a:buNone/>
              <a:tabLst>
                <a:tab pos="228600" algn="l"/>
              </a:tabLst>
            </a:pPr>
            <a:r>
              <a:rPr lang="en-US" sz="3200">
                <a:effectLst/>
                <a:latin typeface="Calibri" panose="020F0502020204030204" pitchFamily="34" charset="0"/>
                <a:ea typeface="Calibri" panose="020F0502020204030204" pitchFamily="34" charset="0"/>
                <a:cs typeface="Times New Roman" panose="02020603050405020304" pitchFamily="18" charset="0"/>
              </a:rPr>
              <a:t>Spirit coaches and schools should be conscientious and follow all U.S. Copyright Laws when incorporating music into your spirit programs. There are many companies that will assist in securing copyright compliance.  Coaches should exercise due diligence to protect programs against costly fines and potential lawsuits when using copyrighted music. Be sure to take the NFHS Learn Course for Copyright Compliance for Cheer and Dance coaches at </a:t>
            </a:r>
            <a:r>
              <a:rPr lang="en-US" sz="32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www.nfhslearn.com/copyright</a:t>
            </a:r>
            <a:r>
              <a:rPr lang="en-US" sz="320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4370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F6C61C-F967-439F-8AD6-23E26BE95622}"/>
              </a:ext>
            </a:extLst>
          </p:cNvPr>
          <p:cNvSpPr>
            <a:spLocks noGrp="1"/>
          </p:cNvSpPr>
          <p:nvPr>
            <p:ph type="title"/>
          </p:nvPr>
        </p:nvSpPr>
        <p:spPr/>
        <p:txBody>
          <a:bodyPr/>
          <a:lstStyle/>
          <a:p>
            <a:r>
              <a:rPr lang="en-US"/>
              <a:t>Sportsmanship</a:t>
            </a:r>
          </a:p>
        </p:txBody>
      </p:sp>
      <p:sp>
        <p:nvSpPr>
          <p:cNvPr id="3" name="Content Placeholder 2">
            <a:extLst>
              <a:ext uri="{FF2B5EF4-FFF2-40B4-BE49-F238E27FC236}">
                <a16:creationId xmlns:a16="http://schemas.microsoft.com/office/drawing/2014/main" xmlns="" id="{797FD4CA-3C56-4192-839E-0B25C3773C39}"/>
              </a:ext>
            </a:extLst>
          </p:cNvPr>
          <p:cNvSpPr>
            <a:spLocks noGrp="1"/>
          </p:cNvSpPr>
          <p:nvPr>
            <p:ph idx="1"/>
          </p:nvPr>
        </p:nvSpPr>
        <p:spPr/>
        <p:txBody>
          <a:bodyPr/>
          <a:lstStyle/>
          <a:p>
            <a:pPr marL="0" indent="0">
              <a:buNone/>
            </a:pPr>
            <a:r>
              <a:rPr lang="en-US" sz="3600">
                <a:effectLst/>
                <a:latin typeface="Calibri" panose="020F0502020204030204" pitchFamily="34" charset="0"/>
                <a:ea typeface="Calibri" panose="020F0502020204030204" pitchFamily="34" charset="0"/>
                <a:cs typeface="Times New Roman" panose="02020603050405020304" pitchFamily="18" charset="0"/>
              </a:rPr>
              <a:t>Spirit participants should strive to boost school spirit; promote good sportsmanship; develop good, positive crowd involvement; and help student participants and spectators achieve the most worthwhile educational objectives of the interscholastic program.  Spirit leaders can effectively neutralize negative environments at any interscholastic contests.</a:t>
            </a:r>
          </a:p>
          <a:p>
            <a:pPr marL="0" indent="0">
              <a:buNone/>
            </a:pPr>
            <a:endParaRPr lang="en-US"/>
          </a:p>
        </p:txBody>
      </p:sp>
      <p:sp>
        <p:nvSpPr>
          <p:cNvPr id="4" name="Footer Placeholder 3">
            <a:extLst>
              <a:ext uri="{FF2B5EF4-FFF2-40B4-BE49-F238E27FC236}">
                <a16:creationId xmlns:a16="http://schemas.microsoft.com/office/drawing/2014/main" xmlns="" id="{0EA165BC-5796-4093-8C83-48F678F5529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82868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322676-32B6-44EE-BDAB-1434993B3204}"/>
              </a:ext>
            </a:extLst>
          </p:cNvPr>
          <p:cNvSpPr>
            <a:spLocks noGrp="1"/>
          </p:cNvSpPr>
          <p:nvPr>
            <p:ph type="title"/>
          </p:nvPr>
        </p:nvSpPr>
        <p:spPr/>
        <p:txBody>
          <a:bodyPr/>
          <a:lstStyle/>
          <a:p>
            <a:r>
              <a:rPr lang="en-US"/>
              <a:t>Performing surfaces</a:t>
            </a:r>
          </a:p>
        </p:txBody>
      </p:sp>
      <p:sp>
        <p:nvSpPr>
          <p:cNvPr id="3" name="Content Placeholder 2">
            <a:extLst>
              <a:ext uri="{FF2B5EF4-FFF2-40B4-BE49-F238E27FC236}">
                <a16:creationId xmlns:a16="http://schemas.microsoft.com/office/drawing/2014/main" xmlns="" id="{EF54994C-1C95-4E05-B520-5582F1DF2479}"/>
              </a:ext>
            </a:extLst>
          </p:cNvPr>
          <p:cNvSpPr>
            <a:spLocks noGrp="1"/>
          </p:cNvSpPr>
          <p:nvPr>
            <p:ph idx="1"/>
          </p:nvPr>
        </p:nvSpPr>
        <p:spPr/>
        <p:txBody>
          <a:bodyPr/>
          <a:lstStyle/>
          <a:p>
            <a:pPr marL="0" marR="0" indent="0">
              <a:spcBef>
                <a:spcPts val="0"/>
              </a:spcBef>
              <a:spcAft>
                <a:spcPts val="0"/>
              </a:spcAft>
              <a:buNone/>
              <a:tabLst>
                <a:tab pos="228600" algn="l"/>
              </a:tabLst>
            </a:pPr>
            <a:r>
              <a:rPr lang="en-US" sz="4000">
                <a:effectLst/>
                <a:latin typeface="Calibri" panose="020F0502020204030204" pitchFamily="34" charset="0"/>
                <a:ea typeface="Calibri" panose="020F0502020204030204" pitchFamily="34" charset="0"/>
                <a:cs typeface="Times New Roman" panose="02020603050405020304" pitchFamily="18" charset="0"/>
              </a:rPr>
              <a:t>Performing surfaces and areas must be suitable for spirit activities.  When utilizing mats during </a:t>
            </a:r>
            <a:r>
              <a:rPr lang="en-US" sz="4000" b="1">
                <a:effectLst/>
                <a:latin typeface="Calibri" panose="020F0502020204030204" pitchFamily="34" charset="0"/>
                <a:ea typeface="Calibri" panose="020F0502020204030204" pitchFamily="34" charset="0"/>
                <a:cs typeface="Times New Roman" panose="02020603050405020304" pitchFamily="18" charset="0"/>
              </a:rPr>
              <a:t>practices and games</a:t>
            </a:r>
            <a:r>
              <a:rPr lang="en-US" sz="4000">
                <a:effectLst/>
                <a:latin typeface="Calibri" panose="020F0502020204030204" pitchFamily="34" charset="0"/>
                <a:ea typeface="Calibri" panose="020F0502020204030204" pitchFamily="34" charset="0"/>
                <a:cs typeface="Times New Roman" panose="02020603050405020304" pitchFamily="18" charset="0"/>
              </a:rPr>
              <a:t>, consideration should be given to the total area necessary for the performance. Extra attention should be given to the difference in the performing surfaces if transitioning on and off the mat.</a:t>
            </a:r>
          </a:p>
          <a:p>
            <a:pPr marL="0" indent="0">
              <a:buNone/>
            </a:pPr>
            <a:endParaRPr lang="en-US"/>
          </a:p>
        </p:txBody>
      </p:sp>
      <p:sp>
        <p:nvSpPr>
          <p:cNvPr id="4" name="Footer Placeholder 3">
            <a:extLst>
              <a:ext uri="{FF2B5EF4-FFF2-40B4-BE49-F238E27FC236}">
                <a16:creationId xmlns:a16="http://schemas.microsoft.com/office/drawing/2014/main" xmlns="" id="{E34896D8-30C7-4547-9964-CD190733E34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555918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036F4B-DA83-4271-AD2B-A5C31C6E9B30}"/>
              </a:ext>
            </a:extLst>
          </p:cNvPr>
          <p:cNvSpPr>
            <a:spLocks noGrp="1"/>
          </p:cNvSpPr>
          <p:nvPr>
            <p:ph type="title"/>
          </p:nvPr>
        </p:nvSpPr>
        <p:spPr/>
        <p:txBody>
          <a:bodyPr/>
          <a:lstStyle/>
          <a:p>
            <a:r>
              <a:rPr lang="en-US"/>
              <a:t>Risk Minimization</a:t>
            </a:r>
          </a:p>
        </p:txBody>
      </p:sp>
      <p:sp>
        <p:nvSpPr>
          <p:cNvPr id="3" name="Content Placeholder 2">
            <a:extLst>
              <a:ext uri="{FF2B5EF4-FFF2-40B4-BE49-F238E27FC236}">
                <a16:creationId xmlns:a16="http://schemas.microsoft.com/office/drawing/2014/main" xmlns="" id="{6ED65FC1-6B83-4574-9098-F34BFE515305}"/>
              </a:ext>
            </a:extLst>
          </p:cNvPr>
          <p:cNvSpPr>
            <a:spLocks noGrp="1"/>
          </p:cNvSpPr>
          <p:nvPr>
            <p:ph idx="1"/>
          </p:nvPr>
        </p:nvSpPr>
        <p:spPr/>
        <p:txBody>
          <a:bodyPr/>
          <a:lstStyle/>
          <a:p>
            <a:pPr marL="0" indent="0">
              <a:buNone/>
            </a:pPr>
            <a:r>
              <a:rPr lang="en-US" sz="3600">
                <a:effectLst/>
                <a:latin typeface="Calibri" panose="020F0502020204030204" pitchFamily="34" charset="0"/>
                <a:ea typeface="Calibri" panose="020F0502020204030204" pitchFamily="34" charset="0"/>
                <a:cs typeface="Times New Roman" panose="02020603050405020304" pitchFamily="18" charset="0"/>
              </a:rPr>
              <a:t>Jewelry, hands-free poms worn around the wrist and appropriate footwear continue to be areas of concern in both cheer and dance.  As a reminder, jewelry and hands-free poms worn around the wrist are illegal during </a:t>
            </a:r>
            <a:r>
              <a:rPr lang="en-US" sz="3600" b="1">
                <a:effectLst/>
                <a:latin typeface="Calibri" panose="020F0502020204030204" pitchFamily="34" charset="0"/>
                <a:ea typeface="Calibri" panose="020F0502020204030204" pitchFamily="34" charset="0"/>
                <a:cs typeface="Times New Roman" panose="02020603050405020304" pitchFamily="18" charset="0"/>
              </a:rPr>
              <a:t>practice, performance and competitions</a:t>
            </a:r>
            <a:r>
              <a:rPr lang="en-US" sz="3600">
                <a:effectLst/>
                <a:latin typeface="Calibri" panose="020F0502020204030204" pitchFamily="34" charset="0"/>
                <a:ea typeface="Calibri" panose="020F0502020204030204" pitchFamily="34" charset="0"/>
                <a:cs typeface="Times New Roman" panose="02020603050405020304" pitchFamily="18" charset="0"/>
              </a:rPr>
              <a:t>.  Dancers and cheerleaders must wear footwear that is appropriate for the activity as specified in the NFHS Spirit Rules Book. </a:t>
            </a:r>
          </a:p>
          <a:p>
            <a:endParaRPr lang="en-US"/>
          </a:p>
        </p:txBody>
      </p:sp>
      <p:sp>
        <p:nvSpPr>
          <p:cNvPr id="4" name="Footer Placeholder 3">
            <a:extLst>
              <a:ext uri="{FF2B5EF4-FFF2-40B4-BE49-F238E27FC236}">
                <a16:creationId xmlns:a16="http://schemas.microsoft.com/office/drawing/2014/main" xmlns="" id="{443F03FE-B631-492E-94E3-28B7EBD18E2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82992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a:solidFill>
                  <a:schemeClr val="bg1"/>
                </a:solidFill>
                <a:latin typeface="+mn-lt"/>
              </a:rPr>
              <a:t>OFFICIALS EDUCATION </a:t>
            </a:r>
          </a:p>
          <a:p>
            <a:pPr algn="ctr">
              <a:lnSpc>
                <a:spcPct val="100000"/>
              </a:lnSpc>
            </a:pPr>
            <a:r>
              <a:rPr lang="en-US" sz="5900" b="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RULES </a:t>
            </a:r>
          </a:p>
          <a:p>
            <a:pPr algn="ctr"/>
            <a:r>
              <a:rPr lang="en-US">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VIDEO </a:t>
            </a:r>
          </a:p>
          <a:p>
            <a:pPr algn="ctr"/>
            <a:r>
              <a:rPr lang="en-US">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OFFICIALS </a:t>
            </a:r>
          </a:p>
          <a:p>
            <a:pPr algn="ctr"/>
            <a:r>
              <a:rPr lang="en-US">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algn="ctr"/>
            <a:r>
              <a:rPr lang="en-US" sz="4200" b="1">
                <a:solidFill>
                  <a:schemeClr val="bg1"/>
                </a:solidFill>
                <a:latin typeface="Calibri" panose="020F0502020204030204" pitchFamily="34" charset="0"/>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algn="ctr"/>
            <a:r>
              <a:rPr lang="en-US" sz="3600" b="1">
                <a:solidFill>
                  <a:srgbClr val="00205B"/>
                </a:solidFill>
                <a:latin typeface="Calibri" panose="020F0502020204030204" pitchFamily="34" charset="0"/>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algn="ctr"/>
            <a:r>
              <a:rPr lang="en-US" sz="3400" b="1">
                <a:solidFill>
                  <a:srgbClr val="00205B"/>
                </a:solidFill>
                <a:latin typeface="Calibri" panose="020F0502020204030204" pitchFamily="34" charset="0"/>
                <a:cs typeface="Calibri" panose="020F0502020204030204" pitchFamily="34" charset="0"/>
              </a:rPr>
              <a:t>16</a:t>
            </a: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algn="ctr">
              <a:lnSpc>
                <a:spcPts val="1600"/>
              </a:lnSpc>
            </a:pPr>
            <a:r>
              <a:rPr lang="en-US" sz="1600" b="1">
                <a:solidFill>
                  <a:srgbClr val="00205B"/>
                </a:solidFill>
                <a:latin typeface="Calibri" panose="020F0502020204030204" pitchFamily="34" charset="0"/>
                <a:cs typeface="Calibri" panose="020F0502020204030204" pitchFamily="34" charset="0"/>
              </a:rPr>
              <a:t>States </a:t>
            </a:r>
            <a:br>
              <a:rPr lang="en-US" sz="1600" b="1">
                <a:solidFill>
                  <a:srgbClr val="00205B"/>
                </a:solidFill>
                <a:latin typeface="Calibri" panose="020F0502020204030204" pitchFamily="34" charset="0"/>
                <a:cs typeface="Calibri" panose="020F0502020204030204" pitchFamily="34" charset="0"/>
              </a:rPr>
            </a:br>
            <a:r>
              <a:rPr lang="en-US" sz="1600" b="1">
                <a:solidFill>
                  <a:srgbClr val="00205B"/>
                </a:solidFill>
                <a:latin typeface="Calibri" panose="020F0502020204030204" pitchFamily="34" charset="0"/>
                <a:cs typeface="Calibri" panose="020F0502020204030204" pitchFamily="34" charset="0"/>
              </a:rPr>
              <a:t>Registering</a:t>
            </a:r>
            <a:br>
              <a:rPr lang="en-US" sz="1600" b="1">
                <a:solidFill>
                  <a:srgbClr val="00205B"/>
                </a:solidFill>
                <a:latin typeface="Calibri" panose="020F0502020204030204" pitchFamily="34" charset="0"/>
                <a:cs typeface="Calibri" panose="020F0502020204030204" pitchFamily="34" charset="0"/>
              </a:rPr>
            </a:br>
            <a:r>
              <a:rPr lang="en-US" sz="1600" b="1">
                <a:solidFill>
                  <a:srgbClr val="00205B"/>
                </a:solidFill>
                <a:latin typeface="Calibri" panose="020F0502020204030204" pitchFamily="34" charset="0"/>
                <a:cs typeface="Calibri" panose="020F0502020204030204" pitchFamily="34" charset="0"/>
              </a:rPr>
              <a:t>Officials</a:t>
            </a: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algn="ctr"/>
            <a:r>
              <a:rPr lang="en-US" sz="3400" b="1">
                <a:solidFill>
                  <a:srgbClr val="00205B"/>
                </a:solidFill>
                <a:latin typeface="Calibri" panose="020F0502020204030204" pitchFamily="34" charset="0"/>
                <a:cs typeface="Calibri" panose="020F0502020204030204" pitchFamily="34" charset="0"/>
              </a:rPr>
              <a:t>194,810</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algn="ctr">
              <a:lnSpc>
                <a:spcPts val="1600"/>
              </a:lnSpc>
            </a:pPr>
            <a:r>
              <a:rPr lang="en-US" sz="1600" b="1">
                <a:solidFill>
                  <a:srgbClr val="00205B"/>
                </a:solidFill>
                <a:latin typeface="Calibri" panose="020F0502020204030204" pitchFamily="34" charset="0"/>
                <a:cs typeface="Calibri" panose="020F0502020204030204" pitchFamily="34" charset="0"/>
              </a:rPr>
              <a:t>Contests</a:t>
            </a:r>
          </a:p>
          <a:p>
            <a:pPr algn="ctr">
              <a:lnSpc>
                <a:spcPts val="1600"/>
              </a:lnSpc>
            </a:pPr>
            <a:r>
              <a:rPr lang="en-US" sz="1600" b="1">
                <a:solidFill>
                  <a:srgbClr val="00205B"/>
                </a:solidFill>
                <a:latin typeface="Calibri" panose="020F0502020204030204" pitchFamily="34" charset="0"/>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algn="ctr"/>
            <a:r>
              <a:rPr lang="en-US" sz="3400" b="1">
                <a:solidFill>
                  <a:srgbClr val="00205B"/>
                </a:solidFill>
                <a:latin typeface="Calibri" panose="020F0502020204030204" pitchFamily="34" charset="0"/>
                <a:cs typeface="Calibri" panose="020F0502020204030204" pitchFamily="34" charset="0"/>
              </a:rPr>
              <a:t>$29M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algn="ctr">
              <a:lnSpc>
                <a:spcPts val="1600"/>
              </a:lnSpc>
            </a:pPr>
            <a:r>
              <a:rPr lang="en-US" sz="1600" b="1">
                <a:solidFill>
                  <a:srgbClr val="00205B"/>
                </a:solidFill>
                <a:latin typeface="Calibri" panose="020F0502020204030204" pitchFamily="34" charset="0"/>
                <a:cs typeface="Calibri" panose="020F0502020204030204" pitchFamily="34" charset="0"/>
              </a:rPr>
              <a:t>Payments</a:t>
            </a:r>
          </a:p>
          <a:p>
            <a:pPr algn="ctr">
              <a:lnSpc>
                <a:spcPts val="1600"/>
              </a:lnSpc>
            </a:pPr>
            <a:r>
              <a:rPr lang="en-US" sz="1600" b="1">
                <a:solidFill>
                  <a:srgbClr val="00205B"/>
                </a:solidFill>
                <a:latin typeface="Calibri" panose="020F0502020204030204" pitchFamily="34" charset="0"/>
                <a:cs typeface="Calibri" panose="020F0502020204030204" pitchFamily="34" charset="0"/>
              </a:rPr>
              <a:t>Sent to </a:t>
            </a:r>
          </a:p>
          <a:p>
            <a:pPr algn="ctr">
              <a:lnSpc>
                <a:spcPts val="1600"/>
              </a:lnSpc>
            </a:pPr>
            <a:r>
              <a:rPr lang="en-US" sz="1600" b="1">
                <a:solidFill>
                  <a:srgbClr val="00205B"/>
                </a:solidFill>
                <a:latin typeface="Calibri" panose="020F0502020204030204" pitchFamily="34" charset="0"/>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5805" y="3454659"/>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523393" y="531050"/>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xmlns="" id="{52249A99-E08B-42CC-4310-7E3C5A3500F3}"/>
              </a:ext>
            </a:extLst>
          </p:cNvPr>
          <p:cNvSpPr txBox="1"/>
          <p:nvPr/>
        </p:nvSpPr>
        <p:spPr>
          <a:xfrm>
            <a:off x="8222889" y="602574"/>
            <a:ext cx="3459002" cy="4955203"/>
          </a:xfrm>
          <a:prstGeom prst="rect">
            <a:avLst/>
          </a:prstGeom>
          <a:noFill/>
        </p:spPr>
        <p:txBody>
          <a:bodyPr wrap="square" rtlCol="0">
            <a:spAutoFit/>
          </a:bodyPr>
          <a:lstStyle/>
          <a:p>
            <a:r>
              <a:rPr lang="en-US" sz="2000" b="1">
                <a:solidFill>
                  <a:schemeClr val="bg1"/>
                </a:solidFill>
                <a:latin typeface="Calibri" panose="020F0502020204030204" pitchFamily="34" charset="0"/>
                <a:cs typeface="Calibri" panose="020F0502020204030204" pitchFamily="34" charset="0"/>
              </a:rPr>
              <a:t>Future Developments: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Auto Assign</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Mobil Assign</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Customized Game and Travel Fees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Mass Update Capabilities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Integrated Playoff Financial Reporting</a:t>
            </a:r>
          </a:p>
          <a:p>
            <a:endParaRPr lang="en-US" sz="1600">
              <a:solidFill>
                <a:schemeClr val="bg1"/>
              </a:solidFill>
              <a:latin typeface="Calibri" panose="020F0502020204030204" pitchFamily="34" charset="0"/>
              <a:cs typeface="Calibri" panose="020F0502020204030204" pitchFamily="34" charset="0"/>
            </a:endParaRPr>
          </a:p>
          <a:p>
            <a:r>
              <a:rPr lang="en-US" sz="2000" b="1">
                <a:solidFill>
                  <a:schemeClr val="bg1"/>
                </a:solidFill>
                <a:latin typeface="Calibri" panose="020F0502020204030204" pitchFamily="34" charset="0"/>
                <a:cs typeface="Calibri" panose="020F0502020204030204" pitchFamily="34" charset="0"/>
              </a:rPr>
              <a:t>Improvements: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Invoicing</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Updated Financial Reporting</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Playoff and Tournament Bracketing</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Eligibility Tracking Notifications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NFHS Learn Integration</a:t>
            </a:r>
          </a:p>
          <a:p>
            <a:endParaRPr lang="en-US" sz="1600">
              <a:solidFill>
                <a:schemeClr val="bg1"/>
              </a:solidFill>
              <a:latin typeface="Calibri" panose="020F0502020204030204" pitchFamily="34" charset="0"/>
              <a:cs typeface="Calibri" panose="020F0502020204030204" pitchFamily="34" charset="0"/>
            </a:endParaRPr>
          </a:p>
          <a:p>
            <a:r>
              <a:rPr lang="en-US" sz="2000" b="1">
                <a:solidFill>
                  <a:schemeClr val="bg1"/>
                </a:solidFill>
                <a:latin typeface="Calibri" panose="020F0502020204030204" pitchFamily="34" charset="0"/>
                <a:cs typeface="Calibri" panose="020F0502020204030204" pitchFamily="34" charset="0"/>
              </a:rPr>
              <a:t>Coming Fall 2023:</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NFHS Exam Center</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New Team App</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New Form Builder</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543667" y="2560472"/>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553804" y="4316771"/>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pic>
        <p:nvPicPr>
          <p:cNvPr id="3" name="Picture 2" descr="Chart&#10;&#10;Description automatically generated">
            <a:extLst>
              <a:ext uri="{FF2B5EF4-FFF2-40B4-BE49-F238E27FC236}">
                <a16:creationId xmlns:a16="http://schemas.microsoft.com/office/drawing/2014/main" xmlns="" id="{50F0DE1B-4A0B-C66E-F490-B2C3E8F13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553" y="3579618"/>
            <a:ext cx="1536887" cy="910164"/>
          </a:xfrm>
          <a:prstGeom prst="rect">
            <a:avLst/>
          </a:prstGeom>
        </p:spPr>
      </p:pic>
    </p:spTree>
    <p:extLst>
      <p:ext uri="{BB962C8B-B14F-4D97-AF65-F5344CB8AC3E}">
        <p14:creationId xmlns:p14="http://schemas.microsoft.com/office/powerpoint/2010/main" val="2867506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pptx" id="{CB2F46C3-C422-447D-806F-2A85EE076685}" vid="{ED689C89-B869-41CD-8F77-655219350599}"/>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pptx" id="{CB2F46C3-C422-447D-806F-2A85EE076685}" vid="{D8DB58BB-7C0F-4850-BA93-D53C519FB112}"/>
    </a:ext>
  </a:extLst>
</a:theme>
</file>

<file path=ppt/theme/theme3.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pptx" id="{CB2F46C3-C422-447D-806F-2A85EE076685}" vid="{04AC5FBC-1190-403F-A048-C9A099010D36}"/>
    </a:ext>
  </a:extLst>
</a:theme>
</file>

<file path=ppt/theme/theme4.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  Read-Only" id="{578E5E0E-7831-4F22-95AE-7160C72C5DED}" vid="{FA4BBCA8-BB05-4FE0-B1B8-97E500620DB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e96ef98-143c-4f6b-84b5-8b2f1e57224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FDF4DF7540A984FB69F316346B409C5" ma:contentTypeVersion="16" ma:contentTypeDescription="Create a new document." ma:contentTypeScope="" ma:versionID="209fc74a47a37b52e331e58e19e29dc7">
  <xsd:schema xmlns:xsd="http://www.w3.org/2001/XMLSchema" xmlns:xs="http://www.w3.org/2001/XMLSchema" xmlns:p="http://schemas.microsoft.com/office/2006/metadata/properties" xmlns:ns3="130e0864-2403-490f-bcbf-d19299003739" xmlns:ns4="ee96ef98-143c-4f6b-84b5-8b2f1e572245" targetNamespace="http://schemas.microsoft.com/office/2006/metadata/properties" ma:root="true" ma:fieldsID="d1e7d382f88d02e34135b0f59f65fa79" ns3:_="" ns4:_="">
    <xsd:import namespace="130e0864-2403-490f-bcbf-d19299003739"/>
    <xsd:import namespace="ee96ef98-143c-4f6b-84b5-8b2f1e57224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LengthInSeconds" minOccurs="0"/>
                <xsd:element ref="ns4:MediaServiceSearchPropertie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e0864-2403-490f-bcbf-d1929900373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96ef98-143c-4f6b-84b5-8b2f1e57224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activity" ma:index="2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277D50-A8F4-41EA-8AAF-2B8EFD1D1E78}">
  <ds:schemaRefs>
    <ds:schemaRef ds:uri="130e0864-2403-490f-bcbf-d19299003739"/>
    <ds:schemaRef ds:uri="http://purl.org/dc/term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purl.org/dc/dcmitype/"/>
    <ds:schemaRef ds:uri="ee96ef98-143c-4f6b-84b5-8b2f1e572245"/>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45D0DC18-85C6-491B-806F-5A8DA1015D47}">
  <ds:schemaRefs>
    <ds:schemaRef ds:uri="130e0864-2403-490f-bcbf-d19299003739"/>
    <ds:schemaRef ds:uri="ee96ef98-143c-4f6b-84b5-8b2f1e5722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2166</TotalTime>
  <Words>1905</Words>
  <Application>Microsoft Office PowerPoint</Application>
  <PresentationFormat>Custom</PresentationFormat>
  <Paragraphs>352</Paragraphs>
  <Slides>37</Slides>
  <Notes>18</Notes>
  <HiddenSlides>0</HiddenSlides>
  <MMClips>5</MMClips>
  <ScaleCrop>false</ScaleCrop>
  <HeadingPairs>
    <vt:vector size="4" baseType="variant">
      <vt:variant>
        <vt:lpstr>Theme</vt:lpstr>
      </vt:variant>
      <vt:variant>
        <vt:i4>4</vt:i4>
      </vt:variant>
      <vt:variant>
        <vt:lpstr>Slide Titles</vt:lpstr>
      </vt:variant>
      <vt:variant>
        <vt:i4>37</vt:i4>
      </vt:variant>
    </vt:vector>
  </HeadingPairs>
  <TitlesOfParts>
    <vt:vector size="41" baseType="lpstr">
      <vt:lpstr>Office Theme</vt:lpstr>
      <vt:lpstr>Office Theme</vt:lpstr>
      <vt:lpstr>3_Office Theme</vt:lpstr>
      <vt:lpstr>1_Office Theme</vt:lpstr>
      <vt:lpstr>2023 NFHS Rules Interpretation </vt:lpstr>
      <vt:lpstr>Thank you to our Spirit Partner Varsity</vt:lpstr>
      <vt:lpstr>National federation of state high school associations  (NFHS) </vt:lpstr>
      <vt:lpstr>National Federation of  State High School Associations</vt:lpstr>
      <vt:lpstr>NFHS Rules Review Committee</vt:lpstr>
      <vt:lpstr>NFHS Rules Committee</vt:lpstr>
      <vt:lpstr>National Federation of  State High School Associations</vt:lpstr>
      <vt:lpstr>NEW NFHS AllAccess – Website</vt:lpstr>
      <vt:lpstr>NEW NFHS AllAccess – Mobile App</vt:lpstr>
      <vt:lpstr>2023 Rules Changes</vt:lpstr>
      <vt:lpstr>Rule 1 – Definitions </vt:lpstr>
      <vt:lpstr>3-3-5d &amp; E (NEW)     Inversions</vt:lpstr>
      <vt:lpstr>PowerPoint Presentation</vt:lpstr>
      <vt:lpstr>3-3-6a           Inversions</vt:lpstr>
      <vt:lpstr>PowerPoint Presentation</vt:lpstr>
      <vt:lpstr>3-3-6b and 4-3-6b         Inversions</vt:lpstr>
      <vt:lpstr>3-4-5        non-release stunts</vt:lpstr>
      <vt:lpstr>3-5-4    Release Stunts/tosses</vt:lpstr>
      <vt:lpstr>PowerPoint Presentation</vt:lpstr>
      <vt:lpstr>3-5-6 and 4-5-4  Release Stunts/Tosses</vt:lpstr>
      <vt:lpstr>PowerPoint Presentation</vt:lpstr>
      <vt:lpstr>3-5-7     Release Stunts/Tosses</vt:lpstr>
      <vt:lpstr>4-4-4 b and d   Non-release stunts/lifts</vt:lpstr>
      <vt:lpstr>2023 points of emphasis</vt:lpstr>
      <vt:lpstr>Copyright Compliance</vt:lpstr>
      <vt:lpstr>Sportsmanship</vt:lpstr>
      <vt:lpstr>Performing surfaces</vt:lpstr>
      <vt:lpstr>Risk Minimization</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NFHS Spirit Summit</dc:title>
  <dc:creator>James Weaver</dc:creator>
  <cp:lastModifiedBy>jay</cp:lastModifiedBy>
  <cp:revision>3</cp:revision>
  <dcterms:created xsi:type="dcterms:W3CDTF">2023-06-27T02:32:44Z</dcterms:created>
  <dcterms:modified xsi:type="dcterms:W3CDTF">2023-07-17T16:54:08Z</dcterms:modified>
</cp:coreProperties>
</file>